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31"/>
  </p:notesMasterIdLst>
  <p:handoutMasterIdLst>
    <p:handoutMasterId r:id="rId32"/>
  </p:handoutMasterIdLst>
  <p:sldIdLst>
    <p:sldId id="388" r:id="rId2"/>
    <p:sldId id="390" r:id="rId3"/>
    <p:sldId id="392" r:id="rId4"/>
    <p:sldId id="394" r:id="rId5"/>
    <p:sldId id="391" r:id="rId6"/>
    <p:sldId id="393" r:id="rId7"/>
    <p:sldId id="395" r:id="rId8"/>
    <p:sldId id="396" r:id="rId9"/>
    <p:sldId id="397" r:id="rId10"/>
    <p:sldId id="398" r:id="rId11"/>
    <p:sldId id="399" r:id="rId12"/>
    <p:sldId id="400" r:id="rId13"/>
    <p:sldId id="401" r:id="rId14"/>
    <p:sldId id="410" r:id="rId15"/>
    <p:sldId id="402" r:id="rId16"/>
    <p:sldId id="403" r:id="rId17"/>
    <p:sldId id="405" r:id="rId18"/>
    <p:sldId id="406" r:id="rId19"/>
    <p:sldId id="404" r:id="rId20"/>
    <p:sldId id="412" r:id="rId21"/>
    <p:sldId id="413" r:id="rId22"/>
    <p:sldId id="418" r:id="rId23"/>
    <p:sldId id="417" r:id="rId24"/>
    <p:sldId id="416" r:id="rId25"/>
    <p:sldId id="414" r:id="rId26"/>
    <p:sldId id="415" r:id="rId27"/>
    <p:sldId id="407" r:id="rId28"/>
    <p:sldId id="408" r:id="rId29"/>
    <p:sldId id="409" r:id="rId30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>
            <p14:sldId id="388"/>
            <p14:sldId id="390"/>
            <p14:sldId id="392"/>
            <p14:sldId id="394"/>
            <p14:sldId id="391"/>
            <p14:sldId id="393"/>
            <p14:sldId id="395"/>
            <p14:sldId id="396"/>
            <p14:sldId id="397"/>
            <p14:sldId id="398"/>
            <p14:sldId id="399"/>
            <p14:sldId id="400"/>
            <p14:sldId id="401"/>
            <p14:sldId id="410"/>
            <p14:sldId id="402"/>
            <p14:sldId id="403"/>
            <p14:sldId id="405"/>
            <p14:sldId id="406"/>
            <p14:sldId id="404"/>
            <p14:sldId id="412"/>
            <p14:sldId id="413"/>
            <p14:sldId id="418"/>
            <p14:sldId id="417"/>
            <p14:sldId id="416"/>
            <p14:sldId id="414"/>
            <p14:sldId id="415"/>
            <p14:sldId id="407"/>
            <p14:sldId id="408"/>
            <p14:sldId id="4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88" autoAdjust="0"/>
    <p:restoredTop sz="90274" autoAdjust="0"/>
  </p:normalViewPr>
  <p:slideViewPr>
    <p:cSldViewPr snapToGrid="0">
      <p:cViewPr varScale="1">
        <p:scale>
          <a:sx n="95" d="100"/>
          <a:sy n="95" d="100"/>
        </p:scale>
        <p:origin x="41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    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05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 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029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29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7856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56270"/>
            <a:ext cx="711200" cy="304800"/>
          </a:xfrm>
        </p:spPr>
        <p:txBody>
          <a:bodyPr/>
          <a:lstStyle>
            <a:lvl1pPr>
              <a:defRPr sz="18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1785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86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1828800" y="3048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048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572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7856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03200" y="1600200"/>
            <a:ext cx="11785600" cy="510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-6179" y="1257917"/>
            <a:ext cx="793579" cy="26072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800" b="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143000"/>
            <a:ext cx="8431696" cy="1828800"/>
          </a:xfrm>
        </p:spPr>
        <p:txBody>
          <a:bodyPr>
            <a:normAutofit/>
          </a:bodyPr>
          <a:lstStyle/>
          <a:p>
            <a:r>
              <a:rPr lang="en-US" sz="6000" cap="none" dirty="0"/>
              <a:t>CS 4700</a:t>
            </a:r>
            <a:br>
              <a:rPr lang="en-US" sz="6000" cap="none" dirty="0"/>
            </a:br>
            <a:r>
              <a:rPr lang="en-US" sz="4900" cap="none" dirty="0"/>
              <a:t>Network Fundamentals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09799" y="3496235"/>
            <a:ext cx="8282032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chemeClr val="tx1"/>
                </a:solidFill>
              </a:rPr>
              <a:t>Bridging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(From Hub to Switch by Way of Tree)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Revised 5/14/25</a:t>
            </a:r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Learning Addresses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3072468"/>
          </a:xfrm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dirty="0"/>
              <a:t>Manual configuration is possible, but…</a:t>
            </a:r>
          </a:p>
          <a:p>
            <a:pPr lvl="1"/>
            <a:r>
              <a:rPr lang="en-US" dirty="0"/>
              <a:t>Time consuming</a:t>
            </a:r>
          </a:p>
          <a:p>
            <a:pPr lvl="1"/>
            <a:r>
              <a:rPr lang="en-US" dirty="0"/>
              <a:t>Error Prone</a:t>
            </a:r>
          </a:p>
          <a:p>
            <a:pPr lvl="1"/>
            <a:r>
              <a:rPr lang="en-US" dirty="0"/>
              <a:t>Not adaptable (hosts may get added or removed)</a:t>
            </a:r>
          </a:p>
          <a:p>
            <a:r>
              <a:rPr lang="en-US" dirty="0"/>
              <a:t>Instead, learn addresses using a simple heuristic</a:t>
            </a:r>
          </a:p>
          <a:p>
            <a:pPr lvl="1"/>
            <a:r>
              <a:rPr lang="en-US" dirty="0"/>
              <a:t>Look at the </a:t>
            </a:r>
            <a:r>
              <a:rPr lang="en-US" dirty="0">
                <a:solidFill>
                  <a:schemeClr val="accent1"/>
                </a:solidFill>
              </a:rPr>
              <a:t>source</a:t>
            </a:r>
            <a:r>
              <a:rPr lang="en-US" dirty="0"/>
              <a:t> of frames that arrive on each port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845492" y="6629719"/>
            <a:ext cx="969963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638223" y="6500918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953614" y="5674382"/>
            <a:ext cx="704783" cy="1037224"/>
            <a:chOff x="5662115" y="2282588"/>
            <a:chExt cx="813748" cy="1197587"/>
          </a:xfrm>
        </p:grpSpPr>
        <p:sp>
          <p:nvSpPr>
            <p:cNvPr id="8" name="Up Arrow Callout 7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0" name="Straight Connector 9"/>
          <p:cNvCxnSpPr/>
          <p:nvPr/>
        </p:nvCxnSpPr>
        <p:spPr>
          <a:xfrm>
            <a:off x="5602187" y="6544983"/>
            <a:ext cx="1057836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720" y="6063127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Elbow Connector 11"/>
          <p:cNvCxnSpPr>
            <a:stCxn id="16" idx="3"/>
          </p:cNvCxnSpPr>
          <p:nvPr/>
        </p:nvCxnSpPr>
        <p:spPr>
          <a:xfrm flipV="1">
            <a:off x="3050600" y="6473351"/>
            <a:ext cx="541377" cy="156369"/>
          </a:xfrm>
          <a:prstGeom prst="bentConnector3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15" idx="1"/>
          </p:cNvCxnSpPr>
          <p:nvPr/>
        </p:nvCxnSpPr>
        <p:spPr>
          <a:xfrm rot="10800000">
            <a:off x="4538060" y="6525262"/>
            <a:ext cx="679673" cy="1"/>
          </a:xfrm>
          <a:prstGeom prst="bentConnector3">
            <a:avLst/>
          </a:prstGeom>
          <a:ln w="57150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726" y="6233849"/>
            <a:ext cx="1396942" cy="58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217732" y="6294429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92997" y="6500918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4400" y="5821643"/>
            <a:ext cx="1986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00:00:00:00:00:AA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85318" y="6300486"/>
            <a:ext cx="1938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00:00:00:00:00:BB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28414" y="5925096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 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74280" y="5925096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 2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010967"/>
              </p:ext>
            </p:extLst>
          </p:nvPr>
        </p:nvGraphicFramePr>
        <p:xfrm>
          <a:off x="5602192" y="5488962"/>
          <a:ext cx="4509247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8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00:00:00:00:00:BB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0 minutes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631949"/>
              </p:ext>
            </p:extLst>
          </p:nvPr>
        </p:nvGraphicFramePr>
        <p:xfrm>
          <a:off x="5602188" y="4737573"/>
          <a:ext cx="450924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00:00:00:00:00:AA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 minutes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Oval 23"/>
          <p:cNvSpPr/>
          <p:nvPr/>
        </p:nvSpPr>
        <p:spPr>
          <a:xfrm>
            <a:off x="2175546" y="6414899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6210916" y="6357345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Bent Arrow 25"/>
          <p:cNvSpPr/>
          <p:nvPr/>
        </p:nvSpPr>
        <p:spPr>
          <a:xfrm>
            <a:off x="4128633" y="4639112"/>
            <a:ext cx="1396917" cy="1535185"/>
          </a:xfrm>
          <a:prstGeom prst="bentArrow">
            <a:avLst>
              <a:gd name="adj1" fmla="val 18995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 flipH="1">
            <a:off x="7438236" y="3363985"/>
            <a:ext cx="3035933" cy="954107"/>
            <a:chOff x="1219200" y="4876799"/>
            <a:chExt cx="5181605" cy="1429637"/>
          </a:xfrm>
        </p:grpSpPr>
        <p:sp>
          <p:nvSpPr>
            <p:cNvPr id="28" name="Rectangular Callout 27"/>
            <p:cNvSpPr/>
            <p:nvPr/>
          </p:nvSpPr>
          <p:spPr>
            <a:xfrm>
              <a:off x="1219200" y="4876799"/>
              <a:ext cx="5181602" cy="1384995"/>
            </a:xfrm>
            <a:prstGeom prst="wedgeRectCallout">
              <a:avLst>
                <a:gd name="adj1" fmla="val -9229"/>
                <a:gd name="adj2" fmla="val 139651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219203" y="4876799"/>
              <a:ext cx="5181602" cy="14296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Delete old entries after a timeout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436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115 L 0.14635 0.00231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1.85185E-6 L -0.18828 -1.85185E-6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Complicated Learning Example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3972969" cy="5031928"/>
          </a:xfrm>
        </p:spPr>
        <p:txBody>
          <a:bodyPr/>
          <a:lstStyle/>
          <a:p>
            <a:r>
              <a:rPr lang="en-US" dirty="0"/>
              <a:t>&lt;</a:t>
            </a:r>
            <a:r>
              <a:rPr lang="en-US" dirty="0" err="1"/>
              <a:t>Src</a:t>
            </a:r>
            <a:r>
              <a:rPr lang="en-US" dirty="0"/>
              <a:t>=AA, </a:t>
            </a:r>
            <a:r>
              <a:rPr lang="en-US" dirty="0" err="1"/>
              <a:t>Dest</a:t>
            </a:r>
            <a:r>
              <a:rPr lang="en-US" dirty="0"/>
              <a:t>=FF&gt;</a:t>
            </a:r>
          </a:p>
          <a:p>
            <a:r>
              <a:rPr lang="en-US" dirty="0"/>
              <a:t>&lt;</a:t>
            </a:r>
            <a:r>
              <a:rPr lang="en-US" dirty="0" err="1"/>
              <a:t>Src</a:t>
            </a:r>
            <a:r>
              <a:rPr lang="en-US" dirty="0"/>
              <a:t>=CC, </a:t>
            </a:r>
            <a:r>
              <a:rPr lang="en-US" dirty="0" err="1"/>
              <a:t>Dest</a:t>
            </a:r>
            <a:r>
              <a:rPr lang="en-US" dirty="0"/>
              <a:t>=AA&gt;</a:t>
            </a:r>
          </a:p>
          <a:p>
            <a:r>
              <a:rPr lang="en-US" dirty="0"/>
              <a:t>&lt;</a:t>
            </a:r>
            <a:r>
              <a:rPr lang="en-US" dirty="0" err="1"/>
              <a:t>Src</a:t>
            </a:r>
            <a:r>
              <a:rPr lang="en-US" dirty="0"/>
              <a:t>=EE, </a:t>
            </a:r>
            <a:r>
              <a:rPr lang="en-US" dirty="0" err="1"/>
              <a:t>Dest</a:t>
            </a:r>
            <a:r>
              <a:rPr lang="en-US" dirty="0"/>
              <a:t>=CC&gt;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 flipV="1">
            <a:off x="10001098" y="5268287"/>
            <a:ext cx="256547" cy="775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4236" y="5776237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V="1">
            <a:off x="9447424" y="5268287"/>
            <a:ext cx="272079" cy="689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31" idx="0"/>
          </p:cNvCxnSpPr>
          <p:nvPr/>
        </p:nvCxnSpPr>
        <p:spPr>
          <a:xfrm rot="5400000" flipH="1" flipV="1">
            <a:off x="5684678" y="4031915"/>
            <a:ext cx="1370780" cy="672484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948" y="3420715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5033" y="5776237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10053229" y="6447463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14026" y="6447463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EE</a:t>
            </a:r>
          </a:p>
        </p:txBody>
      </p:sp>
      <p:cxnSp>
        <p:nvCxnSpPr>
          <p:cNvPr id="21" name="Straight Connector 20"/>
          <p:cNvCxnSpPr/>
          <p:nvPr/>
        </p:nvCxnSpPr>
        <p:spPr>
          <a:xfrm flipH="1" flipV="1">
            <a:off x="8123362" y="5268286"/>
            <a:ext cx="256547" cy="775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500" y="5776236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Straight Connector 22"/>
          <p:cNvCxnSpPr/>
          <p:nvPr/>
        </p:nvCxnSpPr>
        <p:spPr>
          <a:xfrm flipV="1">
            <a:off x="7569688" y="5268286"/>
            <a:ext cx="272079" cy="689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7297" y="5776236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8175493" y="6447462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36290" y="6447462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CC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H="1" flipV="1">
            <a:off x="6161736" y="5268287"/>
            <a:ext cx="256547" cy="775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874" y="5776237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" name="Straight Connector 29"/>
          <p:cNvCxnSpPr/>
          <p:nvPr/>
        </p:nvCxnSpPr>
        <p:spPr>
          <a:xfrm flipV="1">
            <a:off x="5608062" y="5268287"/>
            <a:ext cx="272079" cy="689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671" y="5776237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6213867" y="644746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BB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74664" y="6447463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AA</a:t>
            </a:r>
          </a:p>
        </p:txBody>
      </p:sp>
      <p:cxnSp>
        <p:nvCxnSpPr>
          <p:cNvPr id="38" name="Elbow Connector 37"/>
          <p:cNvCxnSpPr/>
          <p:nvPr/>
        </p:nvCxnSpPr>
        <p:spPr>
          <a:xfrm rot="16200000" flipV="1">
            <a:off x="6856386" y="4068165"/>
            <a:ext cx="1273623" cy="697143"/>
          </a:xfrm>
          <a:prstGeom prst="bentConnector3">
            <a:avLst>
              <a:gd name="adj1" fmla="val 55269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927174" y="4012039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 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130446" y="4012039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 2</a:t>
            </a:r>
          </a:p>
        </p:txBody>
      </p:sp>
      <p:cxnSp>
        <p:nvCxnSpPr>
          <p:cNvPr id="46" name="Elbow Connector 45"/>
          <p:cNvCxnSpPr/>
          <p:nvPr/>
        </p:nvCxnSpPr>
        <p:spPr>
          <a:xfrm rot="5400000" flipH="1" flipV="1">
            <a:off x="7860592" y="4031915"/>
            <a:ext cx="1370780" cy="672484"/>
          </a:xfrm>
          <a:prstGeom prst="bentConnector3">
            <a:avLst>
              <a:gd name="adj1" fmla="val 50000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862" y="3420715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8" name="Elbow Connector 47"/>
          <p:cNvCxnSpPr/>
          <p:nvPr/>
        </p:nvCxnSpPr>
        <p:spPr>
          <a:xfrm rot="16200000" flipV="1">
            <a:off x="9032300" y="4068165"/>
            <a:ext cx="1273623" cy="697143"/>
          </a:xfrm>
          <a:prstGeom prst="bentConnector3">
            <a:avLst>
              <a:gd name="adj1" fmla="val 55269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8103088" y="4012039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 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306360" y="4012039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88732" y="5053548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10996" y="5053547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649370" y="5053548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1" name="Right Arrow 50"/>
          <p:cNvSpPr/>
          <p:nvPr/>
        </p:nvSpPr>
        <p:spPr>
          <a:xfrm rot="18062552">
            <a:off x="5729014" y="4320310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Arrow 51"/>
          <p:cNvSpPr/>
          <p:nvPr/>
        </p:nvSpPr>
        <p:spPr>
          <a:xfrm rot="3600000">
            <a:off x="6751040" y="4329849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ight Arrow 52"/>
          <p:cNvSpPr/>
          <p:nvPr/>
        </p:nvSpPr>
        <p:spPr>
          <a:xfrm rot="6977414">
            <a:off x="7512907" y="5473417"/>
            <a:ext cx="446872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Arrow 53"/>
          <p:cNvSpPr/>
          <p:nvPr/>
        </p:nvSpPr>
        <p:spPr>
          <a:xfrm rot="3599064">
            <a:off x="8061754" y="5466322"/>
            <a:ext cx="446872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ight Arrow 54"/>
          <p:cNvSpPr/>
          <p:nvPr/>
        </p:nvSpPr>
        <p:spPr>
          <a:xfrm rot="18062552">
            <a:off x="7865961" y="4320310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Arrow 55"/>
          <p:cNvSpPr/>
          <p:nvPr/>
        </p:nvSpPr>
        <p:spPr>
          <a:xfrm rot="3600000">
            <a:off x="8894683" y="4316542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Arrow 56"/>
          <p:cNvSpPr/>
          <p:nvPr/>
        </p:nvSpPr>
        <p:spPr>
          <a:xfrm rot="6977414">
            <a:off x="9365490" y="5484958"/>
            <a:ext cx="446872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ight Arrow 57"/>
          <p:cNvSpPr/>
          <p:nvPr/>
        </p:nvSpPr>
        <p:spPr>
          <a:xfrm rot="3599064">
            <a:off x="9914337" y="5477863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845338"/>
              </p:ext>
            </p:extLst>
          </p:nvPr>
        </p:nvGraphicFramePr>
        <p:xfrm>
          <a:off x="6544866" y="2070010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204258"/>
              </p:ext>
            </p:extLst>
          </p:nvPr>
        </p:nvGraphicFramePr>
        <p:xfrm>
          <a:off x="8743158" y="2071408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350210"/>
              </p:ext>
            </p:extLst>
          </p:nvPr>
        </p:nvGraphicFramePr>
        <p:xfrm>
          <a:off x="6544866" y="2469885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120796"/>
              </p:ext>
            </p:extLst>
          </p:nvPr>
        </p:nvGraphicFramePr>
        <p:xfrm>
          <a:off x="8743158" y="2475478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3" name="Table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011057"/>
              </p:ext>
            </p:extLst>
          </p:nvPr>
        </p:nvGraphicFramePr>
        <p:xfrm>
          <a:off x="6546733" y="2869760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4" name="Table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478512"/>
              </p:ext>
            </p:extLst>
          </p:nvPr>
        </p:nvGraphicFramePr>
        <p:xfrm>
          <a:off x="8745025" y="2871158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5" name="Right Arrow 64"/>
          <p:cNvSpPr/>
          <p:nvPr/>
        </p:nvSpPr>
        <p:spPr>
          <a:xfrm rot="18000000">
            <a:off x="5494825" y="5449528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Arrow 65"/>
          <p:cNvSpPr/>
          <p:nvPr/>
        </p:nvSpPr>
        <p:spPr>
          <a:xfrm rot="3599064">
            <a:off x="6066571" y="5468969"/>
            <a:ext cx="446872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ight Arrow 66"/>
          <p:cNvSpPr/>
          <p:nvPr/>
        </p:nvSpPr>
        <p:spPr>
          <a:xfrm rot="18000000">
            <a:off x="7536673" y="5416102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Arrow 67"/>
          <p:cNvSpPr/>
          <p:nvPr/>
        </p:nvSpPr>
        <p:spPr>
          <a:xfrm rot="14400000">
            <a:off x="6735506" y="4308152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Multiply 68"/>
          <p:cNvSpPr/>
          <p:nvPr/>
        </p:nvSpPr>
        <p:spPr>
          <a:xfrm>
            <a:off x="8761283" y="3481431"/>
            <a:ext cx="559257" cy="53060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Arrow 69"/>
          <p:cNvSpPr/>
          <p:nvPr/>
        </p:nvSpPr>
        <p:spPr>
          <a:xfrm rot="7200000">
            <a:off x="5719202" y="4345942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ight Arrow 71"/>
          <p:cNvSpPr/>
          <p:nvPr/>
        </p:nvSpPr>
        <p:spPr>
          <a:xfrm rot="7200000">
            <a:off x="5467453" y="5489404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6457044" y="1637134"/>
            <a:ext cx="10708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Bridge 1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663300" y="1637134"/>
            <a:ext cx="10708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Bridge 2</a:t>
            </a:r>
          </a:p>
        </p:txBody>
      </p:sp>
      <p:sp>
        <p:nvSpPr>
          <p:cNvPr id="75" name="Right Arrow 74"/>
          <p:cNvSpPr/>
          <p:nvPr/>
        </p:nvSpPr>
        <p:spPr>
          <a:xfrm rot="18000000">
            <a:off x="9399878" y="5441087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ight Arrow 75"/>
          <p:cNvSpPr/>
          <p:nvPr/>
        </p:nvSpPr>
        <p:spPr>
          <a:xfrm rot="3599064">
            <a:off x="9905933" y="5468969"/>
            <a:ext cx="446872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ight Arrow 76"/>
          <p:cNvSpPr/>
          <p:nvPr/>
        </p:nvSpPr>
        <p:spPr>
          <a:xfrm rot="14400000">
            <a:off x="8881158" y="4290890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ight Arrow 77"/>
          <p:cNvSpPr/>
          <p:nvPr/>
        </p:nvSpPr>
        <p:spPr>
          <a:xfrm rot="7200000">
            <a:off x="7811067" y="4407718"/>
            <a:ext cx="1484313" cy="394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ight Arrow 78"/>
          <p:cNvSpPr/>
          <p:nvPr/>
        </p:nvSpPr>
        <p:spPr>
          <a:xfrm rot="7200000">
            <a:off x="7513586" y="5480528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Multiply 79"/>
          <p:cNvSpPr/>
          <p:nvPr/>
        </p:nvSpPr>
        <p:spPr>
          <a:xfrm>
            <a:off x="6850694" y="3420962"/>
            <a:ext cx="559257" cy="53060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55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22" presetClass="entr" presetSubtype="4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000"/>
                            </p:stCondLst>
                            <p:childTnLst>
                              <p:par>
                                <p:cTn id="2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4" grpId="2" animBg="1"/>
      <p:bldP spid="54" grpId="3" animBg="1"/>
      <p:bldP spid="54" grpId="4" animBg="1"/>
      <p:bldP spid="55" grpId="0" animBg="1"/>
      <p:bldP spid="55" grpId="1" animBg="1"/>
      <p:bldP spid="55" grpId="2" animBg="1"/>
      <p:bldP spid="55" grpId="3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5" grpId="0" animBg="1"/>
      <p:bldP spid="65" grpId="1" animBg="1"/>
      <p:bldP spid="66" grpId="0" animBg="1"/>
      <p:bldP spid="66" grpId="1" animBg="1"/>
      <p:bldP spid="66" grpId="2" animBg="1"/>
      <p:bldP spid="66" grpId="3" animBg="1"/>
      <p:bldP spid="67" grpId="0" animBg="1"/>
      <p:bldP spid="67" grpId="1" animBg="1"/>
      <p:bldP spid="68" grpId="2" animBg="1"/>
      <p:bldP spid="68" grpId="3" animBg="1"/>
      <p:bldP spid="68" grpId="4" animBg="1"/>
      <p:bldP spid="69" grpId="0" animBg="1"/>
      <p:bldP spid="69" grpId="1" animBg="1"/>
      <p:bldP spid="70" grpId="0" animBg="1"/>
      <p:bldP spid="70" grpId="1" animBg="1"/>
      <p:bldP spid="72" grpId="0" animBg="1"/>
      <p:bldP spid="72" grpId="1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Danger of Loops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1201" y="1600200"/>
            <a:ext cx="4745518" cy="5014776"/>
          </a:xfrm>
        </p:spPr>
        <p:txBody>
          <a:bodyPr>
            <a:normAutofit/>
          </a:bodyPr>
          <a:lstStyle/>
          <a:p>
            <a:r>
              <a:rPr lang="en-US" dirty="0"/>
              <a:t>&lt;</a:t>
            </a:r>
            <a:r>
              <a:rPr lang="en-US" dirty="0" err="1"/>
              <a:t>Src</a:t>
            </a:r>
            <a:r>
              <a:rPr lang="en-US" dirty="0"/>
              <a:t>=AA, </a:t>
            </a:r>
            <a:r>
              <a:rPr lang="en-US" dirty="0" err="1"/>
              <a:t>Dest</a:t>
            </a:r>
            <a:r>
              <a:rPr lang="en-US" dirty="0"/>
              <a:t>=DD&gt;</a:t>
            </a:r>
          </a:p>
          <a:p>
            <a:r>
              <a:rPr lang="en-US" dirty="0"/>
              <a:t>This continues to infinity</a:t>
            </a:r>
          </a:p>
          <a:p>
            <a:pPr lvl="1"/>
            <a:r>
              <a:rPr lang="en-US" dirty="0"/>
              <a:t>How do we stop this? </a:t>
            </a:r>
            <a:r>
              <a:rPr lang="en-US" dirty="0" err="1"/>
              <a:t>Slido</a:t>
            </a:r>
            <a:r>
              <a:rPr lang="en-US" dirty="0"/>
              <a:t>…</a:t>
            </a:r>
          </a:p>
          <a:p>
            <a:r>
              <a:rPr lang="en-US" dirty="0"/>
              <a:t>Remove loops from the topology</a:t>
            </a:r>
          </a:p>
          <a:p>
            <a:pPr lvl="1"/>
            <a:r>
              <a:rPr lang="en-US" dirty="0"/>
              <a:t>Without physically unplugging cables</a:t>
            </a:r>
          </a:p>
          <a:p>
            <a:r>
              <a:rPr lang="en-US" dirty="0"/>
              <a:t>802.1 uses an algorithm to build and maintain a </a:t>
            </a:r>
            <a:r>
              <a:rPr lang="en-US" dirty="0">
                <a:solidFill>
                  <a:schemeClr val="accent1"/>
                </a:solidFill>
              </a:rPr>
              <a:t>spanning tree </a:t>
            </a:r>
            <a:r>
              <a:rPr lang="en-US" dirty="0"/>
              <a:t>for routing</a:t>
            </a:r>
          </a:p>
          <a:p>
            <a:pPr lvl="1"/>
            <a:endParaRPr lang="en-US" dirty="0"/>
          </a:p>
        </p:txBody>
      </p:sp>
      <p:cxnSp>
        <p:nvCxnSpPr>
          <p:cNvPr id="5" name="Elbow Connector 4"/>
          <p:cNvCxnSpPr>
            <a:stCxn id="14" idx="3"/>
            <a:endCxn id="6" idx="2"/>
          </p:cNvCxnSpPr>
          <p:nvPr/>
        </p:nvCxnSpPr>
        <p:spPr>
          <a:xfrm flipV="1">
            <a:off x="8512465" y="4360221"/>
            <a:ext cx="680483" cy="907007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5106" y="3991512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H="1" flipV="1">
            <a:off x="8255918" y="5251134"/>
            <a:ext cx="256547" cy="775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056" y="5759084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 flipV="1">
            <a:off x="7702244" y="5251134"/>
            <a:ext cx="272079" cy="689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9853" y="5759084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468846" y="6430310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38356" y="4339692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 1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8297226" y="2217344"/>
            <a:ext cx="285528" cy="875843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381" y="1864953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7784860" y="2353556"/>
            <a:ext cx="230771" cy="73963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178" y="1864953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7784860" y="2878447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28" name="Elbow Connector 27"/>
          <p:cNvCxnSpPr>
            <a:stCxn id="14" idx="1"/>
            <a:endCxn id="29" idx="2"/>
          </p:cNvCxnSpPr>
          <p:nvPr/>
        </p:nvCxnSpPr>
        <p:spPr>
          <a:xfrm rot="10800000">
            <a:off x="7125669" y="4360222"/>
            <a:ext cx="617882" cy="907007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7828" y="3991512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7091430" y="4339692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 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43552" y="5036395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35" name="Elbow Connector 34"/>
          <p:cNvCxnSpPr>
            <a:stCxn id="29" idx="0"/>
            <a:endCxn id="25" idx="1"/>
          </p:cNvCxnSpPr>
          <p:nvPr/>
        </p:nvCxnSpPr>
        <p:spPr>
          <a:xfrm rot="5400000" flipH="1" flipV="1">
            <a:off x="7014148" y="3220800"/>
            <a:ext cx="882232" cy="659190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102348" y="3670264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 2</a:t>
            </a:r>
          </a:p>
        </p:txBody>
      </p:sp>
      <p:cxnSp>
        <p:nvCxnSpPr>
          <p:cNvPr id="37" name="Elbow Connector 36"/>
          <p:cNvCxnSpPr>
            <a:stCxn id="6" idx="0"/>
            <a:endCxn id="25" idx="3"/>
          </p:cNvCxnSpPr>
          <p:nvPr/>
        </p:nvCxnSpPr>
        <p:spPr>
          <a:xfrm rot="16200000" flipV="1">
            <a:off x="8432244" y="3230808"/>
            <a:ext cx="882232" cy="639175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439991" y="3670264"/>
            <a:ext cx="738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Port 2</a:t>
            </a:r>
          </a:p>
        </p:txBody>
      </p:sp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688809"/>
              </p:ext>
            </p:extLst>
          </p:nvPr>
        </p:nvGraphicFramePr>
        <p:xfrm>
          <a:off x="5713340" y="4017537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485168"/>
              </p:ext>
            </p:extLst>
          </p:nvPr>
        </p:nvGraphicFramePr>
        <p:xfrm>
          <a:off x="9689512" y="3968852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8295224" y="643031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BB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468846" y="1495620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CC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295224" y="1495620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DD</a:t>
            </a:r>
          </a:p>
        </p:txBody>
      </p:sp>
      <p:sp>
        <p:nvSpPr>
          <p:cNvPr id="56" name="Right Arrow 55"/>
          <p:cNvSpPr/>
          <p:nvPr/>
        </p:nvSpPr>
        <p:spPr>
          <a:xfrm rot="18000000">
            <a:off x="7605111" y="5441950"/>
            <a:ext cx="446872" cy="39428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Bent Arrow 56"/>
          <p:cNvSpPr/>
          <p:nvPr/>
        </p:nvSpPr>
        <p:spPr>
          <a:xfrm rot="16200000">
            <a:off x="6785738" y="4450371"/>
            <a:ext cx="964710" cy="86830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Bent Arrow 57"/>
          <p:cNvSpPr/>
          <p:nvPr/>
        </p:nvSpPr>
        <p:spPr>
          <a:xfrm rot="16200000" flipV="1">
            <a:off x="8517645" y="4450179"/>
            <a:ext cx="964710" cy="89146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Curved Right Arrow 58"/>
          <p:cNvSpPr/>
          <p:nvPr/>
        </p:nvSpPr>
        <p:spPr>
          <a:xfrm rot="5400000">
            <a:off x="7543212" y="2325482"/>
            <a:ext cx="872464" cy="240787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Curved Right Arrow 59"/>
          <p:cNvSpPr/>
          <p:nvPr/>
        </p:nvSpPr>
        <p:spPr>
          <a:xfrm rot="5400000" flipV="1">
            <a:off x="8013208" y="2348071"/>
            <a:ext cx="872464" cy="236269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508723"/>
              </p:ext>
            </p:extLst>
          </p:nvPr>
        </p:nvGraphicFramePr>
        <p:xfrm>
          <a:off x="5713340" y="4025926"/>
          <a:ext cx="915765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092799"/>
              </p:ext>
            </p:extLst>
          </p:nvPr>
        </p:nvGraphicFramePr>
        <p:xfrm>
          <a:off x="9689512" y="3977241"/>
          <a:ext cx="915765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3" name="Curved Right Arrow 62"/>
          <p:cNvSpPr/>
          <p:nvPr/>
        </p:nvSpPr>
        <p:spPr>
          <a:xfrm rot="5400000" flipH="1">
            <a:off x="7475617" y="3625953"/>
            <a:ext cx="874681" cy="240787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Curved Right Arrow 63"/>
          <p:cNvSpPr/>
          <p:nvPr/>
        </p:nvSpPr>
        <p:spPr>
          <a:xfrm rot="5400000" flipH="1" flipV="1">
            <a:off x="7945613" y="3648543"/>
            <a:ext cx="874682" cy="236269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57013"/>
              </p:ext>
            </p:extLst>
          </p:nvPr>
        </p:nvGraphicFramePr>
        <p:xfrm>
          <a:off x="5713340" y="4031210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6" name="Table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505372"/>
              </p:ext>
            </p:extLst>
          </p:nvPr>
        </p:nvGraphicFramePr>
        <p:xfrm>
          <a:off x="9689512" y="3982525"/>
          <a:ext cx="915765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82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60" grpId="0" animBg="1"/>
      <p:bldP spid="63" grpId="0" animBg="1"/>
      <p:bldP spid="6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Spanning Tree Definition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2095500"/>
          </a:xfrm>
        </p:spPr>
        <p:txBody>
          <a:bodyPr/>
          <a:lstStyle/>
          <a:p>
            <a:r>
              <a:rPr lang="en-US" dirty="0"/>
              <a:t>A subset of edges in a graph that:</a:t>
            </a:r>
          </a:p>
          <a:p>
            <a:pPr lvl="1"/>
            <a:r>
              <a:rPr lang="en-US" dirty="0"/>
              <a:t>Span all nodes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Do not create any cycles</a:t>
            </a:r>
          </a:p>
          <a:p>
            <a:r>
              <a:rPr lang="en-US" dirty="0"/>
              <a:t>This structure is a tree</a:t>
            </a:r>
          </a:p>
        </p:txBody>
      </p:sp>
      <p:sp>
        <p:nvSpPr>
          <p:cNvPr id="5" name="Oval 4"/>
          <p:cNvSpPr/>
          <p:nvPr/>
        </p:nvSpPr>
        <p:spPr>
          <a:xfrm>
            <a:off x="1895475" y="388143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" name="Oval 5"/>
          <p:cNvSpPr/>
          <p:nvPr/>
        </p:nvSpPr>
        <p:spPr>
          <a:xfrm>
            <a:off x="1895475" y="523398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7" name="Oval 6"/>
          <p:cNvSpPr/>
          <p:nvPr/>
        </p:nvSpPr>
        <p:spPr>
          <a:xfrm>
            <a:off x="3933825" y="388143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8" name="Oval 7"/>
          <p:cNvSpPr/>
          <p:nvPr/>
        </p:nvSpPr>
        <p:spPr>
          <a:xfrm>
            <a:off x="3933825" y="4995862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9" name="Oval 8"/>
          <p:cNvSpPr/>
          <p:nvPr/>
        </p:nvSpPr>
        <p:spPr>
          <a:xfrm>
            <a:off x="3933825" y="611028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0" name="Oval 9"/>
          <p:cNvSpPr/>
          <p:nvPr/>
        </p:nvSpPr>
        <p:spPr>
          <a:xfrm>
            <a:off x="5848350" y="388143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1" name="Oval 10"/>
          <p:cNvSpPr/>
          <p:nvPr/>
        </p:nvSpPr>
        <p:spPr>
          <a:xfrm>
            <a:off x="5848350" y="6110287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3" name="Straight Connector 12"/>
          <p:cNvCxnSpPr>
            <a:stCxn id="5" idx="6"/>
            <a:endCxn id="7" idx="2"/>
          </p:cNvCxnSpPr>
          <p:nvPr/>
        </p:nvCxnSpPr>
        <p:spPr>
          <a:xfrm>
            <a:off x="2390775" y="4129087"/>
            <a:ext cx="154305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6"/>
            <a:endCxn id="10" idx="2"/>
          </p:cNvCxnSpPr>
          <p:nvPr/>
        </p:nvCxnSpPr>
        <p:spPr>
          <a:xfrm>
            <a:off x="4429126" y="4129087"/>
            <a:ext cx="14192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  <a:endCxn id="10" idx="3"/>
          </p:cNvCxnSpPr>
          <p:nvPr/>
        </p:nvCxnSpPr>
        <p:spPr>
          <a:xfrm flipV="1">
            <a:off x="4429125" y="4304202"/>
            <a:ext cx="1491760" cy="93931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4"/>
            <a:endCxn id="8" idx="0"/>
          </p:cNvCxnSpPr>
          <p:nvPr/>
        </p:nvCxnSpPr>
        <p:spPr>
          <a:xfrm>
            <a:off x="4181475" y="4376738"/>
            <a:ext cx="0" cy="61912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8" idx="4"/>
            <a:endCxn id="9" idx="0"/>
          </p:cNvCxnSpPr>
          <p:nvPr/>
        </p:nvCxnSpPr>
        <p:spPr>
          <a:xfrm>
            <a:off x="4181475" y="5491163"/>
            <a:ext cx="0" cy="61912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4"/>
            <a:endCxn id="11" idx="0"/>
          </p:cNvCxnSpPr>
          <p:nvPr/>
        </p:nvCxnSpPr>
        <p:spPr>
          <a:xfrm>
            <a:off x="6096000" y="4376737"/>
            <a:ext cx="0" cy="173355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9" idx="6"/>
            <a:endCxn id="11" idx="2"/>
          </p:cNvCxnSpPr>
          <p:nvPr/>
        </p:nvCxnSpPr>
        <p:spPr>
          <a:xfrm>
            <a:off x="4429126" y="6357937"/>
            <a:ext cx="141922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4"/>
            <a:endCxn id="6" idx="0"/>
          </p:cNvCxnSpPr>
          <p:nvPr/>
        </p:nvCxnSpPr>
        <p:spPr>
          <a:xfrm>
            <a:off x="2143125" y="4376737"/>
            <a:ext cx="0" cy="85725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6"/>
            <a:endCxn id="8" idx="2"/>
          </p:cNvCxnSpPr>
          <p:nvPr/>
        </p:nvCxnSpPr>
        <p:spPr>
          <a:xfrm flipV="1">
            <a:off x="2390775" y="5243513"/>
            <a:ext cx="1543050" cy="23812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6" idx="5"/>
            <a:endCxn id="9" idx="2"/>
          </p:cNvCxnSpPr>
          <p:nvPr/>
        </p:nvCxnSpPr>
        <p:spPr>
          <a:xfrm>
            <a:off x="2318241" y="5656753"/>
            <a:ext cx="1615585" cy="7011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7" idx="6"/>
            <a:endCxn id="10" idx="2"/>
          </p:cNvCxnSpPr>
          <p:nvPr/>
        </p:nvCxnSpPr>
        <p:spPr>
          <a:xfrm>
            <a:off x="4429126" y="4129087"/>
            <a:ext cx="1419225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7" idx="4"/>
            <a:endCxn id="8" idx="0"/>
          </p:cNvCxnSpPr>
          <p:nvPr/>
        </p:nvCxnSpPr>
        <p:spPr>
          <a:xfrm>
            <a:off x="4181475" y="4376738"/>
            <a:ext cx="0" cy="61912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8" idx="4"/>
            <a:endCxn id="9" idx="0"/>
          </p:cNvCxnSpPr>
          <p:nvPr/>
        </p:nvCxnSpPr>
        <p:spPr>
          <a:xfrm>
            <a:off x="4181475" y="5491163"/>
            <a:ext cx="0" cy="61912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0" idx="4"/>
            <a:endCxn id="11" idx="0"/>
          </p:cNvCxnSpPr>
          <p:nvPr/>
        </p:nvCxnSpPr>
        <p:spPr>
          <a:xfrm>
            <a:off x="6096000" y="4376737"/>
            <a:ext cx="0" cy="173355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5" idx="4"/>
            <a:endCxn id="6" idx="0"/>
          </p:cNvCxnSpPr>
          <p:nvPr/>
        </p:nvCxnSpPr>
        <p:spPr>
          <a:xfrm>
            <a:off x="2143125" y="4376737"/>
            <a:ext cx="0" cy="85725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6" idx="6"/>
            <a:endCxn id="8" idx="2"/>
          </p:cNvCxnSpPr>
          <p:nvPr/>
        </p:nvCxnSpPr>
        <p:spPr>
          <a:xfrm flipV="1">
            <a:off x="2390775" y="5243513"/>
            <a:ext cx="1543050" cy="23812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1895475" y="388143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4" name="Oval 53"/>
          <p:cNvSpPr/>
          <p:nvPr/>
        </p:nvSpPr>
        <p:spPr>
          <a:xfrm>
            <a:off x="1895475" y="523398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55" name="Oval 54"/>
          <p:cNvSpPr/>
          <p:nvPr/>
        </p:nvSpPr>
        <p:spPr>
          <a:xfrm>
            <a:off x="3933825" y="388143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56" name="Oval 55"/>
          <p:cNvSpPr/>
          <p:nvPr/>
        </p:nvSpPr>
        <p:spPr>
          <a:xfrm>
            <a:off x="3933825" y="4995862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57" name="Oval 56"/>
          <p:cNvSpPr/>
          <p:nvPr/>
        </p:nvSpPr>
        <p:spPr>
          <a:xfrm>
            <a:off x="3933825" y="611028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58" name="Oval 57"/>
          <p:cNvSpPr/>
          <p:nvPr/>
        </p:nvSpPr>
        <p:spPr>
          <a:xfrm>
            <a:off x="5848350" y="388143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59" name="Oval 58"/>
          <p:cNvSpPr/>
          <p:nvPr/>
        </p:nvSpPr>
        <p:spPr>
          <a:xfrm>
            <a:off x="5848350" y="6110287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60" name="Oval 59"/>
          <p:cNvSpPr/>
          <p:nvPr/>
        </p:nvSpPr>
        <p:spPr>
          <a:xfrm>
            <a:off x="8876565" y="2861163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</a:p>
        </p:txBody>
      </p:sp>
      <p:cxnSp>
        <p:nvCxnSpPr>
          <p:cNvPr id="61" name="Straight Connector 60"/>
          <p:cNvCxnSpPr>
            <a:stCxn id="69" idx="4"/>
            <a:endCxn id="71" idx="0"/>
          </p:cNvCxnSpPr>
          <p:nvPr/>
        </p:nvCxnSpPr>
        <p:spPr>
          <a:xfrm>
            <a:off x="10171965" y="4470888"/>
            <a:ext cx="0" cy="487608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69" idx="0"/>
            <a:endCxn id="60" idx="5"/>
          </p:cNvCxnSpPr>
          <p:nvPr/>
        </p:nvCxnSpPr>
        <p:spPr>
          <a:xfrm flipH="1" flipV="1">
            <a:off x="9299331" y="3283928"/>
            <a:ext cx="872635" cy="69166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60" idx="4"/>
          </p:cNvCxnSpPr>
          <p:nvPr/>
        </p:nvCxnSpPr>
        <p:spPr>
          <a:xfrm>
            <a:off x="9124215" y="3356464"/>
            <a:ext cx="0" cy="61912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71" idx="4"/>
            <a:endCxn id="72" idx="0"/>
          </p:cNvCxnSpPr>
          <p:nvPr/>
        </p:nvCxnSpPr>
        <p:spPr>
          <a:xfrm>
            <a:off x="10171965" y="5453796"/>
            <a:ext cx="0" cy="588718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67" idx="4"/>
            <a:endCxn id="68" idx="4"/>
          </p:cNvCxnSpPr>
          <p:nvPr/>
        </p:nvCxnSpPr>
        <p:spPr>
          <a:xfrm flipV="1">
            <a:off x="8105040" y="4470889"/>
            <a:ext cx="0" cy="1190625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68" idx="0"/>
            <a:endCxn id="60" idx="3"/>
          </p:cNvCxnSpPr>
          <p:nvPr/>
        </p:nvCxnSpPr>
        <p:spPr>
          <a:xfrm flipV="1">
            <a:off x="8105040" y="3283928"/>
            <a:ext cx="844060" cy="69166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7857390" y="5166213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68" name="Oval 67"/>
          <p:cNvSpPr/>
          <p:nvPr/>
        </p:nvSpPr>
        <p:spPr>
          <a:xfrm>
            <a:off x="7857390" y="3975588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69" name="Oval 68"/>
          <p:cNvSpPr/>
          <p:nvPr/>
        </p:nvSpPr>
        <p:spPr>
          <a:xfrm>
            <a:off x="9924315" y="3975588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0" name="Oval 69"/>
          <p:cNvSpPr/>
          <p:nvPr/>
        </p:nvSpPr>
        <p:spPr>
          <a:xfrm>
            <a:off x="8876565" y="3975588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71" name="Oval 70"/>
          <p:cNvSpPr/>
          <p:nvPr/>
        </p:nvSpPr>
        <p:spPr>
          <a:xfrm>
            <a:off x="9924315" y="4958496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72" name="Oval 71"/>
          <p:cNvSpPr/>
          <p:nvPr/>
        </p:nvSpPr>
        <p:spPr>
          <a:xfrm>
            <a:off x="9924315" y="6042514"/>
            <a:ext cx="495300" cy="4953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92" name="Striped Right Arrow 91"/>
          <p:cNvSpPr/>
          <p:nvPr/>
        </p:nvSpPr>
        <p:spPr>
          <a:xfrm>
            <a:off x="6515100" y="4376737"/>
            <a:ext cx="1167910" cy="99536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9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Spanning Tree Poem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002157" y="1600200"/>
            <a:ext cx="4558747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err="1"/>
              <a:t>Algorhyme</a:t>
            </a:r>
            <a:endParaRPr lang="en-US" sz="1800" b="1" dirty="0"/>
          </a:p>
          <a:p>
            <a:pPr marL="1234440" lvl="1" indent="-914400">
              <a:buNone/>
            </a:pPr>
            <a:r>
              <a:rPr lang="en-US" sz="1800" dirty="0"/>
              <a:t>I think that I shall never see</a:t>
            </a:r>
          </a:p>
          <a:p>
            <a:pPr marL="1234440" lvl="1" indent="-914400">
              <a:buNone/>
            </a:pPr>
            <a:r>
              <a:rPr lang="en-US" sz="1800" dirty="0"/>
              <a:t>a graph more lovely than a tree.</a:t>
            </a:r>
          </a:p>
          <a:p>
            <a:pPr marL="1234440" lvl="1" indent="-914400">
              <a:buNone/>
            </a:pPr>
            <a:r>
              <a:rPr lang="en-US" sz="1800" dirty="0"/>
              <a:t>A tree whose crucial property</a:t>
            </a:r>
          </a:p>
          <a:p>
            <a:pPr marL="1234440" lvl="1" indent="-914400">
              <a:buNone/>
            </a:pPr>
            <a:r>
              <a:rPr lang="en-US" sz="1800" dirty="0"/>
              <a:t>is loop-free connectivity.</a:t>
            </a:r>
          </a:p>
          <a:p>
            <a:pPr marL="1234440" lvl="1" indent="-914400">
              <a:buNone/>
            </a:pPr>
            <a:r>
              <a:rPr lang="en-US" sz="1800" dirty="0"/>
              <a:t>A tree that must be sure to span</a:t>
            </a:r>
          </a:p>
          <a:p>
            <a:pPr marL="1234440" lvl="1" indent="-914400">
              <a:buNone/>
            </a:pPr>
            <a:r>
              <a:rPr lang="en-US" sz="1800" dirty="0"/>
              <a:t>so packet can reach every LAN.</a:t>
            </a:r>
          </a:p>
          <a:p>
            <a:pPr marL="1234440" lvl="1" indent="-914400">
              <a:buNone/>
            </a:pPr>
            <a:r>
              <a:rPr lang="en-US" sz="1800" dirty="0"/>
              <a:t>First, the root must be selected.</a:t>
            </a:r>
          </a:p>
          <a:p>
            <a:pPr marL="1234440" lvl="1" indent="-914400">
              <a:buNone/>
            </a:pPr>
            <a:r>
              <a:rPr lang="en-US" sz="1800" dirty="0"/>
              <a:t>By ID, it is elected.</a:t>
            </a:r>
          </a:p>
          <a:p>
            <a:pPr marL="1234440" lvl="1" indent="-914400">
              <a:buNone/>
            </a:pPr>
            <a:r>
              <a:rPr lang="en-US" sz="1800" dirty="0"/>
              <a:t>Least-cost paths from root are traced.</a:t>
            </a:r>
          </a:p>
          <a:p>
            <a:pPr marL="1234440" lvl="1" indent="-914400">
              <a:buNone/>
            </a:pPr>
            <a:r>
              <a:rPr lang="en-US" sz="1800" dirty="0"/>
              <a:t>In the tree, these paths are placed.</a:t>
            </a:r>
          </a:p>
          <a:p>
            <a:pPr marL="1234440" lvl="1" indent="-914400">
              <a:buNone/>
            </a:pPr>
            <a:r>
              <a:rPr lang="en-US" sz="1800" dirty="0"/>
              <a:t>A mesh is made by folks like me,</a:t>
            </a:r>
          </a:p>
          <a:p>
            <a:pPr marL="1234440" lvl="1" indent="-914400">
              <a:buNone/>
            </a:pPr>
            <a:r>
              <a:rPr lang="en-US" sz="1800" dirty="0"/>
              <a:t>then bridges find a spanning tree.</a:t>
            </a:r>
          </a:p>
          <a:p>
            <a:pPr marL="0" indent="0">
              <a:buNone/>
            </a:pPr>
            <a:r>
              <a:rPr lang="en-US" sz="1800" dirty="0"/>
              <a:t>			- </a:t>
            </a:r>
            <a:r>
              <a:rPr lang="en-US" sz="1800" dirty="0" err="1"/>
              <a:t>Radia</a:t>
            </a:r>
            <a:r>
              <a:rPr lang="en-US" sz="1800" dirty="0"/>
              <a:t> Perlman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758" y="2012017"/>
            <a:ext cx="1937967" cy="272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868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 Spanning Tree Approach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10453298" cy="5105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Elect a bridge to be the root of the tree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Every bridge finds shortest path to the root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Union of these paths becomes the spanning tree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Bridges exchange Configuration Bridge Protocol Data Units (</a:t>
            </a:r>
            <a:r>
              <a:rPr lang="en-US" dirty="0">
                <a:solidFill>
                  <a:schemeClr val="accent1"/>
                </a:solidFill>
              </a:rPr>
              <a:t>BPDU</a:t>
            </a:r>
            <a:r>
              <a:rPr lang="en-US" dirty="0"/>
              <a:t>s) to build the tree</a:t>
            </a:r>
          </a:p>
          <a:p>
            <a:pPr lvl="1"/>
            <a:r>
              <a:rPr lang="en-US" dirty="0"/>
              <a:t>Used to elect the root bridge</a:t>
            </a:r>
          </a:p>
          <a:p>
            <a:pPr lvl="1"/>
            <a:r>
              <a:rPr lang="en-US" dirty="0"/>
              <a:t>Locate the next hop closest to the root, and its port</a:t>
            </a:r>
          </a:p>
          <a:p>
            <a:pPr lvl="1"/>
            <a:r>
              <a:rPr lang="en-US" dirty="0"/>
              <a:t>Select ports to be included in the spanning trees</a:t>
            </a:r>
          </a:p>
        </p:txBody>
      </p:sp>
    </p:spTree>
    <p:extLst>
      <p:ext uri="{BB962C8B-B14F-4D97-AF65-F5344CB8AC3E}">
        <p14:creationId xmlns:p14="http://schemas.microsoft.com/office/powerpoint/2010/main" val="171294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Bridge ID </a:t>
            </a:r>
            <a:r>
              <a:rPr lang="en-US" dirty="0"/>
              <a:t>(</a:t>
            </a:r>
            <a:r>
              <a:rPr lang="en-US" dirty="0">
                <a:solidFill>
                  <a:schemeClr val="accent1"/>
                </a:solidFill>
              </a:rPr>
              <a:t>BID</a:t>
            </a:r>
            <a:r>
              <a:rPr lang="en-US" dirty="0"/>
              <a:t>) = &lt;Random Number&gt;</a:t>
            </a: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Root Bridge</a:t>
            </a:r>
            <a:r>
              <a:rPr lang="en-US" dirty="0"/>
              <a:t>: bridge with the lowest BID in the tree</a:t>
            </a:r>
          </a:p>
          <a:p>
            <a:r>
              <a:rPr lang="en-US" dirty="0">
                <a:solidFill>
                  <a:schemeClr val="accent1"/>
                </a:solidFill>
              </a:rPr>
              <a:t>Path Cost</a:t>
            </a:r>
            <a:r>
              <a:rPr lang="en-US" dirty="0"/>
              <a:t>: cost (in hops) from a transmitting bridge to the root</a:t>
            </a:r>
          </a:p>
          <a:p>
            <a:r>
              <a:rPr lang="en-US" dirty="0"/>
              <a:t>Each port on a bridge has a unique </a:t>
            </a:r>
            <a:r>
              <a:rPr lang="en-US" dirty="0">
                <a:solidFill>
                  <a:schemeClr val="accent1"/>
                </a:solidFill>
              </a:rPr>
              <a:t>Port ID</a:t>
            </a:r>
          </a:p>
          <a:p>
            <a:r>
              <a:rPr lang="en-US" dirty="0">
                <a:solidFill>
                  <a:schemeClr val="accent1"/>
                </a:solidFill>
              </a:rPr>
              <a:t>Root Port</a:t>
            </a:r>
            <a:r>
              <a:rPr lang="en-US" dirty="0"/>
              <a:t>: port that forwards to the root on each bridge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chemeClr val="accent1"/>
                </a:solidFill>
              </a:rPr>
              <a:t>Designated Bridge</a:t>
            </a:r>
            <a:r>
              <a:rPr lang="en-US" dirty="0"/>
              <a:t>: the bridge on a LAN that provides the minimal cost path to the root</a:t>
            </a:r>
          </a:p>
          <a:p>
            <a:pPr lvl="1"/>
            <a:r>
              <a:rPr lang="en-US" dirty="0"/>
              <a:t>The designated bridge on each LAN is unique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966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Determining the Root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83328"/>
            <a:ext cx="8839200" cy="5022273"/>
          </a:xfrm>
        </p:spPr>
        <p:txBody>
          <a:bodyPr/>
          <a:lstStyle/>
          <a:p>
            <a:r>
              <a:rPr lang="en-US" dirty="0"/>
              <a:t>Initially, all hosts assume they are the root</a:t>
            </a:r>
          </a:p>
          <a:p>
            <a:r>
              <a:rPr lang="en-US" dirty="0"/>
              <a:t>Bridges broadcast BPDUs: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Based on received BPDUs, each switch chooses:</a:t>
            </a:r>
          </a:p>
          <a:p>
            <a:pPr lvl="1"/>
            <a:r>
              <a:rPr lang="en-US" dirty="0"/>
              <a:t>A new root (smallest known Root ID)</a:t>
            </a:r>
          </a:p>
          <a:p>
            <a:pPr lvl="1"/>
            <a:r>
              <a:rPr lang="en-US" dirty="0"/>
              <a:t>A new root port (</a:t>
            </a:r>
            <a:r>
              <a:rPr lang="en-US" u="sng" dirty="0"/>
              <a:t>what interface received the lowest BPDU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 new designated bridge (</a:t>
            </a:r>
            <a:r>
              <a:rPr lang="en-US" u="sng" dirty="0"/>
              <a:t>who has lowest BPDU on the LAN</a:t>
            </a:r>
            <a:r>
              <a:rPr lang="en-US" dirty="0"/>
              <a:t>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395772" y="3025525"/>
            <a:ext cx="5192088" cy="400110"/>
            <a:chOff x="1938564" y="1885296"/>
            <a:chExt cx="5192088" cy="400110"/>
          </a:xfrm>
        </p:grpSpPr>
        <p:sp>
          <p:nvSpPr>
            <p:cNvPr id="5" name="TextBox 4"/>
            <p:cNvSpPr txBox="1"/>
            <p:nvPr/>
          </p:nvSpPr>
          <p:spPr>
            <a:xfrm>
              <a:off x="1938564" y="1885296"/>
              <a:ext cx="1337481" cy="400110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Root ID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276044" y="1885296"/>
              <a:ext cx="2383545" cy="400110"/>
            </a:xfrm>
            <a:prstGeom prst="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Path Cost to Root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659589" y="1885296"/>
              <a:ext cx="1471063" cy="400110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Bridge ID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2634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BPDUs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399" y="3779520"/>
            <a:ext cx="10608365" cy="29260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R1 &lt; R2: use BPDU1</a:t>
            </a:r>
          </a:p>
          <a:p>
            <a:pPr marL="0" indent="0">
              <a:buNone/>
            </a:pPr>
            <a:r>
              <a:rPr lang="en-US" dirty="0"/>
              <a:t>else if R1 == R2 and Cost1 &lt; Cost2: use BPDU1</a:t>
            </a:r>
          </a:p>
          <a:p>
            <a:pPr marL="0" indent="0">
              <a:buNone/>
            </a:pPr>
            <a:r>
              <a:rPr lang="en-US" dirty="0"/>
              <a:t>else if R1 == R2 and Cost1 == Cost 2 and B1 &lt; B2: use BPDU1</a:t>
            </a:r>
          </a:p>
          <a:p>
            <a:pPr marL="0" indent="0">
              <a:buNone/>
            </a:pPr>
            <a:r>
              <a:rPr lang="en-US" dirty="0"/>
              <a:t>else: use BPDU2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030850" y="2944135"/>
            <a:ext cx="2596044" cy="400110"/>
            <a:chOff x="1938565" y="1885296"/>
            <a:chExt cx="2596044" cy="400110"/>
          </a:xfrm>
        </p:grpSpPr>
        <p:sp>
          <p:nvSpPr>
            <p:cNvPr id="6" name="TextBox 5"/>
            <p:cNvSpPr txBox="1"/>
            <p:nvPr/>
          </p:nvSpPr>
          <p:spPr>
            <a:xfrm>
              <a:off x="1938565" y="1885296"/>
              <a:ext cx="668740" cy="400110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R1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07306" y="1885296"/>
              <a:ext cx="1191772" cy="400110"/>
            </a:xfrm>
            <a:prstGeom prst="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Cost1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799078" y="1885296"/>
              <a:ext cx="735531" cy="400110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485250" y="2944135"/>
            <a:ext cx="2596044" cy="400110"/>
            <a:chOff x="1938565" y="1885296"/>
            <a:chExt cx="2596044" cy="400110"/>
          </a:xfrm>
        </p:grpSpPr>
        <p:sp>
          <p:nvSpPr>
            <p:cNvPr id="10" name="TextBox 9"/>
            <p:cNvSpPr txBox="1"/>
            <p:nvPr/>
          </p:nvSpPr>
          <p:spPr>
            <a:xfrm>
              <a:off x="1938565" y="1885296"/>
              <a:ext cx="668740" cy="400110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R2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607306" y="1885296"/>
              <a:ext cx="1191772" cy="400110"/>
            </a:xfrm>
            <a:prstGeom prst="rect">
              <a:avLst/>
            </a:prstGeom>
            <a:solidFill>
              <a:schemeClr val="accent3"/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Cost2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99078" y="1885296"/>
              <a:ext cx="735531" cy="400110"/>
            </a:xfrm>
            <a:prstGeom prst="rect">
              <a:avLst/>
            </a:prstGeom>
            <a:solidFill>
              <a:schemeClr val="accent4"/>
            </a:solidFill>
            <a:ln w="38100">
              <a:solidFill>
                <a:schemeClr val="accent4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B2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778349" y="2482471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BPDU1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32749" y="2482471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BPDU2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1829332" y="4298840"/>
            <a:ext cx="3553283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1829332" y="4867800"/>
            <a:ext cx="7721069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1766360" y="5355480"/>
            <a:ext cx="9484736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766360" y="5930183"/>
            <a:ext cx="2681708" cy="0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87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Spanning Tree Construction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19</a:t>
            </a:fld>
            <a:endParaRPr lang="en-US" dirty="0"/>
          </a:p>
        </p:txBody>
      </p:sp>
      <p:cxnSp>
        <p:nvCxnSpPr>
          <p:cNvPr id="13" name="Straight Connector 12"/>
          <p:cNvCxnSpPr>
            <a:stCxn id="5" idx="2"/>
            <a:endCxn id="6" idx="0"/>
          </p:cNvCxnSpPr>
          <p:nvPr/>
        </p:nvCxnSpPr>
        <p:spPr>
          <a:xfrm>
            <a:off x="3505188" y="2975455"/>
            <a:ext cx="0" cy="121546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3"/>
            <a:endCxn id="7" idx="1"/>
          </p:cNvCxnSpPr>
          <p:nvPr/>
        </p:nvCxnSpPr>
        <p:spPr>
          <a:xfrm>
            <a:off x="3943030" y="2791101"/>
            <a:ext cx="1854533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3"/>
            <a:endCxn id="8" idx="1"/>
          </p:cNvCxnSpPr>
          <p:nvPr/>
        </p:nvCxnSpPr>
        <p:spPr>
          <a:xfrm flipV="1">
            <a:off x="6673245" y="2791101"/>
            <a:ext cx="1749758" cy="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8" idx="2"/>
            <a:endCxn id="9" idx="3"/>
          </p:cNvCxnSpPr>
          <p:nvPr/>
        </p:nvCxnSpPr>
        <p:spPr>
          <a:xfrm rot="5400000">
            <a:off x="7067134" y="2581566"/>
            <a:ext cx="1399822" cy="2187601"/>
          </a:xfrm>
          <a:prstGeom prst="bentConnector2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endCxn id="11" idx="0"/>
          </p:cNvCxnSpPr>
          <p:nvPr/>
        </p:nvCxnSpPr>
        <p:spPr>
          <a:xfrm rot="16200000" flipH="1">
            <a:off x="5929146" y="4943038"/>
            <a:ext cx="1793187" cy="895779"/>
          </a:xfrm>
          <a:prstGeom prst="bentConnector3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0" idx="0"/>
          </p:cNvCxnSpPr>
          <p:nvPr/>
        </p:nvCxnSpPr>
        <p:spPr>
          <a:xfrm rot="5400000" flipH="1" flipV="1">
            <a:off x="4646973" y="4911189"/>
            <a:ext cx="1793189" cy="959476"/>
          </a:xfrm>
          <a:prstGeom prst="bentConnector3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0" idx="3"/>
            <a:endCxn id="11" idx="1"/>
          </p:cNvCxnSpPr>
          <p:nvPr/>
        </p:nvCxnSpPr>
        <p:spPr>
          <a:xfrm>
            <a:off x="5501670" y="6471876"/>
            <a:ext cx="1334117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6" idx="3"/>
            <a:endCxn id="9" idx="1"/>
          </p:cNvCxnSpPr>
          <p:nvPr/>
        </p:nvCxnSpPr>
        <p:spPr>
          <a:xfrm>
            <a:off x="3943029" y="4375276"/>
            <a:ext cx="185453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32" idx="1"/>
          </p:cNvCxnSpPr>
          <p:nvPr/>
        </p:nvCxnSpPr>
        <p:spPr>
          <a:xfrm>
            <a:off x="1927935" y="2473555"/>
            <a:ext cx="485527" cy="31754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32" idx="1"/>
          </p:cNvCxnSpPr>
          <p:nvPr/>
        </p:nvCxnSpPr>
        <p:spPr>
          <a:xfrm flipV="1">
            <a:off x="1927935" y="2791100"/>
            <a:ext cx="485527" cy="31315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149" y="2832468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149" y="2201769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8" name="Straight Connector 37"/>
          <p:cNvCxnSpPr>
            <a:stCxn id="32" idx="3"/>
            <a:endCxn id="5" idx="1"/>
          </p:cNvCxnSpPr>
          <p:nvPr/>
        </p:nvCxnSpPr>
        <p:spPr>
          <a:xfrm>
            <a:off x="2671064" y="2791099"/>
            <a:ext cx="396283" cy="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44" idx="1"/>
          </p:cNvCxnSpPr>
          <p:nvPr/>
        </p:nvCxnSpPr>
        <p:spPr>
          <a:xfrm>
            <a:off x="1927935" y="4135420"/>
            <a:ext cx="485527" cy="31754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44" idx="1"/>
          </p:cNvCxnSpPr>
          <p:nvPr/>
        </p:nvCxnSpPr>
        <p:spPr>
          <a:xfrm flipV="1">
            <a:off x="1927935" y="4452965"/>
            <a:ext cx="485527" cy="31315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149" y="4494333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149" y="3863634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5" name="Straight Connector 44"/>
          <p:cNvCxnSpPr>
            <a:stCxn id="44" idx="3"/>
          </p:cNvCxnSpPr>
          <p:nvPr/>
        </p:nvCxnSpPr>
        <p:spPr>
          <a:xfrm>
            <a:off x="2671064" y="4452964"/>
            <a:ext cx="499781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52" idx="1"/>
          </p:cNvCxnSpPr>
          <p:nvPr/>
        </p:nvCxnSpPr>
        <p:spPr>
          <a:xfrm>
            <a:off x="3526369" y="6015735"/>
            <a:ext cx="0" cy="52430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52" idx="1"/>
          </p:cNvCxnSpPr>
          <p:nvPr/>
        </p:nvCxnSpPr>
        <p:spPr>
          <a:xfrm flipV="1">
            <a:off x="3040843" y="6540039"/>
            <a:ext cx="485527" cy="4136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057" y="6268253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668" y="5743949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3" name="Straight Connector 52"/>
          <p:cNvCxnSpPr>
            <a:stCxn id="52" idx="3"/>
          </p:cNvCxnSpPr>
          <p:nvPr/>
        </p:nvCxnSpPr>
        <p:spPr>
          <a:xfrm flipV="1">
            <a:off x="3783971" y="6540039"/>
            <a:ext cx="1086324" cy="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8246461" y="6507871"/>
            <a:ext cx="485527" cy="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8246460" y="6017984"/>
            <a:ext cx="122907" cy="48988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7551385" y="6510067"/>
            <a:ext cx="499781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9833677" y="2793117"/>
            <a:ext cx="485527" cy="31754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9833676" y="2479962"/>
            <a:ext cx="485527" cy="31315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2895" y="2866653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2895" y="2235954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5" name="Straight Connector 64"/>
          <p:cNvCxnSpPr/>
          <p:nvPr/>
        </p:nvCxnSpPr>
        <p:spPr>
          <a:xfrm>
            <a:off x="9138601" y="2795312"/>
            <a:ext cx="499781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endCxn id="70" idx="0"/>
          </p:cNvCxnSpPr>
          <p:nvPr/>
        </p:nvCxnSpPr>
        <p:spPr>
          <a:xfrm>
            <a:off x="5797562" y="1851884"/>
            <a:ext cx="451484" cy="16958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70" idx="0"/>
          </p:cNvCxnSpPr>
          <p:nvPr/>
        </p:nvCxnSpPr>
        <p:spPr>
          <a:xfrm flipV="1">
            <a:off x="6249046" y="1836810"/>
            <a:ext cx="424198" cy="18466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4244" y="1565025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728" y="1565025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" name="Straight Connector 70"/>
          <p:cNvCxnSpPr>
            <a:endCxn id="70" idx="2"/>
          </p:cNvCxnSpPr>
          <p:nvPr/>
        </p:nvCxnSpPr>
        <p:spPr>
          <a:xfrm flipV="1">
            <a:off x="6249046" y="2279074"/>
            <a:ext cx="0" cy="35457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347" y="2606747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347" y="4190922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563" y="2606747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004" y="2606746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562" y="4190922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987" y="6287522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787" y="6287522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/>
          <p:cNvSpPr/>
          <p:nvPr/>
        </p:nvSpPr>
        <p:spPr>
          <a:xfrm>
            <a:off x="2413461" y="2662298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413461" y="4324163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3526369" y="6411238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5404" y="6236085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7581" y="5746199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Rectangle 57"/>
          <p:cNvSpPr/>
          <p:nvPr/>
        </p:nvSpPr>
        <p:spPr>
          <a:xfrm>
            <a:off x="7988858" y="6381266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9576074" y="2666511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120245" y="2021472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567829" y="2145081"/>
            <a:ext cx="1000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0: 0/0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744442" y="2167656"/>
            <a:ext cx="1340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12: 12/0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869073" y="2101212"/>
            <a:ext cx="1000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3: 3/0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239107" y="3729257"/>
            <a:ext cx="1340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27: 27/0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139984" y="3682957"/>
            <a:ext cx="1340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41: 41/0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054228" y="5801264"/>
            <a:ext cx="1000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9: 9/0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866058" y="5793382"/>
            <a:ext cx="1340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68: 68/0</a:t>
            </a:r>
          </a:p>
        </p:txBody>
      </p:sp>
      <p:cxnSp>
        <p:nvCxnSpPr>
          <p:cNvPr id="29" name="Straight Arrow Connector 28"/>
          <p:cNvCxnSpPr>
            <a:stCxn id="7" idx="1"/>
            <a:endCxn id="5" idx="3"/>
          </p:cNvCxnSpPr>
          <p:nvPr/>
        </p:nvCxnSpPr>
        <p:spPr>
          <a:xfrm flipH="1">
            <a:off x="3943030" y="2791101"/>
            <a:ext cx="1854533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6" idx="0"/>
            <a:endCxn id="5" idx="2"/>
          </p:cNvCxnSpPr>
          <p:nvPr/>
        </p:nvCxnSpPr>
        <p:spPr>
          <a:xfrm flipV="1">
            <a:off x="3505188" y="2975455"/>
            <a:ext cx="0" cy="1215466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302802" y="3682957"/>
            <a:ext cx="1170513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27: 0/1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829402" y="2167655"/>
            <a:ext cx="1170513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12: 0/1</a:t>
            </a:r>
          </a:p>
        </p:txBody>
      </p:sp>
      <p:cxnSp>
        <p:nvCxnSpPr>
          <p:cNvPr id="47" name="Elbow Connector 46"/>
          <p:cNvCxnSpPr>
            <a:stCxn id="9" idx="3"/>
            <a:endCxn id="8" idx="2"/>
          </p:cNvCxnSpPr>
          <p:nvPr/>
        </p:nvCxnSpPr>
        <p:spPr>
          <a:xfrm flipV="1">
            <a:off x="6673245" y="2975454"/>
            <a:ext cx="2187601" cy="1399822"/>
          </a:xfrm>
          <a:prstGeom prst="bentConnector2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5212305" y="3673755"/>
            <a:ext cx="1170513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41: 3/1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940286" y="5764993"/>
            <a:ext cx="1170513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68: 9/1</a:t>
            </a:r>
          </a:p>
        </p:txBody>
      </p:sp>
      <p:cxnSp>
        <p:nvCxnSpPr>
          <p:cNvPr id="89" name="Straight Arrow Connector 88"/>
          <p:cNvCxnSpPr>
            <a:stCxn id="11" idx="1"/>
            <a:endCxn id="10" idx="3"/>
          </p:cNvCxnSpPr>
          <p:nvPr/>
        </p:nvCxnSpPr>
        <p:spPr>
          <a:xfrm flipH="1">
            <a:off x="5501670" y="6471876"/>
            <a:ext cx="1334117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5212304" y="3682956"/>
            <a:ext cx="1170513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41: 0/2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7869070" y="2099795"/>
            <a:ext cx="1000595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3: 0/2</a:t>
            </a:r>
          </a:p>
        </p:txBody>
      </p:sp>
      <p:cxnSp>
        <p:nvCxnSpPr>
          <p:cNvPr id="94" name="Straight Arrow Connector 93"/>
          <p:cNvCxnSpPr>
            <a:stCxn id="9" idx="1"/>
            <a:endCxn id="6" idx="3"/>
          </p:cNvCxnSpPr>
          <p:nvPr/>
        </p:nvCxnSpPr>
        <p:spPr>
          <a:xfrm flipH="1">
            <a:off x="3943029" y="4375276"/>
            <a:ext cx="1854532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8" idx="1"/>
            <a:endCxn id="7" idx="3"/>
          </p:cNvCxnSpPr>
          <p:nvPr/>
        </p:nvCxnSpPr>
        <p:spPr>
          <a:xfrm flipH="1">
            <a:off x="6673245" y="2791101"/>
            <a:ext cx="1749758" cy="1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5938414" y="5764992"/>
            <a:ext cx="1170513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68: 3/2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4028432" y="5793381"/>
            <a:ext cx="1000595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9: 3/2</a:t>
            </a:r>
          </a:p>
        </p:txBody>
      </p:sp>
      <p:cxnSp>
        <p:nvCxnSpPr>
          <p:cNvPr id="103" name="Elbow Connector 102"/>
          <p:cNvCxnSpPr>
            <a:stCxn id="10" idx="0"/>
          </p:cNvCxnSpPr>
          <p:nvPr/>
        </p:nvCxnSpPr>
        <p:spPr>
          <a:xfrm rot="5400000" flipH="1" flipV="1">
            <a:off x="4679622" y="4943839"/>
            <a:ext cx="1727891" cy="959477"/>
          </a:xfrm>
          <a:prstGeom prst="bentConnector3">
            <a:avLst>
              <a:gd name="adj1" fmla="val 52010"/>
            </a:avLst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105"/>
          <p:cNvCxnSpPr>
            <a:stCxn id="11" idx="0"/>
          </p:cNvCxnSpPr>
          <p:nvPr/>
        </p:nvCxnSpPr>
        <p:spPr>
          <a:xfrm rot="16200000" flipV="1">
            <a:off x="5961795" y="4975687"/>
            <a:ext cx="1727891" cy="895779"/>
          </a:xfrm>
          <a:prstGeom prst="bentConnector3">
            <a:avLst>
              <a:gd name="adj1" fmla="val 52009"/>
            </a:avLst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5938049" y="5769544"/>
            <a:ext cx="1170513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68: 0/3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027864" y="5795532"/>
            <a:ext cx="1000595" cy="461665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9: 0/3</a:t>
            </a:r>
          </a:p>
        </p:txBody>
      </p:sp>
      <p:sp>
        <p:nvSpPr>
          <p:cNvPr id="114" name="Multiply 113"/>
          <p:cNvSpPr/>
          <p:nvPr/>
        </p:nvSpPr>
        <p:spPr>
          <a:xfrm>
            <a:off x="6310099" y="6215182"/>
            <a:ext cx="559257" cy="53060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Multiply 114"/>
          <p:cNvSpPr/>
          <p:nvPr/>
        </p:nvSpPr>
        <p:spPr>
          <a:xfrm>
            <a:off x="6748159" y="4109973"/>
            <a:ext cx="559257" cy="530608"/>
          </a:xfrm>
          <a:prstGeom prst="mathMultiply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4223B6-32F7-4912-81B7-B8D0452CE98C}"/>
              </a:ext>
            </a:extLst>
          </p:cNvPr>
          <p:cNvSpPr txBox="1"/>
          <p:nvPr/>
        </p:nvSpPr>
        <p:spPr>
          <a:xfrm>
            <a:off x="7683789" y="261580"/>
            <a:ext cx="4299774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Legend</a:t>
            </a:r>
          </a:p>
          <a:p>
            <a:pPr algn="ctr"/>
            <a:r>
              <a:rPr lang="en-US" sz="2000" dirty="0"/>
              <a:t>Bridge ID: Root Bridge ID / Cost to Root</a:t>
            </a:r>
          </a:p>
        </p:txBody>
      </p:sp>
    </p:spTree>
    <p:extLst>
      <p:ext uri="{BB962C8B-B14F-4D97-AF65-F5344CB8AC3E}">
        <p14:creationId xmlns:p14="http://schemas.microsoft.com/office/powerpoint/2010/main" val="316062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5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1" grpId="0" animBg="1"/>
      <p:bldP spid="82" grpId="0" animBg="1"/>
      <p:bldP spid="92" grpId="0" animBg="1"/>
      <p:bldP spid="93" grpId="0" animBg="1"/>
      <p:bldP spid="100" grpId="0" animBg="1"/>
      <p:bldP spid="101" grpId="0" animBg="1"/>
      <p:bldP spid="112" grpId="0" animBg="1"/>
      <p:bldP spid="113" grpId="0" animBg="1"/>
      <p:bldP spid="114" grpId="0" animBg="1"/>
      <p:bldP spid="1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Above the Data Link Layer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011828" y="1600200"/>
            <a:ext cx="5538716" cy="5105400"/>
          </a:xfrm>
        </p:spPr>
        <p:txBody>
          <a:bodyPr/>
          <a:lstStyle/>
          <a:p>
            <a:r>
              <a:rPr lang="en-US" dirty="0"/>
              <a:t>Bridging</a:t>
            </a:r>
          </a:p>
          <a:p>
            <a:pPr lvl="1"/>
            <a:r>
              <a:rPr lang="en-US" dirty="0"/>
              <a:t>How do we connect LANs?</a:t>
            </a:r>
          </a:p>
          <a:p>
            <a:r>
              <a:rPr lang="en-US" dirty="0"/>
              <a:t>Function:</a:t>
            </a:r>
          </a:p>
          <a:p>
            <a:pPr lvl="1"/>
            <a:r>
              <a:rPr lang="en-US" dirty="0"/>
              <a:t>Route packets between LANs</a:t>
            </a:r>
          </a:p>
          <a:p>
            <a:r>
              <a:rPr lang="en-US" dirty="0"/>
              <a:t>Key challenges:</a:t>
            </a:r>
          </a:p>
          <a:p>
            <a:pPr lvl="1"/>
            <a:r>
              <a:rPr lang="en-US" dirty="0"/>
              <a:t>Plug-and-play, self configuration</a:t>
            </a:r>
          </a:p>
          <a:p>
            <a:pPr lvl="1"/>
            <a:r>
              <a:rPr lang="en-US" dirty="0"/>
              <a:t>How to resolve loops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4799" y="2238271"/>
            <a:ext cx="2242663" cy="573177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794536" y="2813759"/>
            <a:ext cx="2242654" cy="5731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Presentation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794667" y="3386936"/>
            <a:ext cx="2242654" cy="573177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Session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794667" y="3960113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94667" y="4533290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794667" y="5111024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794798" y="5684201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Physical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4206610" y="1869744"/>
            <a:ext cx="559559" cy="4653886"/>
          </a:xfrm>
          <a:prstGeom prst="leftBrace">
            <a:avLst>
              <a:gd name="adj1" fmla="val 8333"/>
              <a:gd name="adj2" fmla="val 69478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795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Designated Bridges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-4271" y="1263440"/>
            <a:ext cx="7112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163671" y="1600200"/>
            <a:ext cx="6825130" cy="5105400"/>
          </a:xfrm>
        </p:spPr>
        <p:txBody>
          <a:bodyPr>
            <a:normAutofit/>
          </a:bodyPr>
          <a:lstStyle/>
          <a:p>
            <a:r>
              <a:rPr lang="en-US" dirty="0"/>
              <a:t>Ultimately, each bridge must decide to </a:t>
            </a:r>
            <a:r>
              <a:rPr lang="en-US" dirty="0">
                <a:solidFill>
                  <a:srgbClr val="00B050"/>
                </a:solidFill>
              </a:rPr>
              <a:t>enable</a:t>
            </a:r>
            <a:r>
              <a:rPr lang="en-US" dirty="0"/>
              <a:t> or </a:t>
            </a:r>
            <a:r>
              <a:rPr lang="en-US" dirty="0">
                <a:solidFill>
                  <a:schemeClr val="accent2"/>
                </a:solidFill>
              </a:rPr>
              <a:t>disable</a:t>
            </a:r>
            <a:r>
              <a:rPr lang="en-US" dirty="0"/>
              <a:t> each port</a:t>
            </a:r>
          </a:p>
          <a:p>
            <a:r>
              <a:rPr lang="en-US" b="1" dirty="0"/>
              <a:t>Two Reasons to keep a port </a:t>
            </a:r>
            <a:r>
              <a:rPr lang="en-US" b="1" dirty="0">
                <a:solidFill>
                  <a:srgbClr val="00B050"/>
                </a:solidFill>
              </a:rPr>
              <a:t>enabled</a:t>
            </a:r>
            <a:r>
              <a:rPr lang="en-US" dirty="0"/>
              <a:t>: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The port is a root port</a:t>
            </a:r>
          </a:p>
          <a:p>
            <a:pPr lvl="2"/>
            <a:r>
              <a:rPr lang="en-US" dirty="0"/>
              <a:t>You need to be able to forward packets to the root of the spanning tree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You are the designated bridge for that LAN</a:t>
            </a:r>
          </a:p>
          <a:p>
            <a:pPr lvl="2"/>
            <a:r>
              <a:rPr lang="en-US" dirty="0"/>
              <a:t>Your BPDU was the best BPDU you heard on that LAN</a:t>
            </a:r>
          </a:p>
        </p:txBody>
      </p:sp>
      <p:pic>
        <p:nvPicPr>
          <p:cNvPr id="5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58" y="5487937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294" y="2972539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881" y="5487936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>
            <a:endCxn id="12" idx="1"/>
          </p:cNvCxnSpPr>
          <p:nvPr/>
        </p:nvCxnSpPr>
        <p:spPr>
          <a:xfrm>
            <a:off x="809388" y="3993322"/>
            <a:ext cx="485527" cy="31754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endCxn id="12" idx="1"/>
          </p:cNvCxnSpPr>
          <p:nvPr/>
        </p:nvCxnSpPr>
        <p:spPr>
          <a:xfrm flipV="1">
            <a:off x="809388" y="4310867"/>
            <a:ext cx="485527" cy="31315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02" y="4352235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02" y="3721536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294914" y="4182065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endCxn id="17" idx="3"/>
          </p:cNvCxnSpPr>
          <p:nvPr/>
        </p:nvCxnSpPr>
        <p:spPr>
          <a:xfrm flipH="1">
            <a:off x="3771983" y="3950104"/>
            <a:ext cx="448271" cy="360762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7" idx="3"/>
          </p:cNvCxnSpPr>
          <p:nvPr/>
        </p:nvCxnSpPr>
        <p:spPr>
          <a:xfrm flipH="1" flipV="1">
            <a:off x="3771983" y="4310866"/>
            <a:ext cx="448271" cy="313155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121" y="4352234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121" y="3721535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514381" y="4182065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endCxn id="26" idx="0"/>
          </p:cNvCxnSpPr>
          <p:nvPr/>
        </p:nvCxnSpPr>
        <p:spPr>
          <a:xfrm flipH="1">
            <a:off x="2523332" y="1968743"/>
            <a:ext cx="223265" cy="37309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26" idx="0"/>
          </p:cNvCxnSpPr>
          <p:nvPr/>
        </p:nvCxnSpPr>
        <p:spPr>
          <a:xfrm>
            <a:off x="2239892" y="1976899"/>
            <a:ext cx="283440" cy="36494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958" y="1662949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135" y="1676539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2394531" y="2341840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stCxn id="5" idx="0"/>
            <a:endCxn id="12" idx="2"/>
          </p:cNvCxnSpPr>
          <p:nvPr/>
        </p:nvCxnSpPr>
        <p:spPr>
          <a:xfrm flipV="1">
            <a:off x="1414300" y="4439667"/>
            <a:ext cx="9415" cy="10482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7" idx="0"/>
            <a:endCxn id="17" idx="2"/>
          </p:cNvCxnSpPr>
          <p:nvPr/>
        </p:nvCxnSpPr>
        <p:spPr>
          <a:xfrm flipH="1" flipV="1">
            <a:off x="3643182" y="4439667"/>
            <a:ext cx="19541" cy="104826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12" idx="0"/>
            <a:endCxn id="6" idx="1"/>
          </p:cNvCxnSpPr>
          <p:nvPr/>
        </p:nvCxnSpPr>
        <p:spPr>
          <a:xfrm rot="5400000" flipH="1" flipV="1">
            <a:off x="1238919" y="3341691"/>
            <a:ext cx="1025171" cy="655579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17" idx="0"/>
            <a:endCxn id="6" idx="3"/>
          </p:cNvCxnSpPr>
          <p:nvPr/>
        </p:nvCxnSpPr>
        <p:spPr>
          <a:xfrm rot="16200000" flipV="1">
            <a:off x="2786495" y="3325377"/>
            <a:ext cx="1025171" cy="688205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26" idx="2"/>
            <a:endCxn id="6" idx="0"/>
          </p:cNvCxnSpPr>
          <p:nvPr/>
        </p:nvCxnSpPr>
        <p:spPr>
          <a:xfrm flipH="1">
            <a:off x="2517136" y="2599442"/>
            <a:ext cx="6196" cy="3730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5" idx="3"/>
            <a:endCxn id="7" idx="1"/>
          </p:cNvCxnSpPr>
          <p:nvPr/>
        </p:nvCxnSpPr>
        <p:spPr>
          <a:xfrm flipV="1">
            <a:off x="1852141" y="5672291"/>
            <a:ext cx="137274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ular Callout 50"/>
          <p:cNvSpPr/>
          <p:nvPr/>
        </p:nvSpPr>
        <p:spPr>
          <a:xfrm>
            <a:off x="499582" y="2481182"/>
            <a:ext cx="764381" cy="542273"/>
          </a:xfrm>
          <a:prstGeom prst="wedgeRectCallout">
            <a:avLst>
              <a:gd name="adj1" fmla="val 152130"/>
              <a:gd name="adj2" fmla="val 582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2" name="Rectangular Callout 51"/>
          <p:cNvSpPr/>
          <p:nvPr/>
        </p:nvSpPr>
        <p:spPr>
          <a:xfrm>
            <a:off x="3299080" y="1934735"/>
            <a:ext cx="764381" cy="542273"/>
          </a:xfrm>
          <a:prstGeom prst="wedgeRectCallout">
            <a:avLst>
              <a:gd name="adj1" fmla="val -140459"/>
              <a:gd name="adj2" fmla="val 1301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3" name="Rectangular Callout 52"/>
          <p:cNvSpPr/>
          <p:nvPr/>
        </p:nvSpPr>
        <p:spPr>
          <a:xfrm>
            <a:off x="3886871" y="2655127"/>
            <a:ext cx="764381" cy="542273"/>
          </a:xfrm>
          <a:prstGeom prst="wedgeRectCallout">
            <a:avLst>
              <a:gd name="adj1" fmla="val -164079"/>
              <a:gd name="adj2" fmla="val 259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4" name="Rectangular Callout 53"/>
          <p:cNvSpPr/>
          <p:nvPr/>
        </p:nvSpPr>
        <p:spPr>
          <a:xfrm>
            <a:off x="4599440" y="4963801"/>
            <a:ext cx="764381" cy="542273"/>
          </a:xfrm>
          <a:prstGeom prst="wedgeRectCallout">
            <a:avLst>
              <a:gd name="adj1" fmla="val -164079"/>
              <a:gd name="adj2" fmla="val 259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5" name="Rectangular Callout 54"/>
          <p:cNvSpPr/>
          <p:nvPr/>
        </p:nvSpPr>
        <p:spPr>
          <a:xfrm>
            <a:off x="127067" y="5098741"/>
            <a:ext cx="764381" cy="542273"/>
          </a:xfrm>
          <a:prstGeom prst="wedgeRectCallout">
            <a:avLst>
              <a:gd name="adj1" fmla="val 105652"/>
              <a:gd name="adj2" fmla="val -30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6" name="Rectangular Callout 55"/>
          <p:cNvSpPr/>
          <p:nvPr/>
        </p:nvSpPr>
        <p:spPr>
          <a:xfrm>
            <a:off x="1052151" y="6113320"/>
            <a:ext cx="764381" cy="542273"/>
          </a:xfrm>
          <a:prstGeom prst="wedgeRectCallout">
            <a:avLst>
              <a:gd name="adj1" fmla="val 55363"/>
              <a:gd name="adj2" fmla="val -1179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7" name="Rectangular Callout 56"/>
          <p:cNvSpPr/>
          <p:nvPr/>
        </p:nvSpPr>
        <p:spPr>
          <a:xfrm>
            <a:off x="3038033" y="6119602"/>
            <a:ext cx="764381" cy="542273"/>
          </a:xfrm>
          <a:prstGeom prst="wedgeRectCallout">
            <a:avLst>
              <a:gd name="adj1" fmla="val -43612"/>
              <a:gd name="adj2" fmla="val -119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323925" y="3303298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497462" y="499950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975749" y="4999503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27</a:t>
            </a:r>
          </a:p>
        </p:txBody>
      </p:sp>
      <p:sp>
        <p:nvSpPr>
          <p:cNvPr id="61" name="Rectangular Callout 60"/>
          <p:cNvSpPr/>
          <p:nvPr/>
        </p:nvSpPr>
        <p:spPr>
          <a:xfrm>
            <a:off x="3299080" y="1934735"/>
            <a:ext cx="764381" cy="542273"/>
          </a:xfrm>
          <a:prstGeom prst="wedgeRectCallout">
            <a:avLst>
              <a:gd name="adj1" fmla="val -140459"/>
              <a:gd name="adj2" fmla="val 130164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2</a:t>
            </a:r>
            <a:endParaRPr lang="en-US" sz="2800" dirty="0"/>
          </a:p>
        </p:txBody>
      </p:sp>
      <p:sp>
        <p:nvSpPr>
          <p:cNvPr id="62" name="Rectangular Callout 61"/>
          <p:cNvSpPr/>
          <p:nvPr/>
        </p:nvSpPr>
        <p:spPr>
          <a:xfrm>
            <a:off x="4597023" y="4967055"/>
            <a:ext cx="764381" cy="542273"/>
          </a:xfrm>
          <a:prstGeom prst="wedgeRectCallout">
            <a:avLst>
              <a:gd name="adj1" fmla="val -164079"/>
              <a:gd name="adj2" fmla="val 25983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1</a:t>
            </a:r>
          </a:p>
        </p:txBody>
      </p:sp>
      <p:sp>
        <p:nvSpPr>
          <p:cNvPr id="63" name="Rectangular Callout 62"/>
          <p:cNvSpPr/>
          <p:nvPr/>
        </p:nvSpPr>
        <p:spPr>
          <a:xfrm>
            <a:off x="127066" y="5098741"/>
            <a:ext cx="764381" cy="542273"/>
          </a:xfrm>
          <a:prstGeom prst="wedgeRectCallout">
            <a:avLst>
              <a:gd name="adj1" fmla="val 105652"/>
              <a:gd name="adj2" fmla="val -3016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1</a:t>
            </a:r>
          </a:p>
        </p:txBody>
      </p:sp>
      <p:sp>
        <p:nvSpPr>
          <p:cNvPr id="64" name="Rectangular Callout 63"/>
          <p:cNvSpPr/>
          <p:nvPr/>
        </p:nvSpPr>
        <p:spPr>
          <a:xfrm>
            <a:off x="501607" y="2480219"/>
            <a:ext cx="764381" cy="542273"/>
          </a:xfrm>
          <a:prstGeom prst="wedgeRectCallout">
            <a:avLst>
              <a:gd name="adj1" fmla="val 152130"/>
              <a:gd name="adj2" fmla="val 58204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2</a:t>
            </a:r>
          </a:p>
        </p:txBody>
      </p:sp>
      <p:pic>
        <p:nvPicPr>
          <p:cNvPr id="6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31" y="6162027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/>
          <p:cNvCxnSpPr>
            <a:endCxn id="65" idx="0"/>
          </p:cNvCxnSpPr>
          <p:nvPr/>
        </p:nvCxnSpPr>
        <p:spPr>
          <a:xfrm>
            <a:off x="2484717" y="5658474"/>
            <a:ext cx="1" cy="50355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ular Callout 71"/>
          <p:cNvSpPr/>
          <p:nvPr/>
        </p:nvSpPr>
        <p:spPr>
          <a:xfrm>
            <a:off x="1052151" y="6113320"/>
            <a:ext cx="764381" cy="542273"/>
          </a:xfrm>
          <a:prstGeom prst="wedgeRectCallout">
            <a:avLst>
              <a:gd name="adj1" fmla="val 55363"/>
              <a:gd name="adj2" fmla="val -117938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2</a:t>
            </a:r>
          </a:p>
        </p:txBody>
      </p:sp>
      <p:sp>
        <p:nvSpPr>
          <p:cNvPr id="73" name="Rectangular Callout 72"/>
          <p:cNvSpPr/>
          <p:nvPr/>
        </p:nvSpPr>
        <p:spPr>
          <a:xfrm>
            <a:off x="3032786" y="6115453"/>
            <a:ext cx="764381" cy="542273"/>
          </a:xfrm>
          <a:prstGeom prst="wedgeRectCallout">
            <a:avLst>
              <a:gd name="adj1" fmla="val -43612"/>
              <a:gd name="adj2" fmla="val -11901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Off</a:t>
            </a:r>
          </a:p>
        </p:txBody>
      </p:sp>
      <p:sp>
        <p:nvSpPr>
          <p:cNvPr id="74" name="Rectangular Callout 73"/>
          <p:cNvSpPr/>
          <p:nvPr/>
        </p:nvSpPr>
        <p:spPr>
          <a:xfrm>
            <a:off x="3884589" y="2655126"/>
            <a:ext cx="764381" cy="542273"/>
          </a:xfrm>
          <a:prstGeom prst="wedgeRectCallout">
            <a:avLst>
              <a:gd name="adj1" fmla="val -164079"/>
              <a:gd name="adj2" fmla="val 25983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8A3CBF6-D08F-FD4C-B7C2-8AEC55F45ABB}"/>
              </a:ext>
            </a:extLst>
          </p:cNvPr>
          <p:cNvSpPr/>
          <p:nvPr/>
        </p:nvSpPr>
        <p:spPr>
          <a:xfrm>
            <a:off x="2361443" y="5543489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0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61" grpId="0" animBg="1"/>
      <p:bldP spid="62" grpId="0" animBg="1"/>
      <p:bldP spid="63" grpId="0" animBg="1"/>
      <p:bldP spid="64" grpId="0" animBg="1"/>
      <p:bldP spid="72" grpId="0" animBg="1"/>
      <p:bldP spid="73" grpId="0" animBg="1"/>
      <p:bldP spid="7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ular Callout 77"/>
          <p:cNvSpPr/>
          <p:nvPr/>
        </p:nvSpPr>
        <p:spPr>
          <a:xfrm>
            <a:off x="1596735" y="5393632"/>
            <a:ext cx="764381" cy="542273"/>
          </a:xfrm>
          <a:prstGeom prst="wedgeRectCallout">
            <a:avLst>
              <a:gd name="adj1" fmla="val 13046"/>
              <a:gd name="adj2" fmla="val 1183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79" name="Rectangular Callout 78"/>
          <p:cNvSpPr/>
          <p:nvPr/>
        </p:nvSpPr>
        <p:spPr>
          <a:xfrm>
            <a:off x="2732994" y="5393629"/>
            <a:ext cx="764381" cy="542273"/>
          </a:xfrm>
          <a:prstGeom prst="wedgeRectCallout">
            <a:avLst>
              <a:gd name="adj1" fmla="val -8112"/>
              <a:gd name="adj2" fmla="val 1183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Designated Bridges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-4271" y="1263440"/>
            <a:ext cx="711200" cy="304800"/>
          </a:xfrm>
        </p:spPr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5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58" y="4217937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294" y="2210539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881" y="4217936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 flipV="1">
            <a:off x="809388" y="3231321"/>
            <a:ext cx="601816" cy="1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02" y="2959536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H="1">
            <a:off x="3662723" y="3184849"/>
            <a:ext cx="486289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121" y="2959535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0" name="Elbow Connector 39"/>
          <p:cNvCxnSpPr>
            <a:stCxn id="5" idx="0"/>
            <a:endCxn id="6" idx="1"/>
          </p:cNvCxnSpPr>
          <p:nvPr/>
        </p:nvCxnSpPr>
        <p:spPr>
          <a:xfrm rot="5400000" flipH="1" flipV="1">
            <a:off x="835276" y="2973919"/>
            <a:ext cx="1823043" cy="664994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7" idx="0"/>
            <a:endCxn id="6" idx="3"/>
          </p:cNvCxnSpPr>
          <p:nvPr/>
        </p:nvCxnSpPr>
        <p:spPr>
          <a:xfrm rot="16200000" flipV="1">
            <a:off x="2397329" y="2952542"/>
            <a:ext cx="1823042" cy="707746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ular Callout 50"/>
          <p:cNvSpPr/>
          <p:nvPr/>
        </p:nvSpPr>
        <p:spPr>
          <a:xfrm>
            <a:off x="499582" y="1719182"/>
            <a:ext cx="764381" cy="542273"/>
          </a:xfrm>
          <a:prstGeom prst="wedgeRectCallout">
            <a:avLst>
              <a:gd name="adj1" fmla="val 152130"/>
              <a:gd name="adj2" fmla="val 582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3" name="Rectangular Callout 52"/>
          <p:cNvSpPr/>
          <p:nvPr/>
        </p:nvSpPr>
        <p:spPr>
          <a:xfrm>
            <a:off x="3886871" y="1893127"/>
            <a:ext cx="764381" cy="542273"/>
          </a:xfrm>
          <a:prstGeom prst="wedgeRectCallout">
            <a:avLst>
              <a:gd name="adj1" fmla="val -164079"/>
              <a:gd name="adj2" fmla="val 259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4" name="Rectangular Callout 53"/>
          <p:cNvSpPr/>
          <p:nvPr/>
        </p:nvSpPr>
        <p:spPr>
          <a:xfrm>
            <a:off x="4599440" y="3693801"/>
            <a:ext cx="764381" cy="542273"/>
          </a:xfrm>
          <a:prstGeom prst="wedgeRectCallout">
            <a:avLst>
              <a:gd name="adj1" fmla="val -164079"/>
              <a:gd name="adj2" fmla="val 259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5" name="Rectangular Callout 54"/>
          <p:cNvSpPr/>
          <p:nvPr/>
        </p:nvSpPr>
        <p:spPr>
          <a:xfrm>
            <a:off x="127067" y="3828741"/>
            <a:ext cx="764381" cy="542273"/>
          </a:xfrm>
          <a:prstGeom prst="wedgeRectCallout">
            <a:avLst>
              <a:gd name="adj1" fmla="val 105652"/>
              <a:gd name="adj2" fmla="val -30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6" name="Rectangular Callout 55"/>
          <p:cNvSpPr/>
          <p:nvPr/>
        </p:nvSpPr>
        <p:spPr>
          <a:xfrm>
            <a:off x="127066" y="4779802"/>
            <a:ext cx="764381" cy="542273"/>
          </a:xfrm>
          <a:prstGeom prst="wedgeRectCallout">
            <a:avLst>
              <a:gd name="adj1" fmla="val 104190"/>
              <a:gd name="adj2" fmla="val -732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7" name="Rectangular Callout 56"/>
          <p:cNvSpPr/>
          <p:nvPr/>
        </p:nvSpPr>
        <p:spPr>
          <a:xfrm>
            <a:off x="4602270" y="4706532"/>
            <a:ext cx="764381" cy="542273"/>
          </a:xfrm>
          <a:prstGeom prst="wedgeRectCallout">
            <a:avLst>
              <a:gd name="adj1" fmla="val -161611"/>
              <a:gd name="adj2" fmla="val -616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?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323925" y="2541298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497462" y="372950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975749" y="3729503"/>
            <a:ext cx="524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27</a:t>
            </a:r>
          </a:p>
        </p:txBody>
      </p:sp>
      <p:sp>
        <p:nvSpPr>
          <p:cNvPr id="62" name="Rectangular Callout 61"/>
          <p:cNvSpPr/>
          <p:nvPr/>
        </p:nvSpPr>
        <p:spPr>
          <a:xfrm>
            <a:off x="4597023" y="3697055"/>
            <a:ext cx="764381" cy="542273"/>
          </a:xfrm>
          <a:prstGeom prst="wedgeRectCallout">
            <a:avLst>
              <a:gd name="adj1" fmla="val -164079"/>
              <a:gd name="adj2" fmla="val 25983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1</a:t>
            </a:r>
          </a:p>
        </p:txBody>
      </p:sp>
      <p:sp>
        <p:nvSpPr>
          <p:cNvPr id="63" name="Rectangular Callout 62"/>
          <p:cNvSpPr/>
          <p:nvPr/>
        </p:nvSpPr>
        <p:spPr>
          <a:xfrm>
            <a:off x="127066" y="3828741"/>
            <a:ext cx="764381" cy="542273"/>
          </a:xfrm>
          <a:prstGeom prst="wedgeRectCallout">
            <a:avLst>
              <a:gd name="adj1" fmla="val 105652"/>
              <a:gd name="adj2" fmla="val -3016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1</a:t>
            </a:r>
          </a:p>
        </p:txBody>
      </p:sp>
      <p:sp>
        <p:nvSpPr>
          <p:cNvPr id="64" name="Rectangular Callout 63"/>
          <p:cNvSpPr/>
          <p:nvPr/>
        </p:nvSpPr>
        <p:spPr>
          <a:xfrm>
            <a:off x="501607" y="1718219"/>
            <a:ext cx="764381" cy="542273"/>
          </a:xfrm>
          <a:prstGeom prst="wedgeRectCallout">
            <a:avLst>
              <a:gd name="adj1" fmla="val 152130"/>
              <a:gd name="adj2" fmla="val 58204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2</a:t>
            </a:r>
          </a:p>
        </p:txBody>
      </p:sp>
      <p:cxnSp>
        <p:nvCxnSpPr>
          <p:cNvPr id="66" name="Straight Connector 65"/>
          <p:cNvCxnSpPr/>
          <p:nvPr/>
        </p:nvCxnSpPr>
        <p:spPr>
          <a:xfrm flipH="1">
            <a:off x="809389" y="5763610"/>
            <a:ext cx="593261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ular Callout 71"/>
          <p:cNvSpPr/>
          <p:nvPr/>
        </p:nvSpPr>
        <p:spPr>
          <a:xfrm>
            <a:off x="127066" y="4785989"/>
            <a:ext cx="764381" cy="542273"/>
          </a:xfrm>
          <a:prstGeom prst="wedgeRectCallout">
            <a:avLst>
              <a:gd name="adj1" fmla="val 104190"/>
              <a:gd name="adj2" fmla="val -75495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2</a:t>
            </a:r>
          </a:p>
        </p:txBody>
      </p:sp>
      <p:sp>
        <p:nvSpPr>
          <p:cNvPr id="73" name="Rectangular Callout 72"/>
          <p:cNvSpPr/>
          <p:nvPr/>
        </p:nvSpPr>
        <p:spPr>
          <a:xfrm>
            <a:off x="4597023" y="4702383"/>
            <a:ext cx="764381" cy="542273"/>
          </a:xfrm>
          <a:prstGeom prst="wedgeRectCallout">
            <a:avLst>
              <a:gd name="adj1" fmla="val -159983"/>
              <a:gd name="adj2" fmla="val -60510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2</a:t>
            </a:r>
          </a:p>
        </p:txBody>
      </p:sp>
      <p:sp>
        <p:nvSpPr>
          <p:cNvPr id="74" name="Rectangular Callout 73"/>
          <p:cNvSpPr/>
          <p:nvPr/>
        </p:nvSpPr>
        <p:spPr>
          <a:xfrm>
            <a:off x="3884589" y="1893126"/>
            <a:ext cx="764381" cy="542273"/>
          </a:xfrm>
          <a:prstGeom prst="wedgeRectCallout">
            <a:avLst>
              <a:gd name="adj1" fmla="val -164079"/>
              <a:gd name="adj2" fmla="val 25983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2</a:t>
            </a:r>
          </a:p>
        </p:txBody>
      </p:sp>
      <p:cxnSp>
        <p:nvCxnSpPr>
          <p:cNvPr id="67" name="Straight Connector 66"/>
          <p:cNvCxnSpPr/>
          <p:nvPr/>
        </p:nvCxnSpPr>
        <p:spPr>
          <a:xfrm flipH="1">
            <a:off x="3662723" y="5740544"/>
            <a:ext cx="486289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121" y="5515230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213" y="6207151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0" name="Elbow Connector 69"/>
          <p:cNvCxnSpPr>
            <a:stCxn id="5" idx="2"/>
            <a:endCxn id="69" idx="1"/>
          </p:cNvCxnSpPr>
          <p:nvPr/>
        </p:nvCxnSpPr>
        <p:spPr>
          <a:xfrm rot="16200000" flipH="1">
            <a:off x="859326" y="5141619"/>
            <a:ext cx="1804860" cy="694913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79" y="5515230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" name="Elbow Connector 70"/>
          <p:cNvCxnSpPr>
            <a:stCxn id="7" idx="2"/>
            <a:endCxn id="69" idx="3"/>
          </p:cNvCxnSpPr>
          <p:nvPr/>
        </p:nvCxnSpPr>
        <p:spPr>
          <a:xfrm rot="5400000">
            <a:off x="2421380" y="5150162"/>
            <a:ext cx="1804861" cy="677827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ular Callout 75"/>
          <p:cNvSpPr/>
          <p:nvPr/>
        </p:nvSpPr>
        <p:spPr>
          <a:xfrm>
            <a:off x="1597662" y="5393632"/>
            <a:ext cx="764381" cy="542273"/>
          </a:xfrm>
          <a:prstGeom prst="wedgeRectCallout">
            <a:avLst>
              <a:gd name="adj1" fmla="val 12233"/>
              <a:gd name="adj2" fmla="val 118365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On, 1</a:t>
            </a:r>
          </a:p>
        </p:txBody>
      </p:sp>
      <p:sp>
        <p:nvSpPr>
          <p:cNvPr id="77" name="Rectangular Callout 76"/>
          <p:cNvSpPr/>
          <p:nvPr/>
        </p:nvSpPr>
        <p:spPr>
          <a:xfrm>
            <a:off x="2732994" y="5393632"/>
            <a:ext cx="764381" cy="542273"/>
          </a:xfrm>
          <a:prstGeom prst="wedgeRectCallout">
            <a:avLst>
              <a:gd name="adj1" fmla="val -6484"/>
              <a:gd name="adj2" fmla="val 118365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Off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342968" y="578343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9B69C86-E399-D046-83B3-CC7357070A2D}"/>
              </a:ext>
            </a:extLst>
          </p:cNvPr>
          <p:cNvSpPr/>
          <p:nvPr/>
        </p:nvSpPr>
        <p:spPr>
          <a:xfrm>
            <a:off x="3533921" y="3064037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406D563-B4E1-8D4F-8726-A543C206C774}"/>
              </a:ext>
            </a:extLst>
          </p:cNvPr>
          <p:cNvSpPr/>
          <p:nvPr/>
        </p:nvSpPr>
        <p:spPr>
          <a:xfrm>
            <a:off x="3550462" y="5605485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DAA38A6-0E71-0947-AFF2-8FC1861D6F3F}"/>
              </a:ext>
            </a:extLst>
          </p:cNvPr>
          <p:cNvSpPr/>
          <p:nvPr/>
        </p:nvSpPr>
        <p:spPr>
          <a:xfrm>
            <a:off x="1290723" y="3097796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860AF90-F244-C649-8DF4-1E5D9439897C}"/>
              </a:ext>
            </a:extLst>
          </p:cNvPr>
          <p:cNvSpPr/>
          <p:nvPr/>
        </p:nvSpPr>
        <p:spPr>
          <a:xfrm>
            <a:off x="1279868" y="5654635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ontent Placeholder 3">
            <a:extLst>
              <a:ext uri="{FF2B5EF4-FFF2-40B4-BE49-F238E27FC236}">
                <a16:creationId xmlns:a16="http://schemas.microsoft.com/office/drawing/2014/main" id="{87643566-61CE-134D-98CA-228A6864ABC9}"/>
              </a:ext>
            </a:extLst>
          </p:cNvPr>
          <p:cNvSpPr txBox="1">
            <a:spLocks/>
          </p:cNvSpPr>
          <p:nvPr/>
        </p:nvSpPr>
        <p:spPr>
          <a:xfrm>
            <a:off x="5163671" y="1600200"/>
            <a:ext cx="6825130" cy="5105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Ultimately, each bridge must decide to </a:t>
            </a:r>
            <a:r>
              <a:rPr lang="en-US" dirty="0">
                <a:solidFill>
                  <a:srgbClr val="00B050"/>
                </a:solidFill>
              </a:rPr>
              <a:t>enable</a:t>
            </a:r>
            <a:r>
              <a:rPr lang="en-US" dirty="0"/>
              <a:t> or </a:t>
            </a:r>
            <a:r>
              <a:rPr lang="en-US" dirty="0">
                <a:solidFill>
                  <a:schemeClr val="accent2"/>
                </a:solidFill>
              </a:rPr>
              <a:t>disable</a:t>
            </a:r>
            <a:r>
              <a:rPr lang="en-US" dirty="0"/>
              <a:t> each port</a:t>
            </a:r>
          </a:p>
          <a:p>
            <a:r>
              <a:rPr lang="en-US" dirty="0"/>
              <a:t>Reasons to keep a port </a:t>
            </a:r>
            <a:r>
              <a:rPr lang="en-US" dirty="0">
                <a:solidFill>
                  <a:srgbClr val="00B050"/>
                </a:solidFill>
              </a:rPr>
              <a:t>enabled</a:t>
            </a:r>
            <a:r>
              <a:rPr lang="en-US" dirty="0"/>
              <a:t>: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The port is a root port</a:t>
            </a:r>
          </a:p>
          <a:p>
            <a:pPr lvl="2"/>
            <a:r>
              <a:rPr lang="en-US" dirty="0"/>
              <a:t>You need to be able to forward packets to the root of the spanning tree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/>
              <a:t>You are the designated bridge for that LAN</a:t>
            </a:r>
          </a:p>
          <a:p>
            <a:pPr lvl="2"/>
            <a:r>
              <a:rPr lang="en-US" dirty="0"/>
              <a:t>Your BPDU was the best BPDU you heard on that LAN</a:t>
            </a:r>
          </a:p>
        </p:txBody>
      </p:sp>
    </p:spTree>
    <p:extLst>
      <p:ext uri="{BB962C8B-B14F-4D97-AF65-F5344CB8AC3E}">
        <p14:creationId xmlns:p14="http://schemas.microsoft.com/office/powerpoint/2010/main" val="3198347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51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62" grpId="0" animBg="1"/>
      <p:bldP spid="63" grpId="0" animBg="1"/>
      <p:bldP spid="64" grpId="0" animBg="1"/>
      <p:bldP spid="72" grpId="0" animBg="1"/>
      <p:bldP spid="73" grpId="0" animBg="1"/>
      <p:bldP spid="74" grpId="0" animBg="1"/>
      <p:bldP spid="76" grpId="0" animBg="1"/>
      <p:bldP spid="7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F5C14-B40A-CEE8-1027-6D35CD707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802.1 Spanning Tree Protocol Decisions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8F445A-ABD2-E836-40DA-7C2BF0EEB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166B81-8D64-771D-F358-6F7082DD205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Each bridge runs the protocol with only local data to determine:</a:t>
            </a:r>
          </a:p>
          <a:p>
            <a:pPr lvl="1"/>
            <a:r>
              <a:rPr lang="en-US" dirty="0"/>
              <a:t>Root bridge ID and its cost to the Root bridge</a:t>
            </a:r>
          </a:p>
          <a:p>
            <a:r>
              <a:rPr lang="en-US" dirty="0"/>
              <a:t>Once that is done, each bridge continues the protocol (using local data) to determine:</a:t>
            </a:r>
          </a:p>
          <a:p>
            <a:pPr lvl="1"/>
            <a:r>
              <a:rPr lang="en-US" b="1" dirty="0"/>
              <a:t>root port: </a:t>
            </a:r>
            <a:r>
              <a:rPr lang="en-US" dirty="0"/>
              <a:t>the port on the bridge that received the lowest cost BPDU</a:t>
            </a:r>
          </a:p>
          <a:p>
            <a:pPr lvl="1"/>
            <a:r>
              <a:rPr lang="en-US" b="1" dirty="0"/>
              <a:t>designated bridge ports:</a:t>
            </a:r>
            <a:r>
              <a:rPr lang="en-US" dirty="0"/>
              <a:t> for each remaining unlabeled port, the bridge determines the lowest cost BPDU received on that port. If the bridge sent that BPDU, that port is a designated bridge port.</a:t>
            </a:r>
          </a:p>
          <a:p>
            <a:pPr lvl="1"/>
            <a:r>
              <a:rPr lang="en-US" dirty="0"/>
              <a:t>If a port is </a:t>
            </a:r>
            <a:r>
              <a:rPr lang="en-US" b="1" dirty="0"/>
              <a:t>neither</a:t>
            </a:r>
            <a:r>
              <a:rPr lang="en-US" dirty="0"/>
              <a:t> a </a:t>
            </a:r>
            <a:r>
              <a:rPr lang="en-US" b="1" dirty="0"/>
              <a:t>root port nor</a:t>
            </a:r>
            <a:r>
              <a:rPr lang="en-US" dirty="0"/>
              <a:t> a </a:t>
            </a:r>
            <a:r>
              <a:rPr lang="en-US" b="1" dirty="0"/>
              <a:t>designated bridge port</a:t>
            </a:r>
            <a:r>
              <a:rPr lang="en-US" dirty="0"/>
              <a:t>, </a:t>
            </a:r>
            <a:br>
              <a:rPr lang="en-US" dirty="0"/>
            </a:br>
            <a:r>
              <a:rPr lang="en-US" b="1" dirty="0"/>
              <a:t>the port is turned off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006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DF468-6D0F-A3AA-6F8F-495E3DF8A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WRT Spanning Tree Protocol:</a:t>
            </a:r>
            <a:br>
              <a:rPr lang="en-US" dirty="0"/>
            </a:br>
            <a:r>
              <a:rPr lang="en-US" dirty="0"/>
              <a:t>Different representations of the same network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658A26-9F37-6B83-279B-7A6EEB68B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23</a:t>
            </a:fld>
            <a:endParaRPr lang="en-US" dirty="0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53164298-8982-1A32-B258-DEE79F2B6231}"/>
              </a:ext>
            </a:extLst>
          </p:cNvPr>
          <p:cNvGrpSpPr/>
          <p:nvPr/>
        </p:nvGrpSpPr>
        <p:grpSpPr>
          <a:xfrm>
            <a:off x="55312" y="1993450"/>
            <a:ext cx="2942961" cy="4598914"/>
            <a:chOff x="6687828" y="1864953"/>
            <a:chExt cx="2942961" cy="4598914"/>
          </a:xfrm>
        </p:grpSpPr>
        <p:cxnSp>
          <p:nvCxnSpPr>
            <p:cNvPr id="5" name="Elbow Connector 4">
              <a:extLst>
                <a:ext uri="{FF2B5EF4-FFF2-40B4-BE49-F238E27FC236}">
                  <a16:creationId xmlns:a16="http://schemas.microsoft.com/office/drawing/2014/main" id="{D1F07A37-F0F7-6840-C5FF-0A0E11A74BA1}"/>
                </a:ext>
              </a:extLst>
            </p:cNvPr>
            <p:cNvCxnSpPr>
              <a:stCxn id="21" idx="3"/>
              <a:endCxn id="6" idx="2"/>
            </p:cNvCxnSpPr>
            <p:nvPr/>
          </p:nvCxnSpPr>
          <p:spPr>
            <a:xfrm flipV="1">
              <a:off x="8512465" y="4360221"/>
              <a:ext cx="680483" cy="907007"/>
            </a:xfrm>
            <a:prstGeom prst="bentConnector2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2" descr="C:\Users\t0ph3r\Documents\CS 4700\assets\cisco-switch-icon.png">
              <a:extLst>
                <a:ext uri="{FF2B5EF4-FFF2-40B4-BE49-F238E27FC236}">
                  <a16:creationId xmlns:a16="http://schemas.microsoft.com/office/drawing/2014/main" id="{BA40CCC9-8FEA-19FE-9CCE-53AAA802FB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55106" y="3991512"/>
              <a:ext cx="875683" cy="3687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854F22A-2885-B151-3AA4-EEFECDA68855}"/>
                </a:ext>
              </a:extLst>
            </p:cNvPr>
            <p:cNvCxnSpPr/>
            <p:nvPr/>
          </p:nvCxnSpPr>
          <p:spPr>
            <a:xfrm flipH="1" flipV="1">
              <a:off x="8255918" y="5251134"/>
              <a:ext cx="256547" cy="775912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2" descr="C:\Users\t0ph3r\Documents\CS 4700\assets\black_server.png">
              <a:extLst>
                <a:ext uri="{FF2B5EF4-FFF2-40B4-BE49-F238E27FC236}">
                  <a16:creationId xmlns:a16="http://schemas.microsoft.com/office/drawing/2014/main" id="{2E41966F-6F01-13A0-731D-D622A6E132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89056" y="5759084"/>
              <a:ext cx="704783" cy="7047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C30A2A5-854A-59D7-5F11-C5EFDAA45685}"/>
                </a:ext>
              </a:extLst>
            </p:cNvPr>
            <p:cNvCxnSpPr/>
            <p:nvPr/>
          </p:nvCxnSpPr>
          <p:spPr>
            <a:xfrm flipV="1">
              <a:off x="7702244" y="5251134"/>
              <a:ext cx="272079" cy="689912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2" descr="C:\Users\t0ph3r\Documents\CS 4700\assets\black_server.png">
              <a:extLst>
                <a:ext uri="{FF2B5EF4-FFF2-40B4-BE49-F238E27FC236}">
                  <a16:creationId xmlns:a16="http://schemas.microsoft.com/office/drawing/2014/main" id="{0BA0D48A-B05E-EEEF-91CC-8BA82E1714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9853" y="5759084"/>
              <a:ext cx="704783" cy="7047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BE12C70-E762-98E6-652F-B499C56D86F6}"/>
                </a:ext>
              </a:extLst>
            </p:cNvPr>
            <p:cNvCxnSpPr/>
            <p:nvPr/>
          </p:nvCxnSpPr>
          <p:spPr>
            <a:xfrm flipH="1">
              <a:off x="8297226" y="2217344"/>
              <a:ext cx="285528" cy="875843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2" descr="C:\Users\t0ph3r\Documents\CS 4700\assets\black_server.png">
              <a:extLst>
                <a:ext uri="{FF2B5EF4-FFF2-40B4-BE49-F238E27FC236}">
                  <a16:creationId xmlns:a16="http://schemas.microsoft.com/office/drawing/2014/main" id="{8EE01B9B-C619-F637-ED07-D368D14F26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01381" y="1864953"/>
              <a:ext cx="704783" cy="7047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728D778-00A6-BCA7-71B4-A7606E9E7A36}"/>
                </a:ext>
              </a:extLst>
            </p:cNvPr>
            <p:cNvCxnSpPr/>
            <p:nvPr/>
          </p:nvCxnSpPr>
          <p:spPr>
            <a:xfrm>
              <a:off x="7784860" y="2353556"/>
              <a:ext cx="230771" cy="73963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Picture 2" descr="C:\Users\t0ph3r\Documents\CS 4700\assets\black_server.png">
              <a:extLst>
                <a:ext uri="{FF2B5EF4-FFF2-40B4-BE49-F238E27FC236}">
                  <a16:creationId xmlns:a16="http://schemas.microsoft.com/office/drawing/2014/main" id="{BDA7AF6A-7034-CE7C-823E-CDD630E2BD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2178" y="1864953"/>
              <a:ext cx="704783" cy="7047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690AF90-6475-DC17-2A43-69B54B1DF85C}"/>
                </a:ext>
              </a:extLst>
            </p:cNvPr>
            <p:cNvSpPr txBox="1"/>
            <p:nvPr/>
          </p:nvSpPr>
          <p:spPr>
            <a:xfrm>
              <a:off x="7784860" y="2878447"/>
              <a:ext cx="768913" cy="46166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Hub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  <p:cxnSp>
          <p:nvCxnSpPr>
            <p:cNvPr id="18" name="Elbow Connector 17">
              <a:extLst>
                <a:ext uri="{FF2B5EF4-FFF2-40B4-BE49-F238E27FC236}">
                  <a16:creationId xmlns:a16="http://schemas.microsoft.com/office/drawing/2014/main" id="{CB08D780-D77F-A3FC-3150-F19E7575FF58}"/>
                </a:ext>
              </a:extLst>
            </p:cNvPr>
            <p:cNvCxnSpPr>
              <a:stCxn id="21" idx="1"/>
              <a:endCxn id="19" idx="2"/>
            </p:cNvCxnSpPr>
            <p:nvPr/>
          </p:nvCxnSpPr>
          <p:spPr>
            <a:xfrm rot="10800000">
              <a:off x="7125669" y="4360222"/>
              <a:ext cx="617882" cy="907007"/>
            </a:xfrm>
            <a:prstGeom prst="bentConnector2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9" name="Picture 2" descr="C:\Users\t0ph3r\Documents\CS 4700\assets\cisco-switch-icon.png">
              <a:extLst>
                <a:ext uri="{FF2B5EF4-FFF2-40B4-BE49-F238E27FC236}">
                  <a16:creationId xmlns:a16="http://schemas.microsoft.com/office/drawing/2014/main" id="{C599BCC0-9B34-81EF-2660-37C1EE2908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7828" y="3991512"/>
              <a:ext cx="875683" cy="3687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2F6B894-4C0B-AC53-5842-2ACDF9480A02}"/>
                </a:ext>
              </a:extLst>
            </p:cNvPr>
            <p:cNvSpPr txBox="1"/>
            <p:nvPr/>
          </p:nvSpPr>
          <p:spPr>
            <a:xfrm>
              <a:off x="7743552" y="5036395"/>
              <a:ext cx="768913" cy="46166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5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Hub</a:t>
              </a:r>
              <a:endParaRPr lang="en-US" sz="3200" dirty="0">
                <a:solidFill>
                  <a:schemeClr val="bg1"/>
                </a:solidFill>
              </a:endParaRPr>
            </a:p>
          </p:txBody>
        </p:sp>
        <p:cxnSp>
          <p:nvCxnSpPr>
            <p:cNvPr id="22" name="Elbow Connector 21">
              <a:extLst>
                <a:ext uri="{FF2B5EF4-FFF2-40B4-BE49-F238E27FC236}">
                  <a16:creationId xmlns:a16="http://schemas.microsoft.com/office/drawing/2014/main" id="{830E259E-58BA-2C77-3593-02A93383A421}"/>
                </a:ext>
              </a:extLst>
            </p:cNvPr>
            <p:cNvCxnSpPr>
              <a:stCxn id="19" idx="0"/>
              <a:endCxn id="17" idx="1"/>
            </p:cNvCxnSpPr>
            <p:nvPr/>
          </p:nvCxnSpPr>
          <p:spPr>
            <a:xfrm rot="5400000" flipH="1" flipV="1">
              <a:off x="7014148" y="3220800"/>
              <a:ext cx="882232" cy="659190"/>
            </a:xfrm>
            <a:prstGeom prst="bentConnector2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>
              <a:extLst>
                <a:ext uri="{FF2B5EF4-FFF2-40B4-BE49-F238E27FC236}">
                  <a16:creationId xmlns:a16="http://schemas.microsoft.com/office/drawing/2014/main" id="{F12899B8-EFB3-013B-FA76-41DE41F75EBA}"/>
                </a:ext>
              </a:extLst>
            </p:cNvPr>
            <p:cNvCxnSpPr>
              <a:stCxn id="6" idx="0"/>
              <a:endCxn id="17" idx="3"/>
            </p:cNvCxnSpPr>
            <p:nvPr/>
          </p:nvCxnSpPr>
          <p:spPr>
            <a:xfrm rot="16200000" flipV="1">
              <a:off x="8432244" y="3230808"/>
              <a:ext cx="882232" cy="639175"/>
            </a:xfrm>
            <a:prstGeom prst="bentConnector2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5778A8C2-E2BE-5689-7D94-D7B4B245C6CE}"/>
              </a:ext>
            </a:extLst>
          </p:cNvPr>
          <p:cNvGrpSpPr/>
          <p:nvPr/>
        </p:nvGrpSpPr>
        <p:grpSpPr>
          <a:xfrm>
            <a:off x="3557933" y="2030486"/>
            <a:ext cx="3875401" cy="4598914"/>
            <a:chOff x="981307" y="2017353"/>
            <a:chExt cx="3875401" cy="4598914"/>
          </a:xfrm>
        </p:grpSpPr>
        <p:cxnSp>
          <p:nvCxnSpPr>
            <p:cNvPr id="40" name="Elbow Connector 39">
              <a:extLst>
                <a:ext uri="{FF2B5EF4-FFF2-40B4-BE49-F238E27FC236}">
                  <a16:creationId xmlns:a16="http://schemas.microsoft.com/office/drawing/2014/main" id="{072C0A16-9658-139A-17FA-4623251FB371}"/>
                </a:ext>
              </a:extLst>
            </p:cNvPr>
            <p:cNvCxnSpPr>
              <a:cxnSpLocks/>
              <a:endCxn id="41" idx="2"/>
            </p:cNvCxnSpPr>
            <p:nvPr/>
          </p:nvCxnSpPr>
          <p:spPr>
            <a:xfrm rot="16200000" flipV="1">
              <a:off x="3662855" y="4809083"/>
              <a:ext cx="833736" cy="240812"/>
            </a:xfrm>
            <a:prstGeom prst="bentConnector3">
              <a:avLst>
                <a:gd name="adj1" fmla="val 50000"/>
              </a:avLst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1" name="Picture 2" descr="C:\Users\t0ph3r\Documents\CS 4700\assets\cisco-switch-icon.png">
              <a:extLst>
                <a:ext uri="{FF2B5EF4-FFF2-40B4-BE49-F238E27FC236}">
                  <a16:creationId xmlns:a16="http://schemas.microsoft.com/office/drawing/2014/main" id="{0227A867-B6DD-17A1-5123-67A05F5C19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1475" y="4143912"/>
              <a:ext cx="875683" cy="3687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6F6BB6C-F90D-7DA8-BE9E-7FE3EB845775}"/>
                </a:ext>
              </a:extLst>
            </p:cNvPr>
            <p:cNvCxnSpPr/>
            <p:nvPr/>
          </p:nvCxnSpPr>
          <p:spPr>
            <a:xfrm flipH="1" flipV="1">
              <a:off x="3022287" y="5403534"/>
              <a:ext cx="256547" cy="775912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3" name="Picture 2" descr="C:\Users\t0ph3r\Documents\CS 4700\assets\black_server.png">
              <a:extLst>
                <a:ext uri="{FF2B5EF4-FFF2-40B4-BE49-F238E27FC236}">
                  <a16:creationId xmlns:a16="http://schemas.microsoft.com/office/drawing/2014/main" id="{AA585C62-B0F6-3BE8-F6DB-5506BC3BCB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5425" y="5911484"/>
              <a:ext cx="704783" cy="7047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B1322204-856F-3932-6337-D81F2AF9A776}"/>
                </a:ext>
              </a:extLst>
            </p:cNvPr>
            <p:cNvCxnSpPr/>
            <p:nvPr/>
          </p:nvCxnSpPr>
          <p:spPr>
            <a:xfrm flipV="1">
              <a:off x="2468613" y="5403534"/>
              <a:ext cx="272079" cy="689912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5" name="Picture 2" descr="C:\Users\t0ph3r\Documents\CS 4700\assets\black_server.png">
              <a:extLst>
                <a:ext uri="{FF2B5EF4-FFF2-40B4-BE49-F238E27FC236}">
                  <a16:creationId xmlns:a16="http://schemas.microsoft.com/office/drawing/2014/main" id="{83B05B14-CD6B-4814-8478-169C538F09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6222" y="5911484"/>
              <a:ext cx="704783" cy="7047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F1D8744B-37BB-9653-8DF1-350D5BC06D76}"/>
                </a:ext>
              </a:extLst>
            </p:cNvPr>
            <p:cNvCxnSpPr/>
            <p:nvPr/>
          </p:nvCxnSpPr>
          <p:spPr>
            <a:xfrm flipH="1">
              <a:off x="3063595" y="2369744"/>
              <a:ext cx="285528" cy="875843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9" name="Picture 2" descr="C:\Users\t0ph3r\Documents\CS 4700\assets\black_server.png">
              <a:extLst>
                <a:ext uri="{FF2B5EF4-FFF2-40B4-BE49-F238E27FC236}">
                  <a16:creationId xmlns:a16="http://schemas.microsoft.com/office/drawing/2014/main" id="{4487AE8E-6C16-BB7F-BC83-DD9C925E8B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750" y="2017353"/>
              <a:ext cx="704783" cy="7047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3FAA93B3-BF4A-B98F-BB5F-98E2E356D479}"/>
                </a:ext>
              </a:extLst>
            </p:cNvPr>
            <p:cNvCxnSpPr/>
            <p:nvPr/>
          </p:nvCxnSpPr>
          <p:spPr>
            <a:xfrm>
              <a:off x="2551229" y="2505956"/>
              <a:ext cx="230771" cy="739630"/>
            </a:xfrm>
            <a:prstGeom prst="line">
              <a:avLst/>
            </a:prstGeom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1" name="Picture 2" descr="C:\Users\t0ph3r\Documents\CS 4700\assets\black_server.png">
              <a:extLst>
                <a:ext uri="{FF2B5EF4-FFF2-40B4-BE49-F238E27FC236}">
                  <a16:creationId xmlns:a16="http://schemas.microsoft.com/office/drawing/2014/main" id="{35A013B7-2D7D-7F7C-5463-9C45B91A7C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8547" y="2017353"/>
              <a:ext cx="704783" cy="7047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3" name="Elbow Connector 52">
              <a:extLst>
                <a:ext uri="{FF2B5EF4-FFF2-40B4-BE49-F238E27FC236}">
                  <a16:creationId xmlns:a16="http://schemas.microsoft.com/office/drawing/2014/main" id="{A45944FB-15C6-7DA8-95A0-9C9C3F73B04F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1319820" y="4846237"/>
              <a:ext cx="881820" cy="214588"/>
            </a:xfrm>
            <a:prstGeom prst="bentConnector3">
              <a:avLst>
                <a:gd name="adj1" fmla="val 50000"/>
              </a:avLst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4" name="Picture 2" descr="C:\Users\t0ph3r\Documents\CS 4700\assets\cisco-switch-icon.png">
              <a:extLst>
                <a:ext uri="{FF2B5EF4-FFF2-40B4-BE49-F238E27FC236}">
                  <a16:creationId xmlns:a16="http://schemas.microsoft.com/office/drawing/2014/main" id="{70F0354D-BA76-7D0C-AD77-864E214A48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4197" y="4143912"/>
              <a:ext cx="875683" cy="3687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7" name="Elbow Connector 56">
              <a:extLst>
                <a:ext uri="{FF2B5EF4-FFF2-40B4-BE49-F238E27FC236}">
                  <a16:creationId xmlns:a16="http://schemas.microsoft.com/office/drawing/2014/main" id="{DD1E8032-0491-E60A-B277-D95D68E3A84D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1534659" y="3599566"/>
              <a:ext cx="940162" cy="212438"/>
            </a:xfrm>
            <a:prstGeom prst="bentConnector3">
              <a:avLst>
                <a:gd name="adj1" fmla="val 50000"/>
              </a:avLst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Elbow Connector 58">
              <a:extLst>
                <a:ext uri="{FF2B5EF4-FFF2-40B4-BE49-F238E27FC236}">
                  <a16:creationId xmlns:a16="http://schemas.microsoft.com/office/drawing/2014/main" id="{8CC97157-596D-2D3B-FD01-671E07A68025}"/>
                </a:ext>
              </a:extLst>
            </p:cNvPr>
            <p:cNvCxnSpPr>
              <a:cxnSpLocks/>
              <a:stCxn id="41" idx="0"/>
            </p:cNvCxnSpPr>
            <p:nvPr/>
          </p:nvCxnSpPr>
          <p:spPr>
            <a:xfrm rot="16200000" flipV="1">
              <a:off x="3454119" y="3638714"/>
              <a:ext cx="879452" cy="130944"/>
            </a:xfrm>
            <a:prstGeom prst="bentConnector3">
              <a:avLst>
                <a:gd name="adj1" fmla="val 50000"/>
              </a:avLst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C38A273-B6D5-A787-AB10-0B2991A8F61E}"/>
                </a:ext>
              </a:extLst>
            </p:cNvPr>
            <p:cNvCxnSpPr/>
            <p:nvPr/>
          </p:nvCxnSpPr>
          <p:spPr>
            <a:xfrm>
              <a:off x="981307" y="3245586"/>
              <a:ext cx="3802566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FD806C3E-91CE-CB3E-8BC7-A5783645F185}"/>
                </a:ext>
              </a:extLst>
            </p:cNvPr>
            <p:cNvCxnSpPr/>
            <p:nvPr/>
          </p:nvCxnSpPr>
          <p:spPr>
            <a:xfrm>
              <a:off x="1054142" y="5394441"/>
              <a:ext cx="3802566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F30E3A55-3BAD-5052-742C-D311F0617FD5}"/>
              </a:ext>
            </a:extLst>
          </p:cNvPr>
          <p:cNvGrpSpPr/>
          <p:nvPr/>
        </p:nvGrpSpPr>
        <p:grpSpPr>
          <a:xfrm>
            <a:off x="7992995" y="3260293"/>
            <a:ext cx="3875401" cy="2158737"/>
            <a:chOff x="7992995" y="3260293"/>
            <a:chExt cx="3875401" cy="2158737"/>
          </a:xfrm>
        </p:grpSpPr>
        <p:cxnSp>
          <p:nvCxnSpPr>
            <p:cNvPr id="79" name="Elbow Connector 78">
              <a:extLst>
                <a:ext uri="{FF2B5EF4-FFF2-40B4-BE49-F238E27FC236}">
                  <a16:creationId xmlns:a16="http://schemas.microsoft.com/office/drawing/2014/main" id="{ABE6D2D8-E973-121D-81B8-9CDDF3190B2C}"/>
                </a:ext>
              </a:extLst>
            </p:cNvPr>
            <p:cNvCxnSpPr>
              <a:cxnSpLocks/>
              <a:endCxn id="80" idx="2"/>
            </p:cNvCxnSpPr>
            <p:nvPr/>
          </p:nvCxnSpPr>
          <p:spPr>
            <a:xfrm rot="16200000" flipV="1">
              <a:off x="10674543" y="4833672"/>
              <a:ext cx="833736" cy="240812"/>
            </a:xfrm>
            <a:prstGeom prst="bentConnector3">
              <a:avLst>
                <a:gd name="adj1" fmla="val 50000"/>
              </a:avLst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0" name="Picture 2" descr="C:\Users\t0ph3r\Documents\CS 4700\assets\cisco-switch-icon.png">
              <a:extLst>
                <a:ext uri="{FF2B5EF4-FFF2-40B4-BE49-F238E27FC236}">
                  <a16:creationId xmlns:a16="http://schemas.microsoft.com/office/drawing/2014/main" id="{B36E8C2F-C2DB-43FC-AF61-13E707FFD2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33163" y="4168501"/>
              <a:ext cx="875683" cy="3687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90" name="Elbow Connector 89">
              <a:extLst>
                <a:ext uri="{FF2B5EF4-FFF2-40B4-BE49-F238E27FC236}">
                  <a16:creationId xmlns:a16="http://schemas.microsoft.com/office/drawing/2014/main" id="{875FCD4A-02AA-6514-0E9F-576533B18D4A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8331508" y="4870826"/>
              <a:ext cx="881820" cy="214588"/>
            </a:xfrm>
            <a:prstGeom prst="bentConnector3">
              <a:avLst>
                <a:gd name="adj1" fmla="val 50000"/>
              </a:avLst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1" name="Picture 2" descr="C:\Users\t0ph3r\Documents\CS 4700\assets\cisco-switch-icon.png">
              <a:extLst>
                <a:ext uri="{FF2B5EF4-FFF2-40B4-BE49-F238E27FC236}">
                  <a16:creationId xmlns:a16="http://schemas.microsoft.com/office/drawing/2014/main" id="{0C91124E-5150-E8F4-A7FB-1B2207422B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5885" y="4168501"/>
              <a:ext cx="875683" cy="3687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93" name="Elbow Connector 92">
              <a:extLst>
                <a:ext uri="{FF2B5EF4-FFF2-40B4-BE49-F238E27FC236}">
                  <a16:creationId xmlns:a16="http://schemas.microsoft.com/office/drawing/2014/main" id="{244BB7FB-F078-98BB-F5C0-A18529B948F6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8546347" y="3624155"/>
              <a:ext cx="940162" cy="212438"/>
            </a:xfrm>
            <a:prstGeom prst="bentConnector3">
              <a:avLst>
                <a:gd name="adj1" fmla="val 50000"/>
              </a:avLst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Elbow Connector 94">
              <a:extLst>
                <a:ext uri="{FF2B5EF4-FFF2-40B4-BE49-F238E27FC236}">
                  <a16:creationId xmlns:a16="http://schemas.microsoft.com/office/drawing/2014/main" id="{E253BCEA-A4CB-45C4-0B06-3B0B819C6384}"/>
                </a:ext>
              </a:extLst>
            </p:cNvPr>
            <p:cNvCxnSpPr>
              <a:cxnSpLocks/>
              <a:stCxn id="80" idx="0"/>
            </p:cNvCxnSpPr>
            <p:nvPr/>
          </p:nvCxnSpPr>
          <p:spPr>
            <a:xfrm rot="16200000" flipV="1">
              <a:off x="10465807" y="3663303"/>
              <a:ext cx="879452" cy="130944"/>
            </a:xfrm>
            <a:prstGeom prst="bentConnector3">
              <a:avLst>
                <a:gd name="adj1" fmla="val 50000"/>
              </a:avLst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DD4A312E-9A7A-B725-8681-E8721972BE97}"/>
                </a:ext>
              </a:extLst>
            </p:cNvPr>
            <p:cNvCxnSpPr/>
            <p:nvPr/>
          </p:nvCxnSpPr>
          <p:spPr>
            <a:xfrm>
              <a:off x="7992995" y="3270175"/>
              <a:ext cx="3802566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57487868-A4F7-75A9-B756-4210896691F3}"/>
                </a:ext>
              </a:extLst>
            </p:cNvPr>
            <p:cNvCxnSpPr/>
            <p:nvPr/>
          </p:nvCxnSpPr>
          <p:spPr>
            <a:xfrm>
              <a:off x="8065830" y="5419030"/>
              <a:ext cx="3802566" cy="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35103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A3335-81DB-B545-8706-D7F01A2AB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(easier)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82ED0A-2CCE-0E46-8188-1C3C35A4D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1392F4-369F-A44C-9C43-624DED787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324" y="2917247"/>
            <a:ext cx="7972657" cy="432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6541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E79CB-B7B2-2442-A5AC-2915B40CA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(on HW?)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9A0005-BA68-8D43-A113-7D5036F98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4FAFFDB-E0FD-5D48-9E73-5EA456C57488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479" y="-147317"/>
            <a:ext cx="6490009" cy="7015212"/>
          </a:xfr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7B3139F-8D36-C74F-844C-886392B6AA47}"/>
              </a:ext>
            </a:extLst>
          </p:cNvPr>
          <p:cNvSpPr/>
          <p:nvPr/>
        </p:nvSpPr>
        <p:spPr>
          <a:xfrm>
            <a:off x="4988157" y="-596525"/>
            <a:ext cx="1973766" cy="18571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744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278F7-E1A0-5D4C-9A92-FE3537A4D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(again)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DAEA67-A062-FB40-AD92-57D685F7E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81935E-3DDB-4548-A758-18E66E81B8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480" y="2275052"/>
            <a:ext cx="7649040" cy="487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2210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Bridges vs. Switches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3200" y="1600200"/>
            <a:ext cx="8001518" cy="5105400"/>
          </a:xfrm>
        </p:spPr>
        <p:txBody>
          <a:bodyPr/>
          <a:lstStyle/>
          <a:p>
            <a:r>
              <a:rPr lang="en-US" dirty="0"/>
              <a:t>Bridges make it possible to increase LAN capacity</a:t>
            </a:r>
          </a:p>
          <a:p>
            <a:pPr lvl="1"/>
            <a:r>
              <a:rPr lang="en-US" dirty="0"/>
              <a:t>Reduces the amount of broadcast packets</a:t>
            </a:r>
          </a:p>
          <a:p>
            <a:pPr lvl="1"/>
            <a:r>
              <a:rPr lang="en-US" dirty="0"/>
              <a:t>No loops</a:t>
            </a:r>
          </a:p>
          <a:p>
            <a:r>
              <a:rPr lang="en-US" dirty="0"/>
              <a:t>Switch is a special case of a bridge</a:t>
            </a:r>
          </a:p>
          <a:p>
            <a:pPr lvl="1"/>
            <a:r>
              <a:rPr lang="en-US" dirty="0"/>
              <a:t>Each port is connected to a </a:t>
            </a:r>
            <a:r>
              <a:rPr lang="en-US" dirty="0">
                <a:solidFill>
                  <a:schemeClr val="accent1"/>
                </a:solidFill>
              </a:rPr>
              <a:t>single </a:t>
            </a:r>
            <a:r>
              <a:rPr lang="en-US" dirty="0"/>
              <a:t>host</a:t>
            </a:r>
          </a:p>
          <a:p>
            <a:pPr lvl="2"/>
            <a:r>
              <a:rPr lang="en-US" dirty="0"/>
              <a:t>Either a client machine</a:t>
            </a:r>
          </a:p>
          <a:p>
            <a:pPr lvl="2"/>
            <a:r>
              <a:rPr lang="en-US" dirty="0"/>
              <a:t>Or another switch</a:t>
            </a:r>
          </a:p>
          <a:p>
            <a:pPr lvl="1"/>
            <a:r>
              <a:rPr lang="en-US" dirty="0"/>
              <a:t>Thus, there are no collision domains</a:t>
            </a:r>
          </a:p>
          <a:p>
            <a:pPr lvl="1"/>
            <a:r>
              <a:rPr lang="en-US" dirty="0"/>
              <a:t>No need for CSMA/CD! Simplifies hardware.</a:t>
            </a:r>
          </a:p>
          <a:p>
            <a:pPr lvl="1"/>
            <a:r>
              <a:rPr lang="en-US" dirty="0"/>
              <a:t>Can have different speeds on each port</a:t>
            </a:r>
          </a:p>
        </p:txBody>
      </p:sp>
      <p:pic>
        <p:nvPicPr>
          <p:cNvPr id="5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4718" y="3049178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3141" y="3049177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Connector 6"/>
          <p:cNvCxnSpPr>
            <a:stCxn id="5" idx="3"/>
            <a:endCxn id="6" idx="1"/>
          </p:cNvCxnSpPr>
          <p:nvPr/>
        </p:nvCxnSpPr>
        <p:spPr>
          <a:xfrm flipV="1">
            <a:off x="9080401" y="3233532"/>
            <a:ext cx="137274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1191" y="3723268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/>
          <p:cNvCxnSpPr>
            <a:endCxn id="10" idx="0"/>
          </p:cNvCxnSpPr>
          <p:nvPr/>
        </p:nvCxnSpPr>
        <p:spPr>
          <a:xfrm>
            <a:off x="9712977" y="3219715"/>
            <a:ext cx="1" cy="50355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ular Callout 12"/>
          <p:cNvSpPr/>
          <p:nvPr/>
        </p:nvSpPr>
        <p:spPr>
          <a:xfrm>
            <a:off x="9948757" y="2028122"/>
            <a:ext cx="1271736" cy="758098"/>
          </a:xfrm>
          <a:prstGeom prst="wedgeRectCallout">
            <a:avLst>
              <a:gd name="adj1" fmla="val -12797"/>
              <a:gd name="adj2" fmla="val 9760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2 hosts on 1 port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37385" y="4271247"/>
            <a:ext cx="38379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</a:rPr>
              <a:t>Not a legal network with switches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261688A-C7AB-5A49-83BD-054FE48721B2}"/>
              </a:ext>
            </a:extLst>
          </p:cNvPr>
          <p:cNvCxnSpPr>
            <a:cxnSpLocks/>
          </p:cNvCxnSpPr>
          <p:nvPr/>
        </p:nvCxnSpPr>
        <p:spPr>
          <a:xfrm>
            <a:off x="8500150" y="5341429"/>
            <a:ext cx="941041" cy="110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1271552-6710-B94E-ACB4-D8868587AD35}"/>
              </a:ext>
            </a:extLst>
          </p:cNvPr>
          <p:cNvCxnSpPr/>
          <p:nvPr/>
        </p:nvCxnSpPr>
        <p:spPr>
          <a:xfrm flipV="1">
            <a:off x="9685639" y="5355291"/>
            <a:ext cx="1372740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t0ph3r\Documents\CS 4700\assets\cisco-switch-icon.png">
            <a:extLst>
              <a:ext uri="{FF2B5EF4-FFF2-40B4-BE49-F238E27FC236}">
                <a16:creationId xmlns:a16="http://schemas.microsoft.com/office/drawing/2014/main" id="{7C706032-13E7-984C-8C4E-B826301AF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5135" y="5175083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C:\Users\t0ph3r\Documents\CS 4700\assets\black_server.png">
            <a:extLst>
              <a:ext uri="{FF2B5EF4-FFF2-40B4-BE49-F238E27FC236}">
                <a16:creationId xmlns:a16="http://schemas.microsoft.com/office/drawing/2014/main" id="{85AD742F-C06F-0E49-B4D3-099A61F921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4779" y="5131615"/>
            <a:ext cx="543573" cy="54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C:\Users\t0ph3r\Documents\CS 4700\assets\cisco-switch-icon.png">
            <a:extLst>
              <a:ext uri="{FF2B5EF4-FFF2-40B4-BE49-F238E27FC236}">
                <a16:creationId xmlns:a16="http://schemas.microsoft.com/office/drawing/2014/main" id="{85979617-F87B-4149-91FF-648FF127D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5491" y="5168104"/>
            <a:ext cx="875683" cy="368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ular Callout 19">
            <a:extLst>
              <a:ext uri="{FF2B5EF4-FFF2-40B4-BE49-F238E27FC236}">
                <a16:creationId xmlns:a16="http://schemas.microsoft.com/office/drawing/2014/main" id="{5DE56EAB-9822-8B44-BF0B-3A8A5EB58702}"/>
              </a:ext>
            </a:extLst>
          </p:cNvPr>
          <p:cNvSpPr/>
          <p:nvPr/>
        </p:nvSpPr>
        <p:spPr>
          <a:xfrm>
            <a:off x="7835941" y="5834797"/>
            <a:ext cx="1271736" cy="758098"/>
          </a:xfrm>
          <a:prstGeom prst="wedgeRectCallout">
            <a:avLst>
              <a:gd name="adj1" fmla="val 92779"/>
              <a:gd name="adj2" fmla="val -8561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1 host per port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F2B099-8F6E-4B41-BC64-162262B72479}"/>
              </a:ext>
            </a:extLst>
          </p:cNvPr>
          <p:cNvSpPr txBox="1"/>
          <p:nvPr/>
        </p:nvSpPr>
        <p:spPr>
          <a:xfrm>
            <a:off x="10372118" y="3392532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Bridge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50E80A-EE56-C643-926E-A182AD2664AE}"/>
              </a:ext>
            </a:extLst>
          </p:cNvPr>
          <p:cNvSpPr txBox="1"/>
          <p:nvPr/>
        </p:nvSpPr>
        <p:spPr>
          <a:xfrm>
            <a:off x="8098882" y="3392532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Bridge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0B29116-F0C4-6445-8142-4F1AED85D266}"/>
              </a:ext>
            </a:extLst>
          </p:cNvPr>
          <p:cNvSpPr txBox="1"/>
          <p:nvPr/>
        </p:nvSpPr>
        <p:spPr>
          <a:xfrm>
            <a:off x="7947721" y="4878524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Switch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71EED4-45A2-5747-AA46-D31F12155DD1}"/>
              </a:ext>
            </a:extLst>
          </p:cNvPr>
          <p:cNvSpPr txBox="1"/>
          <p:nvPr/>
        </p:nvSpPr>
        <p:spPr>
          <a:xfrm>
            <a:off x="9361050" y="4864111"/>
            <a:ext cx="81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Switch</a:t>
            </a:r>
          </a:p>
        </p:txBody>
      </p:sp>
    </p:spTree>
    <p:extLst>
      <p:ext uri="{BB962C8B-B14F-4D97-AF65-F5344CB8AC3E}">
        <p14:creationId xmlns:p14="http://schemas.microsoft.com/office/powerpoint/2010/main" val="125459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2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Switching the Internet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11200" y="1600200"/>
            <a:ext cx="9875775" cy="5105400"/>
          </a:xfrm>
        </p:spPr>
        <p:txBody>
          <a:bodyPr/>
          <a:lstStyle/>
          <a:p>
            <a:r>
              <a:rPr lang="en-US" dirty="0"/>
              <a:t>Capabilities of switches:</a:t>
            </a:r>
          </a:p>
          <a:p>
            <a:pPr lvl="1"/>
            <a:r>
              <a:rPr lang="en-US" dirty="0"/>
              <a:t>Network-wide routing based on MAC addresses</a:t>
            </a:r>
          </a:p>
          <a:p>
            <a:pPr lvl="1"/>
            <a:r>
              <a:rPr lang="en-US" dirty="0"/>
              <a:t>Learn routes to new hosts automatically</a:t>
            </a:r>
          </a:p>
          <a:p>
            <a:pPr lvl="1"/>
            <a:r>
              <a:rPr lang="en-US" dirty="0"/>
              <a:t>Resolve loops</a:t>
            </a:r>
          </a:p>
          <a:p>
            <a:r>
              <a:rPr lang="en-US" dirty="0"/>
              <a:t>Could the whole Internet be one switching domain? Goto </a:t>
            </a:r>
            <a:r>
              <a:rPr lang="en-US" dirty="0" err="1"/>
              <a:t>Slido</a:t>
            </a:r>
            <a:endParaRPr lang="en-US" dirty="0"/>
          </a:p>
          <a:p>
            <a:pPr marL="0" indent="0" algn="ctr">
              <a:buNone/>
            </a:pPr>
            <a:endParaRPr lang="en-US" sz="40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n-US" sz="8800" dirty="0">
                <a:solidFill>
                  <a:schemeClr val="accent2"/>
                </a:solidFill>
              </a:rPr>
              <a:t>NO</a:t>
            </a:r>
            <a:endParaRPr lang="en-US" sz="6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21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MAC Routing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Inefficient</a:t>
            </a:r>
          </a:p>
          <a:p>
            <a:pPr lvl="1"/>
            <a:r>
              <a:rPr lang="en-US" dirty="0"/>
              <a:t>Flooding packets to locate unknown hosts</a:t>
            </a:r>
          </a:p>
          <a:p>
            <a:r>
              <a:rPr lang="en-US" dirty="0"/>
              <a:t>Poor Performance</a:t>
            </a:r>
          </a:p>
          <a:p>
            <a:pPr lvl="1"/>
            <a:r>
              <a:rPr lang="en-US" dirty="0"/>
              <a:t>Spanning tree does not balance load</a:t>
            </a:r>
          </a:p>
          <a:p>
            <a:pPr lvl="1"/>
            <a:r>
              <a:rPr lang="en-US" dirty="0"/>
              <a:t>Spanning tree != </a:t>
            </a:r>
            <a:r>
              <a:rPr lang="en-US" dirty="0">
                <a:solidFill>
                  <a:schemeClr val="accent1"/>
                </a:solidFill>
              </a:rPr>
              <a:t>minimum</a:t>
            </a:r>
            <a:r>
              <a:rPr lang="en-US" dirty="0"/>
              <a:t> spanning tree</a:t>
            </a:r>
          </a:p>
          <a:p>
            <a:pPr lvl="1"/>
            <a:r>
              <a:rPr lang="en-US" dirty="0"/>
              <a:t>Hot spots</a:t>
            </a:r>
          </a:p>
          <a:p>
            <a:pPr lvl="1"/>
            <a:r>
              <a:rPr lang="en-US" dirty="0"/>
              <a:t>Cannot span different Data Link protocols</a:t>
            </a:r>
          </a:p>
          <a:p>
            <a:r>
              <a:rPr lang="en-US" dirty="0"/>
              <a:t>Extremely Poor Scalability</a:t>
            </a:r>
          </a:p>
          <a:p>
            <a:pPr lvl="1"/>
            <a:r>
              <a:rPr lang="en-US" dirty="0"/>
              <a:t>Every switch needs every MAC address on the Internet in its routing table!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/>
              <a:t>IP fixes </a:t>
            </a:r>
            <a:r>
              <a:rPr lang="en-US" dirty="0"/>
              <a:t>these problems (next lecture…)</a:t>
            </a:r>
          </a:p>
        </p:txBody>
      </p:sp>
      <p:sp>
        <p:nvSpPr>
          <p:cNvPr id="5" name="Rectangle 4"/>
          <p:cNvSpPr/>
          <p:nvPr/>
        </p:nvSpPr>
        <p:spPr>
          <a:xfrm>
            <a:off x="203200" y="5092259"/>
            <a:ext cx="10491304" cy="1521503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1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ontent Placeholder 3"/>
          <p:cNvSpPr txBox="1">
            <a:spLocks/>
          </p:cNvSpPr>
          <p:nvPr/>
        </p:nvSpPr>
        <p:spPr>
          <a:xfrm>
            <a:off x="1523999" y="4700948"/>
            <a:ext cx="7149540" cy="21585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Pros: Simplicity</a:t>
            </a:r>
          </a:p>
          <a:p>
            <a:pPr lvl="1"/>
            <a:r>
              <a:rPr lang="en-US" sz="2400" dirty="0"/>
              <a:t>Hardware is stupid and cheap</a:t>
            </a:r>
          </a:p>
          <a:p>
            <a:r>
              <a:rPr lang="en-US" sz="2800" dirty="0"/>
              <a:t>Cons: No scalability</a:t>
            </a:r>
          </a:p>
          <a:p>
            <a:pPr lvl="1"/>
            <a:r>
              <a:rPr lang="en-US" sz="2400" dirty="0"/>
              <a:t>More hosts = more collisions = pandemonium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647567" y="3343695"/>
            <a:ext cx="6204615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531961"/>
            <a:ext cx="8839200" cy="638033"/>
          </a:xfrm>
        </p:spPr>
        <p:txBody>
          <a:bodyPr/>
          <a:lstStyle/>
          <a:p>
            <a:r>
              <a:rPr lang="en-US" dirty="0"/>
              <a:t>Originally, Ethernet was a broadcast technology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414994" y="3214894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3002414" y="2227996"/>
            <a:ext cx="813748" cy="1197587"/>
            <a:chOff x="769390" y="2282588"/>
            <a:chExt cx="813748" cy="1197587"/>
          </a:xfrm>
        </p:grpSpPr>
        <p:sp>
          <p:nvSpPr>
            <p:cNvPr id="16" name="Up Arrow Callout 15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74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oup 21"/>
          <p:cNvGrpSpPr/>
          <p:nvPr/>
        </p:nvGrpSpPr>
        <p:grpSpPr>
          <a:xfrm>
            <a:off x="4510490" y="2227995"/>
            <a:ext cx="813748" cy="1197586"/>
            <a:chOff x="2354807" y="2282588"/>
            <a:chExt cx="813748" cy="1197586"/>
          </a:xfrm>
        </p:grpSpPr>
        <p:sp>
          <p:nvSpPr>
            <p:cNvPr id="14" name="Up Arrow Callout 13"/>
            <p:cNvSpPr/>
            <p:nvPr/>
          </p:nvSpPr>
          <p:spPr>
            <a:xfrm>
              <a:off x="2557818" y="2998497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807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1" name="Group 20"/>
          <p:cNvGrpSpPr/>
          <p:nvPr/>
        </p:nvGrpSpPr>
        <p:grpSpPr>
          <a:xfrm>
            <a:off x="6018566" y="2227996"/>
            <a:ext cx="813748" cy="1197587"/>
            <a:chOff x="3967518" y="2282588"/>
            <a:chExt cx="813748" cy="1197587"/>
          </a:xfrm>
        </p:grpSpPr>
        <p:sp>
          <p:nvSpPr>
            <p:cNvPr id="12" name="Up Arrow Callout 11"/>
            <p:cNvSpPr/>
            <p:nvPr/>
          </p:nvSpPr>
          <p:spPr>
            <a:xfrm>
              <a:off x="4170529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518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Group 19"/>
          <p:cNvGrpSpPr/>
          <p:nvPr/>
        </p:nvGrpSpPr>
        <p:grpSpPr>
          <a:xfrm>
            <a:off x="7526643" y="2227996"/>
            <a:ext cx="813748" cy="1197587"/>
            <a:chOff x="5662115" y="2282588"/>
            <a:chExt cx="813748" cy="1197587"/>
          </a:xfrm>
        </p:grpSpPr>
        <p:sp>
          <p:nvSpPr>
            <p:cNvPr id="15" name="Up Arrow Callout 14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075" name="Picture 3" descr="C:\Users\t0ph3r\Documents\CS 4700\assets\20620842-260x260-0-0_Ctg%2B7%2Bft%2BCoaxial%2BEthernet%2B10Base%2B2%2BCable%2B03183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43" r="13790"/>
          <a:stretch/>
        </p:blipFill>
        <p:spPr bwMode="auto">
          <a:xfrm>
            <a:off x="9387840" y="2012711"/>
            <a:ext cx="1280160" cy="1926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2495772" y="3848668"/>
            <a:ext cx="1908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Tee Connector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24000" y="2261495"/>
            <a:ext cx="14742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Terminator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2379875" y="2723159"/>
            <a:ext cx="163920" cy="449938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450231" y="3489277"/>
            <a:ext cx="0" cy="450375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176457" y="4950619"/>
            <a:ext cx="1817429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7883305" y="4950619"/>
            <a:ext cx="1110580" cy="882054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883305" y="4317519"/>
            <a:ext cx="1110580" cy="633101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5169" y="4430180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307" y="5229596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857" y="3924245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8749078" y="4658232"/>
            <a:ext cx="1309616" cy="58477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Hub</a:t>
            </a:r>
          </a:p>
        </p:txBody>
      </p:sp>
      <p:sp>
        <p:nvSpPr>
          <p:cNvPr id="73" name="TextBox 72"/>
          <p:cNvSpPr txBox="1"/>
          <p:nvPr/>
        </p:nvSpPr>
        <p:spPr>
          <a:xfrm rot="16200000">
            <a:off x="8288303" y="3023609"/>
            <a:ext cx="1524230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Repeater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6295786" y="3173098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290376" y="3173097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60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97965E-6 L -0.42535 -0.00046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67" y="-23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99537E-6 L 0.27309 -0.0004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4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31" grpId="0" animBg="1"/>
      <p:bldP spid="30" grpId="0" animBg="1"/>
      <p:bldP spid="30" grpId="1" animBg="1"/>
      <p:bldP spid="34" grpId="0" animBg="1"/>
      <p:bldP spid="3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Case for Bridging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1688910"/>
          </a:xfrm>
        </p:spPr>
        <p:txBody>
          <a:bodyPr/>
          <a:lstStyle/>
          <a:p>
            <a:r>
              <a:rPr lang="en-US" dirty="0"/>
              <a:t>Need a device that can </a:t>
            </a:r>
            <a:r>
              <a:rPr lang="en-US" dirty="0">
                <a:solidFill>
                  <a:schemeClr val="accent1"/>
                </a:solidFill>
              </a:rPr>
              <a:t>bridge</a:t>
            </a:r>
            <a:r>
              <a:rPr lang="en-US" dirty="0"/>
              <a:t> different LANs</a:t>
            </a:r>
          </a:p>
          <a:p>
            <a:pPr lvl="1"/>
            <a:r>
              <a:rPr lang="en-US" dirty="0"/>
              <a:t>Only forward packets to intended recipients</a:t>
            </a:r>
          </a:p>
          <a:p>
            <a:pPr lvl="1"/>
            <a:r>
              <a:rPr lang="en-US" dirty="0"/>
              <a:t>Much less broadcasting!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7766437" y="4989271"/>
            <a:ext cx="1817429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8473285" y="4989271"/>
            <a:ext cx="1110580" cy="882054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473285" y="4356171"/>
            <a:ext cx="1110580" cy="633101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24276" y="4904351"/>
            <a:ext cx="1817429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231124" y="4904351"/>
            <a:ext cx="1110580" cy="882054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231124" y="4271251"/>
            <a:ext cx="1110580" cy="633101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988" y="4383912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051" y="5345378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051" y="3646477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096897" y="4611964"/>
            <a:ext cx="1309616" cy="58477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Hub</a:t>
            </a:r>
          </a:p>
        </p:txBody>
      </p:sp>
      <p:sp>
        <p:nvSpPr>
          <p:cNvPr id="21" name="Oval 20"/>
          <p:cNvSpPr/>
          <p:nvPr/>
        </p:nvSpPr>
        <p:spPr>
          <a:xfrm>
            <a:off x="3434454" y="4727324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130163" y="4727324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727" y="4611963"/>
            <a:ext cx="1396942" cy="58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149" y="4468832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7212" y="5430298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7212" y="3731397"/>
            <a:ext cx="882054" cy="882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Oval 11"/>
          <p:cNvSpPr/>
          <p:nvPr/>
        </p:nvSpPr>
        <p:spPr>
          <a:xfrm>
            <a:off x="7676615" y="4812244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102671" y="3266701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02671" y="6276207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921370" y="475200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91640" y="3172550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91640" y="6182056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C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10339" y="465785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</p:txBody>
      </p:sp>
      <p:grpSp>
        <p:nvGrpSpPr>
          <p:cNvPr id="30" name="Group 29"/>
          <p:cNvGrpSpPr/>
          <p:nvPr/>
        </p:nvGrpSpPr>
        <p:grpSpPr>
          <a:xfrm flipH="1">
            <a:off x="1609000" y="3169424"/>
            <a:ext cx="2367946" cy="954107"/>
            <a:chOff x="1219200" y="4876799"/>
            <a:chExt cx="5181605" cy="1384995"/>
          </a:xfrm>
        </p:grpSpPr>
        <p:sp>
          <p:nvSpPr>
            <p:cNvPr id="31" name="Rectangular Callout 30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27804"/>
                <a:gd name="adj2" fmla="val 8996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Send Packet</a:t>
              </a:r>
            </a:p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B </a:t>
              </a:r>
              <a:r>
                <a:rPr lang="en-US" sz="2800" kern="0" dirty="0">
                  <a:solidFill>
                    <a:sysClr val="window" lastClr="FFFFFF"/>
                  </a:solidFill>
                  <a:sym typeface="Wingdings" pitchFamily="2" charset="2"/>
                </a:rPr>
                <a:t> C</a:t>
              </a:r>
              <a:endParaRPr lang="en-US" sz="2800" kern="0" dirty="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 flipH="1">
            <a:off x="5845890" y="3172550"/>
            <a:ext cx="2256781" cy="954107"/>
            <a:chOff x="1219200" y="4876799"/>
            <a:chExt cx="5181605" cy="1384995"/>
          </a:xfrm>
        </p:grpSpPr>
        <p:sp>
          <p:nvSpPr>
            <p:cNvPr id="34" name="Rectangular Callout 33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-30139"/>
                <a:gd name="adj2" fmla="val 94945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Send Packet</a:t>
              </a:r>
            </a:p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B </a:t>
              </a:r>
              <a:r>
                <a:rPr lang="en-US" sz="2800" kern="0" dirty="0">
                  <a:solidFill>
                    <a:sysClr val="window" lastClr="FFFFFF"/>
                  </a:solidFill>
                  <a:sym typeface="Wingdings" pitchFamily="2" charset="2"/>
                </a:rPr>
                <a:t> C</a:t>
              </a:r>
              <a:endParaRPr lang="en-US" sz="2800" kern="0" dirty="0">
                <a:solidFill>
                  <a:sysClr val="window" lastClr="FFFFFF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400215" y="4188914"/>
            <a:ext cx="9960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Bridge</a:t>
            </a:r>
          </a:p>
        </p:txBody>
      </p:sp>
    </p:spTree>
    <p:extLst>
      <p:ext uri="{BB962C8B-B14F-4D97-AF65-F5344CB8AC3E}">
        <p14:creationId xmlns:p14="http://schemas.microsoft.com/office/powerpoint/2010/main" val="247535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0046 L 0.18524 -0.00185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2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837 0.00023 L 0.07795 0.11286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21" y="562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208 L -0.11094 -0.09181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64" y="-46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0046 L 0.18524 -0.00185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2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837 0.00023 L 0.07795 0.11286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21" y="5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1" grpId="2" animBg="1"/>
      <p:bldP spid="22" grpId="0" animBg="1"/>
      <p:bldP spid="22" grpId="1" animBg="1"/>
      <p:bldP spid="12" grpId="0" animBg="1"/>
      <p:bldP spid="12" grpId="1" animBg="1"/>
      <p:bldP spid="12" grpId="2" animBg="1"/>
      <p:bldP spid="24" grpId="0"/>
      <p:bldP spid="25" grpId="0"/>
      <p:bldP spid="2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Bridging the LANs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53568" y="4166328"/>
            <a:ext cx="9050030" cy="260751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Bridging limits the size of collision domains</a:t>
            </a:r>
          </a:p>
          <a:p>
            <a:pPr lvl="1"/>
            <a:r>
              <a:rPr lang="en-US" dirty="0"/>
              <a:t>Vastly improves scalability</a:t>
            </a:r>
          </a:p>
          <a:p>
            <a:pPr lvl="1"/>
            <a:r>
              <a:rPr lang="en-US" dirty="0"/>
              <a:t>Question: could the whole Internet be one bridging domain?</a:t>
            </a:r>
          </a:p>
          <a:p>
            <a:r>
              <a:rPr lang="en-US" dirty="0"/>
              <a:t>Tradeoff: bridges are more complex than hubs</a:t>
            </a:r>
          </a:p>
          <a:p>
            <a:pPr lvl="1"/>
            <a:r>
              <a:rPr lang="en-US" dirty="0"/>
              <a:t>Data link layer device (L2) vs. Physical layer device (L1)</a:t>
            </a:r>
          </a:p>
          <a:p>
            <a:pPr lvl="1"/>
            <a:r>
              <a:rPr lang="en-US" dirty="0"/>
              <a:t>Need memory buffers, packet processing hardware, routing tables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21823" y="2563324"/>
            <a:ext cx="4003906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764221" y="2434523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076416" y="1607987"/>
            <a:ext cx="704783" cy="1037224"/>
            <a:chOff x="769390" y="2282588"/>
            <a:chExt cx="813748" cy="1197587"/>
          </a:xfrm>
        </p:grpSpPr>
        <p:sp>
          <p:nvSpPr>
            <p:cNvPr id="8" name="Up Arrow Callout 7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3114672" y="1607987"/>
            <a:ext cx="704783" cy="1037223"/>
            <a:chOff x="2354807" y="2282588"/>
            <a:chExt cx="813748" cy="1197586"/>
          </a:xfrm>
        </p:grpSpPr>
        <p:sp>
          <p:nvSpPr>
            <p:cNvPr id="11" name="Up Arrow Callout 10"/>
            <p:cNvSpPr/>
            <p:nvPr/>
          </p:nvSpPr>
          <p:spPr>
            <a:xfrm>
              <a:off x="2557818" y="2998497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807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4125632" y="1607987"/>
            <a:ext cx="704783" cy="1037224"/>
            <a:chOff x="3967518" y="2282588"/>
            <a:chExt cx="813748" cy="1197587"/>
          </a:xfrm>
        </p:grpSpPr>
        <p:sp>
          <p:nvSpPr>
            <p:cNvPr id="14" name="Up Arrow Callout 13"/>
            <p:cNvSpPr/>
            <p:nvPr/>
          </p:nvSpPr>
          <p:spPr>
            <a:xfrm>
              <a:off x="4170529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518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 15"/>
          <p:cNvGrpSpPr/>
          <p:nvPr/>
        </p:nvGrpSpPr>
        <p:grpSpPr>
          <a:xfrm>
            <a:off x="5163889" y="1607987"/>
            <a:ext cx="704783" cy="1037224"/>
            <a:chOff x="5662115" y="2282588"/>
            <a:chExt cx="813748" cy="1197587"/>
          </a:xfrm>
        </p:grpSpPr>
        <p:sp>
          <p:nvSpPr>
            <p:cNvPr id="17" name="Up Arrow Callout 16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5" name="Straight Connector 24"/>
          <p:cNvCxnSpPr/>
          <p:nvPr/>
        </p:nvCxnSpPr>
        <p:spPr>
          <a:xfrm>
            <a:off x="2021823" y="3815222"/>
            <a:ext cx="4003906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764221" y="3686421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2076416" y="2859885"/>
            <a:ext cx="704783" cy="1037224"/>
            <a:chOff x="769390" y="2282588"/>
            <a:chExt cx="813748" cy="1197587"/>
          </a:xfrm>
        </p:grpSpPr>
        <p:sp>
          <p:nvSpPr>
            <p:cNvPr id="28" name="Up Arrow Callout 27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0" name="Group 29"/>
          <p:cNvGrpSpPr/>
          <p:nvPr/>
        </p:nvGrpSpPr>
        <p:grpSpPr>
          <a:xfrm>
            <a:off x="3114672" y="2859885"/>
            <a:ext cx="704783" cy="1037223"/>
            <a:chOff x="2354807" y="2282588"/>
            <a:chExt cx="813748" cy="1197586"/>
          </a:xfrm>
        </p:grpSpPr>
        <p:sp>
          <p:nvSpPr>
            <p:cNvPr id="31" name="Up Arrow Callout 30"/>
            <p:cNvSpPr/>
            <p:nvPr/>
          </p:nvSpPr>
          <p:spPr>
            <a:xfrm>
              <a:off x="2557818" y="2998497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807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3" name="Group 32"/>
          <p:cNvGrpSpPr/>
          <p:nvPr/>
        </p:nvGrpSpPr>
        <p:grpSpPr>
          <a:xfrm>
            <a:off x="4125632" y="2859885"/>
            <a:ext cx="704783" cy="1037224"/>
            <a:chOff x="3967518" y="2282588"/>
            <a:chExt cx="813748" cy="1197587"/>
          </a:xfrm>
        </p:grpSpPr>
        <p:sp>
          <p:nvSpPr>
            <p:cNvPr id="34" name="Up Arrow Callout 33"/>
            <p:cNvSpPr/>
            <p:nvPr/>
          </p:nvSpPr>
          <p:spPr>
            <a:xfrm>
              <a:off x="4170529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518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6" name="Group 35"/>
          <p:cNvGrpSpPr/>
          <p:nvPr/>
        </p:nvGrpSpPr>
        <p:grpSpPr>
          <a:xfrm>
            <a:off x="5163889" y="2859885"/>
            <a:ext cx="704783" cy="1037224"/>
            <a:chOff x="5662115" y="2282588"/>
            <a:chExt cx="813748" cy="1197587"/>
          </a:xfrm>
        </p:grpSpPr>
        <p:sp>
          <p:nvSpPr>
            <p:cNvPr id="37" name="Up Arrow Callout 36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40" name="Straight Connector 39"/>
          <p:cNvCxnSpPr/>
          <p:nvPr/>
        </p:nvCxnSpPr>
        <p:spPr>
          <a:xfrm>
            <a:off x="8955075" y="3733334"/>
            <a:ext cx="1057836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9002611" y="3727260"/>
            <a:ext cx="860175" cy="741657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111" y="3439215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520" y="4143822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6" name="Straight Connector 55"/>
          <p:cNvCxnSpPr/>
          <p:nvPr/>
        </p:nvCxnSpPr>
        <p:spPr>
          <a:xfrm flipV="1">
            <a:off x="9043920" y="2924052"/>
            <a:ext cx="818864" cy="774487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519" y="2598957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9" name="Straight Connector 58"/>
          <p:cNvCxnSpPr/>
          <p:nvPr/>
        </p:nvCxnSpPr>
        <p:spPr>
          <a:xfrm flipV="1">
            <a:off x="7988098" y="1837547"/>
            <a:ext cx="0" cy="973203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7148895" y="2028762"/>
            <a:ext cx="886739" cy="775912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707" y="1606909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504" y="1606909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3" name="Straight Connector 62"/>
          <p:cNvCxnSpPr/>
          <p:nvPr/>
        </p:nvCxnSpPr>
        <p:spPr>
          <a:xfrm flipV="1">
            <a:off x="8076943" y="2001467"/>
            <a:ext cx="818864" cy="774487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3448" y="1606909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0" name="Elbow Connector 69"/>
          <p:cNvCxnSpPr>
            <a:stCxn id="24" idx="3"/>
          </p:cNvCxnSpPr>
          <p:nvPr/>
        </p:nvCxnSpPr>
        <p:spPr>
          <a:xfrm>
            <a:off x="6260874" y="2563324"/>
            <a:ext cx="888020" cy="916834"/>
          </a:xfrm>
          <a:prstGeom prst="bentConnector2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stCxn id="39" idx="3"/>
          </p:cNvCxnSpPr>
          <p:nvPr/>
        </p:nvCxnSpPr>
        <p:spPr>
          <a:xfrm flipV="1">
            <a:off x="6260875" y="3658854"/>
            <a:ext cx="541377" cy="156369"/>
          </a:xfrm>
          <a:prstGeom prst="bentConnector3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/>
          <p:cNvCxnSpPr>
            <a:stCxn id="46" idx="1"/>
          </p:cNvCxnSpPr>
          <p:nvPr/>
        </p:nvCxnSpPr>
        <p:spPr>
          <a:xfrm rot="10800000">
            <a:off x="7890948" y="3713613"/>
            <a:ext cx="679673" cy="1"/>
          </a:xfrm>
          <a:prstGeom prst="bentConnector3">
            <a:avLst/>
          </a:prstGeom>
          <a:ln w="57150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/>
          <p:cNvCxnSpPr>
            <a:stCxn id="65" idx="2"/>
            <a:endCxn id="1026" idx="0"/>
          </p:cNvCxnSpPr>
          <p:nvPr/>
        </p:nvCxnSpPr>
        <p:spPr>
          <a:xfrm rot="5400000">
            <a:off x="7484541" y="2915793"/>
            <a:ext cx="397493" cy="609627"/>
          </a:xfrm>
          <a:prstGeom prst="bentConnector3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001" y="3419352"/>
            <a:ext cx="1396942" cy="58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TextBox 64"/>
          <p:cNvSpPr txBox="1"/>
          <p:nvPr/>
        </p:nvSpPr>
        <p:spPr>
          <a:xfrm>
            <a:off x="7603643" y="2560195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570620" y="3482780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03272" y="2434523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003272" y="3686421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ounded Rectangle 83"/>
          <p:cNvSpPr/>
          <p:nvPr/>
        </p:nvSpPr>
        <p:spPr>
          <a:xfrm>
            <a:off x="1637835" y="1565494"/>
            <a:ext cx="4771883" cy="1224108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/>
          <p:cNvSpPr/>
          <p:nvPr/>
        </p:nvSpPr>
        <p:spPr>
          <a:xfrm>
            <a:off x="8486375" y="2517839"/>
            <a:ext cx="2112730" cy="2399005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ounded Rectangle 86"/>
          <p:cNvSpPr/>
          <p:nvPr/>
        </p:nvSpPr>
        <p:spPr>
          <a:xfrm>
            <a:off x="1637835" y="2799864"/>
            <a:ext cx="4771883" cy="1224108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ounded Rectangle 87"/>
          <p:cNvSpPr/>
          <p:nvPr/>
        </p:nvSpPr>
        <p:spPr>
          <a:xfrm>
            <a:off x="6601160" y="1538199"/>
            <a:ext cx="2683780" cy="1646781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1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4" grpId="1" animBg="1"/>
      <p:bldP spid="86" grpId="0" animBg="1"/>
      <p:bldP spid="86" grpId="1" animBg="1"/>
      <p:bldP spid="87" grpId="0" animBg="1"/>
      <p:bldP spid="87" grpId="1" animBg="1"/>
      <p:bldP spid="88" grpId="0" animBg="1"/>
      <p:bldP spid="8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Bridge Internals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14573" y="5360234"/>
            <a:ext cx="9144000" cy="1467920"/>
          </a:xfrm>
        </p:spPr>
        <p:txBody>
          <a:bodyPr>
            <a:normAutofit/>
          </a:bodyPr>
          <a:lstStyle/>
          <a:p>
            <a:r>
              <a:rPr lang="en-US" sz="2400" dirty="0"/>
              <a:t>Bridges have memory buffers to queue packets</a:t>
            </a:r>
          </a:p>
          <a:p>
            <a:r>
              <a:rPr lang="en-US" sz="2400" dirty="0"/>
              <a:t>Bridge is intelligent, only forwards packets to the correct output</a:t>
            </a:r>
          </a:p>
          <a:p>
            <a:r>
              <a:rPr lang="en-US" sz="2400" dirty="0"/>
              <a:t>Bridges are high performance, full N * line rate is possible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2018035" y="1965956"/>
            <a:ext cx="3234519" cy="26067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99618" y="2443627"/>
            <a:ext cx="1071350" cy="1965278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Switch Fabric</a:t>
            </a:r>
          </a:p>
        </p:txBody>
      </p:sp>
      <p:sp>
        <p:nvSpPr>
          <p:cNvPr id="7" name="Rectangle 6"/>
          <p:cNvSpPr/>
          <p:nvPr/>
        </p:nvSpPr>
        <p:spPr>
          <a:xfrm>
            <a:off x="2127219" y="2443627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127218" y="2989538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127219" y="3535449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127219" y="4081359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35965" y="2443627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435964" y="2989538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435965" y="3535449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35965" y="4081359"/>
            <a:ext cx="709682" cy="32754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042215" y="1981963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Inputs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119041" y="1981963"/>
            <a:ext cx="1130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Outputs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4496629" y="2496181"/>
            <a:ext cx="588939" cy="217577"/>
            <a:chOff x="3515823" y="2399968"/>
            <a:chExt cx="588939" cy="217577"/>
          </a:xfrm>
        </p:grpSpPr>
        <p:grpSp>
          <p:nvGrpSpPr>
            <p:cNvPr id="29" name="Group 28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oup 36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2" name="Group 41"/>
          <p:cNvGrpSpPr/>
          <p:nvPr/>
        </p:nvGrpSpPr>
        <p:grpSpPr>
          <a:xfrm>
            <a:off x="4497864" y="3044523"/>
            <a:ext cx="588939" cy="217577"/>
            <a:chOff x="3515823" y="2399968"/>
            <a:chExt cx="588939" cy="217577"/>
          </a:xfrm>
        </p:grpSpPr>
        <p:grpSp>
          <p:nvGrpSpPr>
            <p:cNvPr id="43" name="Group 42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44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5" name="Group 54"/>
          <p:cNvGrpSpPr/>
          <p:nvPr/>
        </p:nvGrpSpPr>
        <p:grpSpPr>
          <a:xfrm>
            <a:off x="4496336" y="3590434"/>
            <a:ext cx="588939" cy="217577"/>
            <a:chOff x="3515823" y="2399968"/>
            <a:chExt cx="588939" cy="217577"/>
          </a:xfrm>
        </p:grpSpPr>
        <p:grpSp>
          <p:nvGrpSpPr>
            <p:cNvPr id="56" name="Group 55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8" name="Group 67"/>
          <p:cNvGrpSpPr/>
          <p:nvPr/>
        </p:nvGrpSpPr>
        <p:grpSpPr>
          <a:xfrm>
            <a:off x="4499270" y="4136344"/>
            <a:ext cx="588939" cy="217577"/>
            <a:chOff x="3515823" y="2399968"/>
            <a:chExt cx="588939" cy="217577"/>
          </a:xfrm>
        </p:grpSpPr>
        <p:grpSp>
          <p:nvGrpSpPr>
            <p:cNvPr id="69" name="Group 68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78" name="Straight Connector 77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9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75" name="Straight Connector 74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72" name="Straight Connector 71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/>
          <p:cNvGrpSpPr/>
          <p:nvPr/>
        </p:nvGrpSpPr>
        <p:grpSpPr>
          <a:xfrm rot="10800000">
            <a:off x="2187591" y="4144117"/>
            <a:ext cx="588939" cy="217577"/>
            <a:chOff x="3515823" y="2399968"/>
            <a:chExt cx="588939" cy="217577"/>
          </a:xfrm>
        </p:grpSpPr>
        <p:grpSp>
          <p:nvGrpSpPr>
            <p:cNvPr id="82" name="Group 81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91" name="Straight Connector 90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82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88" name="Straight Connector 87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83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85" name="Straight Connector 84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/>
          <p:cNvGrpSpPr/>
          <p:nvPr/>
        </p:nvGrpSpPr>
        <p:grpSpPr>
          <a:xfrm rot="10800000">
            <a:off x="2188018" y="3590434"/>
            <a:ext cx="588939" cy="217577"/>
            <a:chOff x="3515823" y="2399968"/>
            <a:chExt cx="588939" cy="217577"/>
          </a:xfrm>
        </p:grpSpPr>
        <p:grpSp>
          <p:nvGrpSpPr>
            <p:cNvPr id="95" name="Group 94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104" name="Straight Connector 103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95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101" name="Straight Connector 100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" name="Group 106"/>
          <p:cNvGrpSpPr/>
          <p:nvPr/>
        </p:nvGrpSpPr>
        <p:grpSpPr>
          <a:xfrm rot="10800000">
            <a:off x="2186183" y="3044523"/>
            <a:ext cx="588939" cy="217577"/>
            <a:chOff x="3515823" y="2399968"/>
            <a:chExt cx="588939" cy="217577"/>
          </a:xfrm>
        </p:grpSpPr>
        <p:grpSp>
          <p:nvGrpSpPr>
            <p:cNvPr id="108" name="Group 107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117" name="Straight Connector 116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0" name="Group 109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111" name="Straight Connector 110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0" name="Group 119"/>
          <p:cNvGrpSpPr/>
          <p:nvPr/>
        </p:nvGrpSpPr>
        <p:grpSpPr>
          <a:xfrm rot="10800000">
            <a:off x="2184775" y="2498612"/>
            <a:ext cx="588939" cy="217577"/>
            <a:chOff x="3515823" y="2399968"/>
            <a:chExt cx="588939" cy="217577"/>
          </a:xfrm>
        </p:grpSpPr>
        <p:grpSp>
          <p:nvGrpSpPr>
            <p:cNvPr id="121" name="Group 120"/>
            <p:cNvGrpSpPr/>
            <p:nvPr/>
          </p:nvGrpSpPr>
          <p:grpSpPr>
            <a:xfrm>
              <a:off x="373611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2" name="Group 121"/>
            <p:cNvGrpSpPr/>
            <p:nvPr/>
          </p:nvGrpSpPr>
          <p:grpSpPr>
            <a:xfrm>
              <a:off x="3515823" y="2399968"/>
              <a:ext cx="151165" cy="213771"/>
              <a:chOff x="3480437" y="2403753"/>
              <a:chExt cx="197892" cy="213771"/>
            </a:xfrm>
          </p:grpSpPr>
          <p:cxnSp>
            <p:nvCxnSpPr>
              <p:cNvPr id="127" name="Straight Connector 126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" name="Group 122"/>
            <p:cNvGrpSpPr/>
            <p:nvPr/>
          </p:nvGrpSpPr>
          <p:grpSpPr>
            <a:xfrm>
              <a:off x="3953597" y="2403774"/>
              <a:ext cx="151165" cy="213771"/>
              <a:chOff x="3480437" y="2403753"/>
              <a:chExt cx="197892" cy="213771"/>
            </a:xfrm>
          </p:grpSpPr>
          <p:cxnSp>
            <p:nvCxnSpPr>
              <p:cNvPr id="124" name="Straight Connector 123"/>
              <p:cNvCxnSpPr/>
              <p:nvPr/>
            </p:nvCxnSpPr>
            <p:spPr>
              <a:xfrm>
                <a:off x="3480437" y="2416755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>
                <a:off x="3493439" y="2403753"/>
                <a:ext cx="0" cy="21377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3480437" y="2608156"/>
                <a:ext cx="19789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34" name="Straight Arrow Connector 133"/>
          <p:cNvCxnSpPr/>
          <p:nvPr/>
        </p:nvCxnSpPr>
        <p:spPr>
          <a:xfrm>
            <a:off x="1596348" y="2612030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>
            <a:off x="1596348" y="3155213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>
            <a:off x="1596348" y="3701124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>
            <a:off x="1596348" y="4258099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>
            <a:off x="5085275" y="2612030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>
            <a:off x="5085275" y="3155213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>
            <a:off x="5085275" y="3701124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/>
          <p:nvPr/>
        </p:nvCxnSpPr>
        <p:spPr>
          <a:xfrm>
            <a:off x="5085275" y="4258099"/>
            <a:ext cx="618565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>
            <a:off x="2836901" y="2615322"/>
            <a:ext cx="372459" cy="298216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/>
          <p:nvPr/>
        </p:nvCxnSpPr>
        <p:spPr>
          <a:xfrm>
            <a:off x="2836901" y="3151408"/>
            <a:ext cx="372459" cy="165677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/>
        </p:nvCxnSpPr>
        <p:spPr>
          <a:xfrm flipV="1">
            <a:off x="2803071" y="3594240"/>
            <a:ext cx="406289" cy="103079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flipV="1">
            <a:off x="2803071" y="3962410"/>
            <a:ext cx="406289" cy="297961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endCxn id="15" idx="1"/>
          </p:cNvCxnSpPr>
          <p:nvPr/>
        </p:nvCxnSpPr>
        <p:spPr>
          <a:xfrm flipV="1">
            <a:off x="4063505" y="2607401"/>
            <a:ext cx="372460" cy="276107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endCxn id="16" idx="1"/>
          </p:cNvCxnSpPr>
          <p:nvPr/>
        </p:nvCxnSpPr>
        <p:spPr>
          <a:xfrm flipV="1">
            <a:off x="4063506" y="3153311"/>
            <a:ext cx="372459" cy="133742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endCxn id="17" idx="1"/>
          </p:cNvCxnSpPr>
          <p:nvPr/>
        </p:nvCxnSpPr>
        <p:spPr>
          <a:xfrm>
            <a:off x="4063505" y="3615748"/>
            <a:ext cx="372460" cy="83475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endCxn id="18" idx="1"/>
          </p:cNvCxnSpPr>
          <p:nvPr/>
        </p:nvCxnSpPr>
        <p:spPr>
          <a:xfrm>
            <a:off x="4029675" y="3962410"/>
            <a:ext cx="406290" cy="282723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3159983" y="1504291"/>
            <a:ext cx="9989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Bridge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69A114B-ACE0-F3F3-C77D-BDC6EBA59055}"/>
              </a:ext>
            </a:extLst>
          </p:cNvPr>
          <p:cNvGrpSpPr/>
          <p:nvPr/>
        </p:nvGrpSpPr>
        <p:grpSpPr>
          <a:xfrm>
            <a:off x="3039906" y="4685212"/>
            <a:ext cx="4499348" cy="498645"/>
            <a:chOff x="3039906" y="4685212"/>
            <a:chExt cx="4499348" cy="498645"/>
          </a:xfrm>
        </p:grpSpPr>
        <p:sp>
          <p:nvSpPr>
            <p:cNvPr id="170" name="Rectangular Callout 169"/>
            <p:cNvSpPr/>
            <p:nvPr/>
          </p:nvSpPr>
          <p:spPr>
            <a:xfrm flipH="1">
              <a:off x="3262928" y="4685212"/>
              <a:ext cx="4085725" cy="498645"/>
            </a:xfrm>
            <a:prstGeom prst="wedgeRectCallout">
              <a:avLst>
                <a:gd name="adj1" fmla="val 33701"/>
                <a:gd name="adj2" fmla="val -145216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 flipH="1">
              <a:off x="3039906" y="4685212"/>
              <a:ext cx="44993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kern="0" dirty="0">
                  <a:solidFill>
                    <a:sysClr val="window" lastClr="FFFFFF"/>
                  </a:solidFill>
                </a:rPr>
                <a:t>Makes forwarding decisions</a:t>
              </a:r>
            </a:p>
          </p:txBody>
        </p:sp>
      </p:grpSp>
      <p:sp>
        <p:nvSpPr>
          <p:cNvPr id="172" name="Rectangle 171"/>
          <p:cNvSpPr/>
          <p:nvPr/>
        </p:nvSpPr>
        <p:spPr>
          <a:xfrm>
            <a:off x="6733481" y="1965956"/>
            <a:ext cx="3234519" cy="26067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3" name="TextBox 172"/>
          <p:cNvSpPr txBox="1"/>
          <p:nvPr/>
        </p:nvSpPr>
        <p:spPr>
          <a:xfrm>
            <a:off x="8021300" y="1504291"/>
            <a:ext cx="7072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Hub</a:t>
            </a:r>
          </a:p>
        </p:txBody>
      </p:sp>
      <p:cxnSp>
        <p:nvCxnSpPr>
          <p:cNvPr id="175" name="Straight Connector 174"/>
          <p:cNvCxnSpPr/>
          <p:nvPr/>
        </p:nvCxnSpPr>
        <p:spPr>
          <a:xfrm>
            <a:off x="8350739" y="2142565"/>
            <a:ext cx="0" cy="2266340"/>
          </a:xfrm>
          <a:prstGeom prst="line">
            <a:avLst/>
          </a:prstGeom>
          <a:ln w="57150">
            <a:solidFill>
              <a:schemeClr val="tx1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>
            <a:off x="6114915" y="2612030"/>
            <a:ext cx="2105720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>
            <a:off x="8454703" y="3145743"/>
            <a:ext cx="2105720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/>
        </p:nvCxnSpPr>
        <p:spPr>
          <a:xfrm>
            <a:off x="8454703" y="3701124"/>
            <a:ext cx="2105720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/>
          <p:nvPr/>
        </p:nvCxnSpPr>
        <p:spPr>
          <a:xfrm>
            <a:off x="8454703" y="4260370"/>
            <a:ext cx="2105720" cy="0"/>
          </a:xfrm>
          <a:prstGeom prst="straightConnector1">
            <a:avLst/>
          </a:prstGeom>
          <a:ln w="57150">
            <a:solidFill>
              <a:schemeClr val="tx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6" name="Group 165"/>
          <p:cNvGrpSpPr/>
          <p:nvPr/>
        </p:nvGrpSpPr>
        <p:grpSpPr>
          <a:xfrm flipH="1">
            <a:off x="355600" y="4661060"/>
            <a:ext cx="2533269" cy="523220"/>
            <a:chOff x="1219200" y="4876799"/>
            <a:chExt cx="5181605" cy="1384995"/>
          </a:xfrm>
        </p:grpSpPr>
        <p:sp>
          <p:nvSpPr>
            <p:cNvPr id="167" name="Rectangular Callout 166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-34793"/>
                <a:gd name="adj2" fmla="val -9787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1219204" y="4876799"/>
              <a:ext cx="5181601" cy="1222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400" kern="0" dirty="0">
                  <a:solidFill>
                    <a:sysClr val="window" lastClr="FFFFFF"/>
                  </a:solidFill>
                </a:rPr>
                <a:t>Memory buffer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996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72" grpId="0" animBg="1"/>
      <p:bldP spid="1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Bridges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839200" cy="3993776"/>
          </a:xfrm>
        </p:spPr>
        <p:txBody>
          <a:bodyPr>
            <a:normAutofit/>
          </a:bodyPr>
          <a:lstStyle/>
          <a:p>
            <a:r>
              <a:rPr lang="en-US" dirty="0"/>
              <a:t>Original form of Ethernet switch</a:t>
            </a:r>
          </a:p>
          <a:p>
            <a:r>
              <a:rPr lang="en-US" dirty="0"/>
              <a:t>Connect multiple IEEE 802 LANs at layer 2</a:t>
            </a:r>
          </a:p>
          <a:p>
            <a:r>
              <a:rPr lang="en-US" dirty="0"/>
              <a:t>Goals</a:t>
            </a:r>
          </a:p>
          <a:p>
            <a:pPr lvl="1"/>
            <a:r>
              <a:rPr lang="en-US" dirty="0"/>
              <a:t>Reduce the collision domain</a:t>
            </a:r>
          </a:p>
          <a:p>
            <a:pPr lvl="1"/>
            <a:r>
              <a:rPr lang="en-US" dirty="0"/>
              <a:t>Complete transparency</a:t>
            </a:r>
          </a:p>
          <a:p>
            <a:pPr lvl="2"/>
            <a:r>
              <a:rPr lang="en-US" dirty="0"/>
              <a:t>“Plug-and-play,” self-configuring</a:t>
            </a:r>
          </a:p>
          <a:p>
            <a:pPr lvl="2"/>
            <a:r>
              <a:rPr lang="en-US" dirty="0"/>
              <a:t>No hardware of software changes on hosts/hubs</a:t>
            </a:r>
          </a:p>
          <a:p>
            <a:pPr lvl="2"/>
            <a:r>
              <a:rPr lang="en-US" dirty="0"/>
              <a:t>Should not impact existing LAN operations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021822" y="6483180"/>
            <a:ext cx="4003906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764220" y="6354379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076415" y="5527843"/>
            <a:ext cx="704783" cy="1037224"/>
            <a:chOff x="769390" y="2282588"/>
            <a:chExt cx="813748" cy="1197587"/>
          </a:xfrm>
        </p:grpSpPr>
        <p:sp>
          <p:nvSpPr>
            <p:cNvPr id="9" name="Up Arrow Callout 8"/>
            <p:cNvSpPr/>
            <p:nvPr/>
          </p:nvSpPr>
          <p:spPr>
            <a:xfrm>
              <a:off x="972401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9390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Group 10"/>
          <p:cNvGrpSpPr/>
          <p:nvPr/>
        </p:nvGrpSpPr>
        <p:grpSpPr>
          <a:xfrm>
            <a:off x="3114671" y="5527843"/>
            <a:ext cx="704783" cy="1037223"/>
            <a:chOff x="2354807" y="2282588"/>
            <a:chExt cx="813748" cy="1197586"/>
          </a:xfrm>
        </p:grpSpPr>
        <p:sp>
          <p:nvSpPr>
            <p:cNvPr id="12" name="Up Arrow Callout 11"/>
            <p:cNvSpPr/>
            <p:nvPr/>
          </p:nvSpPr>
          <p:spPr>
            <a:xfrm>
              <a:off x="2557818" y="2998497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4807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4125631" y="5527843"/>
            <a:ext cx="704783" cy="1037224"/>
            <a:chOff x="3967518" y="2282588"/>
            <a:chExt cx="813748" cy="1197587"/>
          </a:xfrm>
        </p:grpSpPr>
        <p:sp>
          <p:nvSpPr>
            <p:cNvPr id="15" name="Up Arrow Callout 14"/>
            <p:cNvSpPr/>
            <p:nvPr/>
          </p:nvSpPr>
          <p:spPr>
            <a:xfrm>
              <a:off x="4170529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7518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/>
          <p:cNvGrpSpPr/>
          <p:nvPr/>
        </p:nvGrpSpPr>
        <p:grpSpPr>
          <a:xfrm>
            <a:off x="5163888" y="5527843"/>
            <a:ext cx="704783" cy="1037224"/>
            <a:chOff x="5662115" y="2282588"/>
            <a:chExt cx="813748" cy="1197587"/>
          </a:xfrm>
        </p:grpSpPr>
        <p:sp>
          <p:nvSpPr>
            <p:cNvPr id="18" name="Up Arrow Callout 17"/>
            <p:cNvSpPr/>
            <p:nvPr/>
          </p:nvSpPr>
          <p:spPr>
            <a:xfrm>
              <a:off x="5870528" y="2998498"/>
              <a:ext cx="489613" cy="481677"/>
            </a:xfrm>
            <a:prstGeom prst="upArrowCallout">
              <a:avLst>
                <a:gd name="adj1" fmla="val 50000"/>
                <a:gd name="adj2" fmla="val 19783"/>
                <a:gd name="adj3" fmla="val 0"/>
                <a:gd name="adj4" fmla="val 39135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2" descr="C:\Users\t0ph3r\Documents\CS 4700\assets\black_server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2115" y="2282588"/>
              <a:ext cx="813748" cy="813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20" name="Straight Connector 19"/>
          <p:cNvCxnSpPr/>
          <p:nvPr/>
        </p:nvCxnSpPr>
        <p:spPr>
          <a:xfrm>
            <a:off x="8955074" y="6401292"/>
            <a:ext cx="1057836" cy="0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002609" y="5402239"/>
            <a:ext cx="0" cy="992979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110" y="6107173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569" y="5141851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Connector 23"/>
          <p:cNvCxnSpPr/>
          <p:nvPr/>
        </p:nvCxnSpPr>
        <p:spPr>
          <a:xfrm flipV="1">
            <a:off x="9043919" y="5592010"/>
            <a:ext cx="818864" cy="774487"/>
          </a:xfrm>
          <a:prstGeom prst="line">
            <a:avLst/>
          </a:prstGeom>
          <a:ln w="571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Picture 2" descr="C:\Users\t0ph3r\Documents\CS 4700\assets\black_serv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518" y="5266915"/>
            <a:ext cx="704783" cy="70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" name="Elbow Connector 26"/>
          <p:cNvCxnSpPr>
            <a:stCxn id="33" idx="3"/>
          </p:cNvCxnSpPr>
          <p:nvPr/>
        </p:nvCxnSpPr>
        <p:spPr>
          <a:xfrm flipV="1">
            <a:off x="6260874" y="6326812"/>
            <a:ext cx="541377" cy="156369"/>
          </a:xfrm>
          <a:prstGeom prst="bentConnector3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32" idx="1"/>
          </p:cNvCxnSpPr>
          <p:nvPr/>
        </p:nvCxnSpPr>
        <p:spPr>
          <a:xfrm rot="10800000">
            <a:off x="7890947" y="6381571"/>
            <a:ext cx="679673" cy="1"/>
          </a:xfrm>
          <a:prstGeom prst="bentConnector3">
            <a:avLst/>
          </a:prstGeom>
          <a:ln w="57150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000" y="6087310"/>
            <a:ext cx="1396942" cy="58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8570619" y="6150738"/>
            <a:ext cx="768913" cy="461665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Hub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003271" y="6354379"/>
            <a:ext cx="257602" cy="257602"/>
          </a:xfrm>
          <a:prstGeom prst="rect">
            <a:avLst/>
          </a:prstGeom>
          <a:solidFill>
            <a:schemeClr val="accent4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1338355" y="1354675"/>
            <a:ext cx="8440755" cy="2192533"/>
            <a:chOff x="414979" y="3333623"/>
            <a:chExt cx="8263530" cy="1523216"/>
          </a:xfrm>
        </p:grpSpPr>
        <p:sp>
          <p:nvSpPr>
            <p:cNvPr id="37" name="Rectangle 36"/>
            <p:cNvSpPr/>
            <p:nvPr/>
          </p:nvSpPr>
          <p:spPr>
            <a:xfrm>
              <a:off x="414979" y="3333623"/>
              <a:ext cx="8263530" cy="1523216"/>
            </a:xfrm>
            <a:prstGeom prst="rect">
              <a:avLst/>
            </a:prstGeom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Content Placeholder 2"/>
            <p:cNvSpPr txBox="1">
              <a:spLocks/>
            </p:cNvSpPr>
            <p:nvPr/>
          </p:nvSpPr>
          <p:spPr>
            <a:xfrm>
              <a:off x="514376" y="3471299"/>
              <a:ext cx="8118848" cy="136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22860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40080" indent="-22860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05840" indent="-22860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80160" indent="-22860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54480" indent="-228600" algn="l" defTabSz="914400" rtl="0" eaLnBrk="1" latinLnBrk="0" hangingPunct="1">
                <a:spcBef>
                  <a:spcPct val="20000"/>
                </a:spcBef>
                <a:buClr>
                  <a:schemeClr val="accent5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37360" indent="-182880" algn="l" defTabSz="914400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itchFamily="34" charset="0"/>
                <a:buChar char="•"/>
                <a:defRPr sz="1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20240" indent="-182880" algn="l" defTabSz="914400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03120" indent="-182880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286000" indent="-182880" algn="l" defTabSz="914400" rtl="0" eaLnBrk="1" latinLnBrk="0" hangingPunct="1">
                <a:spcBef>
                  <a:spcPct val="20000"/>
                </a:spcBef>
                <a:buClr>
                  <a:schemeClr val="accent4"/>
                </a:buClr>
                <a:buFont typeface="Arial" pitchFamily="34" charset="0"/>
                <a:buChar char="•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628650" indent="-5143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3200" dirty="0">
                  <a:solidFill>
                    <a:schemeClr val="bg1"/>
                  </a:solidFill>
                </a:rPr>
                <a:t>Forwarding of frames</a:t>
              </a:r>
            </a:p>
            <a:p>
              <a:pPr marL="628650" indent="-5143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3200" dirty="0">
                  <a:solidFill>
                    <a:schemeClr val="bg1"/>
                  </a:solidFill>
                </a:rPr>
                <a:t>Learning of (MAC) Addresses</a:t>
              </a:r>
            </a:p>
            <a:p>
              <a:pPr marL="628650" indent="-514350">
                <a:buClr>
                  <a:schemeClr val="bg1"/>
                </a:buClr>
                <a:buFont typeface="+mj-lt"/>
                <a:buAutoNum type="arabicPeriod"/>
              </a:pPr>
              <a:r>
                <a:rPr lang="en-US" sz="3200" dirty="0">
                  <a:solidFill>
                    <a:schemeClr val="bg1"/>
                  </a:solidFill>
                </a:rPr>
                <a:t>Spanning Tree Algorithm (to handle loops)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847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0ph3r\Documents\CS 4700\assets\8-port-switch-rear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57" b="25548"/>
          <a:stretch/>
        </p:blipFill>
        <p:spPr bwMode="auto">
          <a:xfrm>
            <a:off x="1850752" y="4364024"/>
            <a:ext cx="8592913" cy="2260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458645"/>
              </p:ext>
            </p:extLst>
          </p:nvPr>
        </p:nvGraphicFramePr>
        <p:xfrm>
          <a:off x="3594852" y="3764586"/>
          <a:ext cx="4509247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8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00:00:00:00:00:DD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r>
                        <a:rPr lang="en-US" baseline="0" dirty="0"/>
                        <a:t> minutes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 Forwarding Tables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Each bridge maintains a </a:t>
            </a:r>
            <a:r>
              <a:rPr lang="en-US" dirty="0">
                <a:solidFill>
                  <a:schemeClr val="accent1"/>
                </a:solidFill>
              </a:rPr>
              <a:t>forwarding table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114869"/>
              </p:ext>
            </p:extLst>
          </p:nvPr>
        </p:nvGraphicFramePr>
        <p:xfrm>
          <a:off x="3594848" y="2266577"/>
          <a:ext cx="450924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 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00:00:00:00:00:AA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minute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00:00:00:00:00:BB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 minutes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00:00:00:00:00:CC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 seconds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Elbow Connector 6"/>
          <p:cNvCxnSpPr/>
          <p:nvPr/>
        </p:nvCxnSpPr>
        <p:spPr>
          <a:xfrm rot="16200000" flipH="1">
            <a:off x="7189693" y="3532095"/>
            <a:ext cx="2241182" cy="806826"/>
          </a:xfrm>
          <a:prstGeom prst="bentConnector3">
            <a:avLst>
              <a:gd name="adj1" fmla="val 0"/>
            </a:avLst>
          </a:prstGeom>
          <a:ln w="5715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/>
          <p:nvPr/>
        </p:nvCxnSpPr>
        <p:spPr>
          <a:xfrm rot="16200000" flipH="1">
            <a:off x="7059707" y="4011707"/>
            <a:ext cx="1891557" cy="197226"/>
          </a:xfrm>
          <a:prstGeom prst="bentConnector3">
            <a:avLst>
              <a:gd name="adj1" fmla="val -237"/>
            </a:avLst>
          </a:prstGeom>
          <a:ln w="5715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 rot="5400000">
            <a:off x="6983509" y="4132735"/>
            <a:ext cx="1506072" cy="340656"/>
          </a:xfrm>
          <a:prstGeom prst="bentConnector3">
            <a:avLst>
              <a:gd name="adj1" fmla="val 50000"/>
            </a:avLst>
          </a:prstGeom>
          <a:ln w="5715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/>
          <p:nvPr/>
        </p:nvCxnSpPr>
        <p:spPr>
          <a:xfrm rot="16200000" flipH="1">
            <a:off x="7660342" y="4173075"/>
            <a:ext cx="1120596" cy="645456"/>
          </a:xfrm>
          <a:prstGeom prst="bentConnector3">
            <a:avLst>
              <a:gd name="adj1" fmla="val -400"/>
            </a:avLst>
          </a:prstGeom>
          <a:ln w="5715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62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 Forwarding in Action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95717" y="4843349"/>
            <a:ext cx="8848165" cy="200794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Assume a frame arrives on port 1</a:t>
            </a:r>
          </a:p>
          <a:p>
            <a:r>
              <a:rPr lang="en-US" dirty="0"/>
              <a:t>If the destination MAC address is in the forwarding table, send the frame on the correct output port</a:t>
            </a:r>
          </a:p>
          <a:p>
            <a:r>
              <a:rPr lang="en-US" dirty="0"/>
              <a:t>If the destination MAC isn’t in the forwarding table, broadcast the frame on all ports except 1</a:t>
            </a:r>
          </a:p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232852" y="3137645"/>
            <a:ext cx="122816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927180" y="3290046"/>
            <a:ext cx="0" cy="108267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035276" y="1828799"/>
            <a:ext cx="0" cy="1082672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573227" y="1443511"/>
            <a:ext cx="924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Port 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65131" y="4274104"/>
            <a:ext cx="924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Port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27699" y="2902504"/>
            <a:ext cx="924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Port 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08754" y="2902502"/>
            <a:ext cx="924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Port 4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6599534" y="3137645"/>
            <a:ext cx="1228164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C:\Users\t0ph3r\Documents\CS 4700\assets\cisco-switch-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805" y="2843552"/>
            <a:ext cx="1396942" cy="588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val 19"/>
          <p:cNvSpPr/>
          <p:nvPr/>
        </p:nvSpPr>
        <p:spPr>
          <a:xfrm>
            <a:off x="5864679" y="1828799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864678" y="1828799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864679" y="2967048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864679" y="2967048"/>
            <a:ext cx="341194" cy="341194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0301 L 0.00052 0.16713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16713 L -0.18576 0.16644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2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xit" presetSubtype="3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0301 L 0.00052 0.16713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16713 L -0.18576 0.16644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23" y="-4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85185E-6 L -0.01302 0.16227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0" y="8102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0116 L 0.18264 0.00255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97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0" grpId="2" animBg="1"/>
      <p:bldP spid="20" grpId="3" animBg="1"/>
      <p:bldP spid="21" grpId="0" animBg="1"/>
      <p:bldP spid="21" grpId="1" animBg="1"/>
      <p:bldP spid="21" grpId="2" animBg="1"/>
      <p:bldP spid="22" grpId="0" animBg="1"/>
      <p:bldP spid="22" grpId="1" animBg="1"/>
      <p:bldP spid="23" grpId="0" animBg="1"/>
      <p:bldP spid="23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104481</TotalTime>
  <Words>1628</Words>
  <Application>Microsoft Office PowerPoint</Application>
  <PresentationFormat>Widescreen</PresentationFormat>
  <Paragraphs>436</Paragraphs>
  <Slides>29</Slides>
  <Notes>4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Calibri</vt:lpstr>
      <vt:lpstr>Tw Cen MT</vt:lpstr>
      <vt:lpstr>Wingdings</vt:lpstr>
      <vt:lpstr>Wingdings 2</vt:lpstr>
      <vt:lpstr>Median</vt:lpstr>
      <vt:lpstr>CS 4700 Network Fundamentals</vt:lpstr>
      <vt:lpstr>Just Above the Data Link Layer</vt:lpstr>
      <vt:lpstr>Recap</vt:lpstr>
      <vt:lpstr>The Case for Bridging</vt:lpstr>
      <vt:lpstr>Bridging the LANs</vt:lpstr>
      <vt:lpstr>Bridge Internals</vt:lpstr>
      <vt:lpstr>Bridges</vt:lpstr>
      <vt:lpstr>Frame Forwarding Tables</vt:lpstr>
      <vt:lpstr>Frame Forwarding in Action</vt:lpstr>
      <vt:lpstr>Learning Addresses</vt:lpstr>
      <vt:lpstr>Complicated Learning Example</vt:lpstr>
      <vt:lpstr>The Danger of Loops</vt:lpstr>
      <vt:lpstr>Spanning Tree Definition</vt:lpstr>
      <vt:lpstr>Spanning Tree Poem</vt:lpstr>
      <vt:lpstr>802.1 Spanning Tree Approach</vt:lpstr>
      <vt:lpstr>Definitions</vt:lpstr>
      <vt:lpstr>Determining the Root</vt:lpstr>
      <vt:lpstr>Comparing BPDUs</vt:lpstr>
      <vt:lpstr>Spanning Tree Construction</vt:lpstr>
      <vt:lpstr>Designated Bridges</vt:lpstr>
      <vt:lpstr>More Designated Bridges</vt:lpstr>
      <vt:lpstr>802.1 Spanning Tree Protocol Decisions</vt:lpstr>
      <vt:lpstr>WRT Spanning Tree Protocol: Different representations of the same network</vt:lpstr>
      <vt:lpstr>Exercise (easier)</vt:lpstr>
      <vt:lpstr>Exercise (on HW?)</vt:lpstr>
      <vt:lpstr>Exercise (again)</vt:lpstr>
      <vt:lpstr>Bridges vs. Switches</vt:lpstr>
      <vt:lpstr>Switching the Internet</vt:lpstr>
      <vt:lpstr>Limitations of MAC Routing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Wilson, Christo</cp:lastModifiedBy>
  <cp:revision>888</cp:revision>
  <cp:lastPrinted>2025-09-23T16:08:41Z</cp:lastPrinted>
  <dcterms:created xsi:type="dcterms:W3CDTF">2012-01-03T02:22:46Z</dcterms:created>
  <dcterms:modified xsi:type="dcterms:W3CDTF">2026-01-27T20:56:23Z</dcterms:modified>
</cp:coreProperties>
</file>