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8"/>
  </p:notesMasterIdLst>
  <p:handoutMasterIdLst>
    <p:handoutMasterId r:id="rId69"/>
  </p:handoutMasterIdLst>
  <p:sldIdLst>
    <p:sldId id="388" r:id="rId2"/>
    <p:sldId id="390" r:id="rId3"/>
    <p:sldId id="524" r:id="rId4"/>
    <p:sldId id="417" r:id="rId5"/>
    <p:sldId id="422" r:id="rId6"/>
    <p:sldId id="418" r:id="rId7"/>
    <p:sldId id="452" r:id="rId8"/>
    <p:sldId id="423" r:id="rId9"/>
    <p:sldId id="424" r:id="rId10"/>
    <p:sldId id="425" r:id="rId11"/>
    <p:sldId id="426" r:id="rId12"/>
    <p:sldId id="427" r:id="rId13"/>
    <p:sldId id="525" r:id="rId14"/>
    <p:sldId id="528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45" r:id="rId27"/>
    <p:sldId id="440" r:id="rId28"/>
    <p:sldId id="441" r:id="rId29"/>
    <p:sldId id="526" r:id="rId30"/>
    <p:sldId id="481" r:id="rId31"/>
    <p:sldId id="446" r:id="rId32"/>
    <p:sldId id="442" r:id="rId33"/>
    <p:sldId id="443" r:id="rId34"/>
    <p:sldId id="444" r:id="rId35"/>
    <p:sldId id="527" r:id="rId36"/>
    <p:sldId id="447" r:id="rId37"/>
    <p:sldId id="483" r:id="rId38"/>
    <p:sldId id="460" r:id="rId39"/>
    <p:sldId id="451" r:id="rId40"/>
    <p:sldId id="463" r:id="rId41"/>
    <p:sldId id="480" r:id="rId42"/>
    <p:sldId id="474" r:id="rId43"/>
    <p:sldId id="475" r:id="rId44"/>
    <p:sldId id="472" r:id="rId45"/>
    <p:sldId id="471" r:id="rId46"/>
    <p:sldId id="479" r:id="rId47"/>
    <p:sldId id="476" r:id="rId48"/>
    <p:sldId id="477" r:id="rId49"/>
    <p:sldId id="478" r:id="rId50"/>
    <p:sldId id="459" r:id="rId51"/>
    <p:sldId id="529" r:id="rId52"/>
    <p:sldId id="530" r:id="rId53"/>
    <p:sldId id="461" r:id="rId54"/>
    <p:sldId id="464" r:id="rId55"/>
    <p:sldId id="498" r:id="rId56"/>
    <p:sldId id="533" r:id="rId57"/>
    <p:sldId id="532" r:id="rId58"/>
    <p:sldId id="536" r:id="rId59"/>
    <p:sldId id="523" r:id="rId60"/>
    <p:sldId id="534" r:id="rId61"/>
    <p:sldId id="522" r:id="rId62"/>
    <p:sldId id="535" r:id="rId63"/>
    <p:sldId id="531" r:id="rId64"/>
    <p:sldId id="465" r:id="rId65"/>
    <p:sldId id="466" r:id="rId66"/>
    <p:sldId id="467" r:id="rId6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524"/>
            <p14:sldId id="417"/>
            <p14:sldId id="422"/>
            <p14:sldId id="418"/>
            <p14:sldId id="452"/>
            <p14:sldId id="423"/>
            <p14:sldId id="424"/>
            <p14:sldId id="425"/>
            <p14:sldId id="426"/>
            <p14:sldId id="427"/>
            <p14:sldId id="525"/>
            <p14:sldId id="528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45"/>
            <p14:sldId id="440"/>
            <p14:sldId id="441"/>
            <p14:sldId id="526"/>
            <p14:sldId id="481"/>
            <p14:sldId id="446"/>
            <p14:sldId id="442"/>
            <p14:sldId id="443"/>
            <p14:sldId id="444"/>
            <p14:sldId id="527"/>
            <p14:sldId id="447"/>
            <p14:sldId id="483"/>
            <p14:sldId id="460"/>
            <p14:sldId id="451"/>
            <p14:sldId id="463"/>
            <p14:sldId id="480"/>
            <p14:sldId id="474"/>
            <p14:sldId id="475"/>
            <p14:sldId id="472"/>
            <p14:sldId id="471"/>
            <p14:sldId id="479"/>
            <p14:sldId id="476"/>
            <p14:sldId id="477"/>
            <p14:sldId id="478"/>
            <p14:sldId id="459"/>
            <p14:sldId id="529"/>
            <p14:sldId id="530"/>
            <p14:sldId id="461"/>
            <p14:sldId id="464"/>
            <p14:sldId id="498"/>
            <p14:sldId id="533"/>
            <p14:sldId id="532"/>
            <p14:sldId id="536"/>
            <p14:sldId id="523"/>
            <p14:sldId id="534"/>
            <p14:sldId id="522"/>
            <p14:sldId id="535"/>
            <p14:sldId id="531"/>
            <p14:sldId id="465"/>
            <p14:sldId id="466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 autoAdjust="0"/>
    <p:restoredTop sz="90137" autoAdjust="0"/>
  </p:normalViewPr>
  <p:slideViewPr>
    <p:cSldViewPr snapToGrid="0">
      <p:cViewPr varScale="1">
        <p:scale>
          <a:sx n="92" d="100"/>
          <a:sy n="92" d="100"/>
        </p:scale>
        <p:origin x="62" y="12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E29F1A78-9E62-0A1F-6584-6CA1F5F36367}"/>
    <pc:docChg chg="modSld">
      <pc:chgData name="Jackson, Alden" userId="S::awjacks@northeastern.edu::057f6ed4-5b0d-4701-ad80-193f163f4b8a" providerId="AD" clId="Web-{E29F1A78-9E62-0A1F-6584-6CA1F5F36367}" dt="2019-02-07T21:27:23.034" v="25" actId="20577"/>
      <pc:docMkLst>
        <pc:docMk/>
      </pc:docMkLst>
      <pc:sldChg chg="modSp">
        <pc:chgData name="Jackson, Alden" userId="S::awjacks@northeastern.edu::057f6ed4-5b0d-4701-ad80-193f163f4b8a" providerId="AD" clId="Web-{E29F1A78-9E62-0A1F-6584-6CA1F5F36367}" dt="2019-02-07T21:27:23.034" v="24" actId="20577"/>
        <pc:sldMkLst>
          <pc:docMk/>
          <pc:sldMk cId="2611713671" sldId="428"/>
        </pc:sldMkLst>
        <pc:spChg chg="mod">
          <ac:chgData name="Jackson, Alden" userId="S::awjacks@northeastern.edu::057f6ed4-5b0d-4701-ad80-193f163f4b8a" providerId="AD" clId="Web-{E29F1A78-9E62-0A1F-6584-6CA1F5F36367}" dt="2019-02-07T21:27:23.034" v="24" actId="20577"/>
          <ac:spMkLst>
            <pc:docMk/>
            <pc:sldMk cId="2611713671" sldId="428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D7715DA4-BCD1-F30B-71A5-7652A6AD59E1}"/>
    <pc:docChg chg="modSld">
      <pc:chgData name="Jackson, Alden" userId="S::awjacks@northeastern.edu::057f6ed4-5b0d-4701-ad80-193f163f4b8a" providerId="AD" clId="Web-{D7715DA4-BCD1-F30B-71A5-7652A6AD59E1}" dt="2019-02-14T18:53:30.099" v="2"/>
      <pc:docMkLst>
        <pc:docMk/>
      </pc:docMkLst>
      <pc:sldChg chg="mod modShow">
        <pc:chgData name="Jackson, Alden" userId="S::awjacks@northeastern.edu::057f6ed4-5b0d-4701-ad80-193f163f4b8a" providerId="AD" clId="Web-{D7715DA4-BCD1-F30B-71A5-7652A6AD59E1}" dt="2019-02-14T18:53:30.099" v="2"/>
        <pc:sldMkLst>
          <pc:docMk/>
          <pc:sldMk cId="2019865784" sldId="465"/>
        </pc:sldMkLst>
      </pc:sldChg>
      <pc:sldChg chg="mod modShow">
        <pc:chgData name="Jackson, Alden" userId="S::awjacks@northeastern.edu::057f6ed4-5b0d-4701-ad80-193f163f4b8a" providerId="AD" clId="Web-{D7715DA4-BCD1-F30B-71A5-7652A6AD59E1}" dt="2019-02-14T18:53:30.006" v="0"/>
        <pc:sldMkLst>
          <pc:docMk/>
          <pc:sldMk cId="654804180" sldId="466"/>
        </pc:sldMkLst>
      </pc:sldChg>
      <pc:sldChg chg="mod modShow">
        <pc:chgData name="Jackson, Alden" userId="S::awjacks@northeastern.edu::057f6ed4-5b0d-4701-ad80-193f163f4b8a" providerId="AD" clId="Web-{D7715DA4-BCD1-F30B-71A5-7652A6AD59E1}" dt="2019-02-14T18:53:30.053" v="1"/>
        <pc:sldMkLst>
          <pc:docMk/>
          <pc:sldMk cId="1563843357" sldId="467"/>
        </pc:sldMkLst>
      </pc:sldChg>
    </pc:docChg>
  </pc:docChgLst>
  <pc:docChgLst>
    <pc:chgData name="Jackson, Alden" userId="S::awjacks@northeastern.edu::057f6ed4-5b0d-4701-ad80-193f163f4b8a" providerId="AD" clId="Web-{B750782C-AB04-3076-F7BF-0F682C0A9872}"/>
    <pc:docChg chg="modSld">
      <pc:chgData name="Jackson, Alden" userId="S::awjacks@northeastern.edu::057f6ed4-5b0d-4701-ad80-193f163f4b8a" providerId="AD" clId="Web-{B750782C-AB04-3076-F7BF-0F682C0A9872}" dt="2019-01-31T21:28:56.344" v="33" actId="20577"/>
      <pc:docMkLst>
        <pc:docMk/>
      </pc:docMkLst>
      <pc:sldChg chg="modSp">
        <pc:chgData name="Jackson, Alden" userId="S::awjacks@northeastern.edu::057f6ed4-5b0d-4701-ad80-193f163f4b8a" providerId="AD" clId="Web-{B750782C-AB04-3076-F7BF-0F682C0A9872}" dt="2019-01-31T21:28:56.344" v="32" actId="20577"/>
        <pc:sldMkLst>
          <pc:docMk/>
          <pc:sldMk cId="1015936434" sldId="398"/>
        </pc:sldMkLst>
        <pc:spChg chg="mod">
          <ac:chgData name="Jackson, Alden" userId="S::awjacks@northeastern.edu::057f6ed4-5b0d-4701-ad80-193f163f4b8a" providerId="AD" clId="Web-{B750782C-AB04-3076-F7BF-0F682C0A9872}" dt="2019-01-31T21:28:56.344" v="32" actId="20577"/>
          <ac:spMkLst>
            <pc:docMk/>
            <pc:sldMk cId="1015936434" sldId="398"/>
            <ac:spMk id="2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41F64AD4-BA6C-0A66-4F28-37FF8DB68A2A}"/>
    <pc:docChg chg="modSld">
      <pc:chgData name="Jackson, Alden" userId="S::awjacks@northeastern.edu::057f6ed4-5b0d-4701-ad80-193f163f4b8a" providerId="AD" clId="Web-{41F64AD4-BA6C-0A66-4F28-37FF8DB68A2A}" dt="2019-02-12T19:01:58.199" v="18" actId="20577"/>
      <pc:docMkLst>
        <pc:docMk/>
      </pc:docMkLst>
      <pc:sldChg chg="modSp">
        <pc:chgData name="Jackson, Alden" userId="S::awjacks@northeastern.edu::057f6ed4-5b0d-4701-ad80-193f163f4b8a" providerId="AD" clId="Web-{41F64AD4-BA6C-0A66-4F28-37FF8DB68A2A}" dt="2019-02-12T19:01:56.621" v="16" actId="20577"/>
        <pc:sldMkLst>
          <pc:docMk/>
          <pc:sldMk cId="1282824782" sldId="459"/>
        </pc:sldMkLst>
        <pc:spChg chg="mod">
          <ac:chgData name="Jackson, Alden" userId="S::awjacks@northeastern.edu::057f6ed4-5b0d-4701-ad80-193f163f4b8a" providerId="AD" clId="Web-{41F64AD4-BA6C-0A66-4F28-37FF8DB68A2A}" dt="2019-02-12T19:01:56.621" v="16" actId="20577"/>
          <ac:spMkLst>
            <pc:docMk/>
            <pc:sldMk cId="1282824782" sldId="459"/>
            <ac:spMk id="687106" creationId="{00000000-0000-0000-0000-000000000000}"/>
          </ac:spMkLst>
        </pc:spChg>
      </pc:sldChg>
    </pc:docChg>
  </pc:docChgLst>
  <pc:docChgLst>
    <pc:chgData name="Jackson, Alden" userId="S::awjacks@northeastern.edu::057f6ed4-5b0d-4701-ad80-193f163f4b8a" providerId="AD" clId="Web-{4CCBDC3E-8DF9-BEBB-9968-0ED381B9EFAE}"/>
    <pc:docChg chg="modSld">
      <pc:chgData name="Jackson, Alden" userId="S::awjacks@northeastern.edu::057f6ed4-5b0d-4701-ad80-193f163f4b8a" providerId="AD" clId="Web-{4CCBDC3E-8DF9-BEBB-9968-0ED381B9EFAE}" dt="2019-02-05T18:34:31.767" v="20" actId="20577"/>
      <pc:docMkLst>
        <pc:docMk/>
      </pc:docMkLst>
      <pc:sldChg chg="modSp">
        <pc:chgData name="Jackson, Alden" userId="S::awjacks@northeastern.edu::057f6ed4-5b0d-4701-ad80-193f163f4b8a" providerId="AD" clId="Web-{4CCBDC3E-8DF9-BEBB-9968-0ED381B9EFAE}" dt="2019-02-05T18:34:31.767" v="19" actId="20577"/>
        <pc:sldMkLst>
          <pc:docMk/>
          <pc:sldMk cId="3407815829" sldId="409"/>
        </pc:sldMkLst>
        <pc:spChg chg="mod">
          <ac:chgData name="Jackson, Alden" userId="S::awjacks@northeastern.edu::057f6ed4-5b0d-4701-ad80-193f163f4b8a" providerId="AD" clId="Web-{4CCBDC3E-8DF9-BEBB-9968-0ED381B9EFAE}" dt="2019-02-05T18:34:31.767" v="19" actId="20577"/>
          <ac:spMkLst>
            <pc:docMk/>
            <pc:sldMk cId="3407815829" sldId="409"/>
            <ac:spMk id="2" creationId="{00000000-0000-0000-0000-000000000000}"/>
          </ac:spMkLst>
        </pc:spChg>
        <pc:spChg chg="mod">
          <ac:chgData name="Jackson, Alden" userId="S::awjacks@northeastern.edu::057f6ed4-5b0d-4701-ad80-193f163f4b8a" providerId="AD" clId="Web-{4CCBDC3E-8DF9-BEBB-9968-0ED381B9EFAE}" dt="2019-02-05T18:33:57.953" v="0" actId="20577"/>
          <ac:spMkLst>
            <pc:docMk/>
            <pc:sldMk cId="3407815829" sldId="409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34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0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C94F-5CEE-0D3B-5DC0-50D309BFD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239CA4-3D34-9C35-0FBF-C70A41DBA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6DC32-E5EC-42B3-8387-C0FDB6E39B86}" type="slidenum">
              <a:rPr lang="en-US"/>
              <a:pPr/>
              <a:t>39</a:t>
            </a:fld>
            <a:endParaRPr lang="en-US"/>
          </a:p>
        </p:txBody>
      </p:sp>
      <p:sp>
        <p:nvSpPr>
          <p:cNvPr id="681986" name="Rectangle 2">
            <a:extLst>
              <a:ext uri="{FF2B5EF4-FFF2-40B4-BE49-F238E27FC236}">
                <a16:creationId xmlns:a16="http://schemas.microsoft.com/office/drawing/2014/main" id="{47FE5810-BAD0-14DB-6312-8F822C7BC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81987" name="Rectangle 3">
            <a:extLst>
              <a:ext uri="{FF2B5EF4-FFF2-40B4-BE49-F238E27FC236}">
                <a16:creationId xmlns:a16="http://schemas.microsoft.com/office/drawing/2014/main" id="{8151D233-3D17-76DB-2898-870486E93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48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CDAB2-F4D6-1308-FB79-F1E8933D7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C354E-67B8-9207-BAED-68027ECCA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4BB0A-7690-414F-84E7-9750D8CDAD12}" type="slidenum">
              <a:rPr lang="en-US"/>
              <a:pPr/>
              <a:t>50</a:t>
            </a:fld>
            <a:endParaRPr lang="en-US"/>
          </a:p>
        </p:txBody>
      </p:sp>
      <p:sp>
        <p:nvSpPr>
          <p:cNvPr id="688130" name="Rectangle 2">
            <a:extLst>
              <a:ext uri="{FF2B5EF4-FFF2-40B4-BE49-F238E27FC236}">
                <a16:creationId xmlns:a16="http://schemas.microsoft.com/office/drawing/2014/main" id="{F811F6E7-24E1-E6A2-1B2A-15C4C7145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88131" name="Rectangle 3">
            <a:extLst>
              <a:ext uri="{FF2B5EF4-FFF2-40B4-BE49-F238E27FC236}">
                <a16:creationId xmlns:a16="http://schemas.microsoft.com/office/drawing/2014/main" id="{CA81777F-8FDB-E799-4BD2-566346D98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24C10-50A0-50F9-CBC5-685B40D76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F5BB1F-6C97-5A68-04E5-8C2BCDC58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60</a:t>
            </a:fld>
            <a:endParaRPr lang="en-US"/>
          </a:p>
        </p:txBody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832E4AD9-AD5E-05EB-51DE-AA513D164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7891" name="Rectangle 3">
            <a:extLst>
              <a:ext uri="{FF2B5EF4-FFF2-40B4-BE49-F238E27FC236}">
                <a16:creationId xmlns:a16="http://schemas.microsoft.com/office/drawing/2014/main" id="{5539B61C-9C6E-BF18-87EC-5BF946B1B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BF1-7F58-4ABA-8C2A-C70BDBCB9639}" type="slidenum">
              <a:rPr lang="en-US"/>
              <a:pPr/>
              <a:t>22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8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8A8A-913E-4F2E-9483-F1130BC05372}" type="slidenum">
              <a:rPr lang="en-US"/>
              <a:pPr/>
              <a:t>23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80D0-BBC6-47C2-AA3F-B32621B7119A}" type="slidenum">
              <a:rPr lang="en-US"/>
              <a:pPr/>
              <a:t>24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50F4-C8C3-4856-B0AB-A976C547CAA8}" type="slidenum">
              <a:rPr lang="en-US"/>
              <a:pPr/>
              <a:t>25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C551B1-009B-419A-A253-8AA00F80CDB3}" type="slidenum">
              <a:rPr lang="en-US"/>
              <a:pPr/>
              <a:t>27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68C31-0294-47BB-936C-1FEB1C71E0DD}" type="slidenum">
              <a:rPr lang="en-US"/>
              <a:pPr/>
              <a:t>28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4663-E366-43AA-BC90-00D6B84E8C04}" type="slidenum">
              <a:rPr lang="en-US"/>
              <a:pPr/>
              <a:t>32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5028-F571-4BEC-B2E8-17C782D8A09A}" type="slidenum">
              <a:rPr lang="en-US"/>
              <a:pPr/>
              <a:t>33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001539" cy="1828800"/>
          </a:xfrm>
        </p:spPr>
        <p:txBody>
          <a:bodyPr>
            <a:normAutofit/>
          </a:bodyPr>
          <a:lstStyle/>
          <a:p>
            <a:r>
              <a:rPr lang="en-US" sz="6000" cap="none"/>
              <a:t>CS 4700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795162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Congestion Control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(You thought we were done with TCP?)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2/22/24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nothing, send packets indiscriminately</a:t>
            </a:r>
          </a:p>
          <a:p>
            <a:pPr lvl="1"/>
            <a:r>
              <a:rPr lang="en-US" dirty="0"/>
              <a:t>Many packets will drop, totally unpredictable performance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May lead to congestion collapse</a:t>
            </a:r>
          </a:p>
          <a:p>
            <a:r>
              <a:rPr lang="en-US" dirty="0"/>
              <a:t>Reservations</a:t>
            </a:r>
          </a:p>
          <a:p>
            <a:pPr lvl="1"/>
            <a:r>
              <a:rPr lang="en-US" dirty="0"/>
              <a:t>Pre-arrange bandwidth allocations for flows</a:t>
            </a:r>
          </a:p>
          <a:p>
            <a:pPr lvl="1"/>
            <a:r>
              <a:rPr lang="en-US" dirty="0"/>
              <a:t>Requires negotiation before sending packets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Must be supported by the network</a:t>
            </a:r>
          </a:p>
          <a:p>
            <a:r>
              <a:rPr lang="en-US" dirty="0"/>
              <a:t>Dynamic adjustment</a:t>
            </a:r>
          </a:p>
          <a:p>
            <a:pPr lvl="1"/>
            <a:r>
              <a:rPr lang="en-US" dirty="0"/>
              <a:t>Use probes to estimate level of congestion</a:t>
            </a:r>
          </a:p>
          <a:p>
            <a:pPr lvl="1"/>
            <a:r>
              <a:rPr lang="en-US" dirty="0"/>
              <a:t>Speed up when congestion is low</a:t>
            </a:r>
          </a:p>
          <a:p>
            <a:pPr lvl="1"/>
            <a:r>
              <a:rPr lang="en-US" dirty="0"/>
              <a:t>Slow down when congestion increases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Messy dynamics, requires distributed coordination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6219" y="4579345"/>
            <a:ext cx="7853488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Introduce a </a:t>
            </a:r>
            <a:r>
              <a:rPr lang="en-US" dirty="0">
                <a:solidFill>
                  <a:schemeClr val="accent1"/>
                </a:solidFill>
              </a:rPr>
              <a:t>congestion window </a:t>
            </a:r>
            <a:r>
              <a:rPr lang="en-US" dirty="0"/>
              <a:t>at the sender</a:t>
            </a:r>
          </a:p>
          <a:p>
            <a:pPr lvl="1"/>
            <a:r>
              <a:rPr lang="en-US" dirty="0"/>
              <a:t>Congestion control is sender-side problem</a:t>
            </a:r>
          </a:p>
          <a:p>
            <a:pPr lvl="1"/>
            <a:r>
              <a:rPr lang="en-US" dirty="0"/>
              <a:t>Controls the number of </a:t>
            </a:r>
            <a:r>
              <a:rPr lang="en-US" dirty="0" err="1"/>
              <a:t>unACKed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Separate variable, but bounded by the receiver’s advertised window</a:t>
            </a:r>
          </a:p>
          <a:p>
            <a:r>
              <a:rPr lang="en-US" dirty="0"/>
              <a:t>Sending rate is ~ congestion window/RTT (for Tahoe and Reno…)</a:t>
            </a:r>
          </a:p>
          <a:p>
            <a:pPr lvl="1"/>
            <a:r>
              <a:rPr lang="en-US" dirty="0"/>
              <a:t>Why is the send rate proportional to RTT?</a:t>
            </a:r>
          </a:p>
          <a:p>
            <a:pPr lvl="1"/>
            <a:r>
              <a:rPr lang="en-US" dirty="0"/>
              <a:t>TCP is </a:t>
            </a:r>
            <a:r>
              <a:rPr lang="en-US" dirty="0">
                <a:solidFill>
                  <a:schemeClr val="accent1"/>
                </a:solidFill>
              </a:rPr>
              <a:t>ACK clocked</a:t>
            </a:r>
          </a:p>
          <a:p>
            <a:r>
              <a:rPr lang="en-US" dirty="0"/>
              <a:t>Idea: vary the window size to control the send rate</a:t>
            </a:r>
          </a:p>
        </p:txBody>
      </p:sp>
    </p:spTree>
    <p:extLst>
      <p:ext uri="{BB962C8B-B14F-4D97-AF65-F5344CB8AC3E}">
        <p14:creationId xmlns:p14="http://schemas.microsoft.com/office/powerpoint/2010/main" val="28591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Window (</a:t>
            </a:r>
            <a:r>
              <a:rPr lang="en-US" i="1" dirty="0" err="1"/>
              <a:t>cwnd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0174" y="1600200"/>
            <a:ext cx="10800522" cy="3357390"/>
          </a:xfrm>
        </p:spPr>
        <p:txBody>
          <a:bodyPr/>
          <a:lstStyle/>
          <a:p>
            <a:r>
              <a:rPr lang="en-US" dirty="0"/>
              <a:t>Limits how much data is in transit, denominated in bytes</a:t>
            </a:r>
          </a:p>
          <a:p>
            <a:pPr marL="0" indent="0">
              <a:buNone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/>
              <a:t>effective_wnd</a:t>
            </a:r>
            <a:r>
              <a:rPr lang="en-US" dirty="0"/>
              <a:t> = </a:t>
            </a:r>
            <a:r>
              <a:rPr lang="en-US" i="1" dirty="0" err="1"/>
              <a:t>wnd</a:t>
            </a:r>
            <a:r>
              <a:rPr lang="en-US" dirty="0"/>
              <a:t> – (</a:t>
            </a:r>
            <a:r>
              <a:rPr lang="en-US" i="1" dirty="0" err="1"/>
              <a:t>last_byte_sent</a:t>
            </a:r>
            <a:r>
              <a:rPr lang="en-US" dirty="0"/>
              <a:t> – </a:t>
            </a:r>
            <a:r>
              <a:rPr lang="en-US" i="1" dirty="0" err="1"/>
              <a:t>last_byte_acked</a:t>
            </a:r>
            <a:r>
              <a:rPr lang="en-US" dirty="0"/>
              <a:t>);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55779" y="4957590"/>
            <a:ext cx="968044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9533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87291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85417" y="485200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821977" y="2268245"/>
            <a:ext cx="391337" cy="6155886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3460" y="3767415"/>
            <a:ext cx="2092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last_byte_acked</a:t>
            </a:r>
            <a:endParaRPr lang="en-US" sz="2400" i="1" dirty="0"/>
          </a:p>
        </p:txBody>
      </p: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1939702" y="4217481"/>
            <a:ext cx="1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69835" y="3755817"/>
            <a:ext cx="185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last_byte_sent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28755" y="5473318"/>
            <a:ext cx="77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7" name="Left Brace 26"/>
          <p:cNvSpPr/>
          <p:nvPr/>
        </p:nvSpPr>
        <p:spPr>
          <a:xfrm rot="5400000">
            <a:off x="5946588" y="2628648"/>
            <a:ext cx="510038" cy="3787956"/>
          </a:xfrm>
          <a:prstGeom prst="leftBrace">
            <a:avLst>
              <a:gd name="adj1" fmla="val 8333"/>
              <a:gd name="adj2" fmla="val 36203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68261" y="3755816"/>
            <a:ext cx="181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effective_wnd</a:t>
            </a:r>
            <a:endParaRPr lang="en-US" sz="2400" i="1" dirty="0"/>
          </a:p>
        </p:txBody>
      </p:sp>
      <p:cxnSp>
        <p:nvCxnSpPr>
          <p:cNvPr id="35" name="Straight Arrow Connector 34"/>
          <p:cNvCxnSpPr>
            <a:endCxn id="10" idx="0"/>
          </p:cNvCxnSpPr>
          <p:nvPr/>
        </p:nvCxnSpPr>
        <p:spPr>
          <a:xfrm>
            <a:off x="4197460" y="4217481"/>
            <a:ext cx="0" cy="63452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5675432" y="2225028"/>
            <a:ext cx="322800" cy="7742708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06018" y="6257782"/>
            <a:ext cx="126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err="1"/>
              <a:t>adv_wnd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843151" y="4542091"/>
            <a:ext cx="111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Bytes</a:t>
            </a:r>
          </a:p>
          <a:p>
            <a:pPr algn="ctr"/>
            <a:r>
              <a:rPr lang="en-US" sz="2400" i="1" dirty="0"/>
              <a:t>To Send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2C6DD1-A722-4CCD-9848-C2220F776C99}"/>
              </a:ext>
            </a:extLst>
          </p:cNvPr>
          <p:cNvSpPr/>
          <p:nvPr/>
        </p:nvSpPr>
        <p:spPr>
          <a:xfrm>
            <a:off x="9598017" y="4847420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/>
      <p:bldP spid="23" grpId="0"/>
      <p:bldP spid="26" grpId="0"/>
      <p:bldP spid="27" grpId="0" animBg="1"/>
      <p:bldP spid="28" grpId="0"/>
      <p:bldP spid="18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3D36-699E-64DC-8DBF-5E92B7D0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6F6B28-74D6-9634-8ED6-499BA7C3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Original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 and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94FD43-05D0-3B33-07B3-8CA46473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315A1-E10D-6BC1-0A25-33F2A1368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7F1F02-88D3-17FA-5AE5-129924B6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TCP Congestion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61FF3-2140-3C2F-F0E3-54187BEB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042D4-811A-D569-B31E-6A13C65625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should be TCP’s “signal” for congestion?</a:t>
            </a:r>
          </a:p>
          <a:p>
            <a:endParaRPr lang="en-US" dirty="0"/>
          </a:p>
          <a:p>
            <a:r>
              <a:rPr lang="en-US" dirty="0"/>
              <a:t>Uses packet loss as a signal of congestion</a:t>
            </a:r>
          </a:p>
          <a:p>
            <a:pPr lvl="1"/>
            <a:r>
              <a:rPr lang="en-US" dirty="0"/>
              <a:t>Specifically, timeouts</a:t>
            </a:r>
          </a:p>
          <a:p>
            <a:r>
              <a:rPr lang="en-US" dirty="0"/>
              <a:t>Uses additive increase, multiplicative decrease strategy to try and converge to fair sharing of bandwidth between flows</a:t>
            </a:r>
          </a:p>
          <a:p>
            <a:pPr lvl="1"/>
            <a:r>
              <a:rPr lang="en-US" dirty="0"/>
              <a:t>Implements the famous “slow start” approach</a:t>
            </a:r>
          </a:p>
        </p:txBody>
      </p:sp>
    </p:spTree>
    <p:extLst>
      <p:ext uri="{BB962C8B-B14F-4D97-AF65-F5344CB8AC3E}">
        <p14:creationId xmlns:p14="http://schemas.microsoft.com/office/powerpoint/2010/main" val="29640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Basic Components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Congestion detection approach</a:t>
            </a:r>
          </a:p>
          <a:p>
            <a:pPr marL="834390" lvl="1" indent="-514350"/>
            <a:r>
              <a:rPr lang="en-US" dirty="0"/>
              <a:t>Packet dropping is a reliably signal</a:t>
            </a:r>
          </a:p>
          <a:p>
            <a:pPr marL="1108710" lvl="2" indent="-514350"/>
            <a:r>
              <a:rPr lang="en-US" dirty="0"/>
              <a:t>Delay-based methods are tricky</a:t>
            </a:r>
          </a:p>
          <a:p>
            <a:pPr marL="834390" lvl="1" indent="-514350"/>
            <a:r>
              <a:rPr lang="en-US" dirty="0"/>
              <a:t>How do you detect packet drops? ACKs</a:t>
            </a:r>
          </a:p>
          <a:p>
            <a:pPr marL="1108710" lvl="2" indent="-514350"/>
            <a:r>
              <a:rPr lang="en-US" dirty="0"/>
              <a:t>Timeout after not receiving an ACK</a:t>
            </a:r>
          </a:p>
          <a:p>
            <a:pPr marL="1108710" lvl="2" indent="-514350"/>
            <a:r>
              <a:rPr lang="en-US" dirty="0"/>
              <a:t>Several duplicate ACKs in a row (in later versions, e.g., Tahoe and Reno)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Rate adjustment algorithm</a:t>
            </a:r>
          </a:p>
          <a:p>
            <a:pPr marL="834390" lvl="1" indent="-514350"/>
            <a:r>
              <a:rPr lang="en-US" dirty="0"/>
              <a:t>Modify </a:t>
            </a:r>
            <a:r>
              <a:rPr lang="en-US" i="1" dirty="0" err="1"/>
              <a:t>cwnd</a:t>
            </a:r>
            <a:endParaRPr lang="en-US" i="1" dirty="0"/>
          </a:p>
          <a:p>
            <a:pPr marL="834390" lvl="1" indent="-514350"/>
            <a:r>
              <a:rPr lang="en-US" dirty="0"/>
              <a:t>Probe for bandwidth</a:t>
            </a:r>
          </a:p>
          <a:p>
            <a:pPr marL="834390" lvl="1" indent="-514350"/>
            <a:r>
              <a:rPr lang="en-US" dirty="0"/>
              <a:t>Respond to congestion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6868760" y="1700679"/>
            <a:ext cx="2145112" cy="1398631"/>
            <a:chOff x="1191443" y="4863146"/>
            <a:chExt cx="5209363" cy="1398648"/>
          </a:xfrm>
        </p:grpSpPr>
        <p:sp>
          <p:nvSpPr>
            <p:cNvPr id="6" name="Rectangular Callout 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91847"/>
                <a:gd name="adj2" fmla="val 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8" y="4863146"/>
              <a:ext cx="5181598" cy="138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Except on wireless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7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Adjustment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  <a:p>
            <a:pPr lvl="1"/>
            <a:r>
              <a:rPr lang="en-US" dirty="0"/>
              <a:t>Upon receipt of a fresh ACK: increase </a:t>
            </a:r>
            <a:r>
              <a:rPr lang="en-US" dirty="0" err="1"/>
              <a:t>cwnd</a:t>
            </a:r>
            <a:endParaRPr lang="en-US" dirty="0"/>
          </a:p>
          <a:p>
            <a:pPr lvl="2"/>
            <a:r>
              <a:rPr lang="en-US" dirty="0"/>
              <a:t>Data was delivered, perhaps we can send faster</a:t>
            </a:r>
          </a:p>
          <a:p>
            <a:pPr lvl="2"/>
            <a:r>
              <a:rPr lang="en-US" i="1" dirty="0" err="1"/>
              <a:t>cwnd</a:t>
            </a:r>
            <a:r>
              <a:rPr lang="en-US" dirty="0"/>
              <a:t> growth is proportional to RTT (a.k.a. TCP is ACK clocked)</a:t>
            </a:r>
            <a:endParaRPr lang="en-US" i="1" dirty="0"/>
          </a:p>
          <a:p>
            <a:pPr lvl="1"/>
            <a:r>
              <a:rPr lang="en-US" dirty="0"/>
              <a:t>On loss: decrease </a:t>
            </a:r>
            <a:r>
              <a:rPr lang="en-US" dirty="0" err="1"/>
              <a:t>cwnd</a:t>
            </a:r>
            <a:endParaRPr lang="en-US" dirty="0"/>
          </a:p>
          <a:p>
            <a:pPr lvl="2"/>
            <a:r>
              <a:rPr lang="en-US" dirty="0"/>
              <a:t>Data is being lost, there must be congestion</a:t>
            </a:r>
          </a:p>
          <a:p>
            <a:r>
              <a:rPr lang="en-US" dirty="0"/>
              <a:t>Question: what increase/decrease functions to use?</a:t>
            </a:r>
          </a:p>
        </p:txBody>
      </p:sp>
    </p:spTree>
    <p:extLst>
      <p:ext uri="{BB962C8B-B14F-4D97-AF65-F5344CB8AC3E}">
        <p14:creationId xmlns:p14="http://schemas.microsoft.com/office/powerpoint/2010/main" val="13753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8"/>
          <p:cNvSpPr/>
          <p:nvPr/>
        </p:nvSpPr>
        <p:spPr>
          <a:xfrm rot="2700000">
            <a:off x="5328120" y="2455378"/>
            <a:ext cx="3587656" cy="176962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3500000">
            <a:off x="3829264" y="3903735"/>
            <a:ext cx="3587656" cy="176962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Utilization and Fairness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931938" y="552521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3374070" y="3689839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814241" y="2546800"/>
            <a:ext cx="2980568" cy="298056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flipH="1">
            <a:off x="6055109" y="1847485"/>
            <a:ext cx="2145112" cy="1398631"/>
            <a:chOff x="1191443" y="4863146"/>
            <a:chExt cx="5209363" cy="1398648"/>
          </a:xfrm>
        </p:grpSpPr>
        <p:sp>
          <p:nvSpPr>
            <p:cNvPr id="19" name="Rectangular Callout 18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103059"/>
                <a:gd name="adj2" fmla="val -108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throughput for flow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1800762" y="3943249"/>
            <a:ext cx="2145112" cy="1398631"/>
            <a:chOff x="1191443" y="4863146"/>
            <a:chExt cx="5209363" cy="1398648"/>
          </a:xfrm>
        </p:grpSpPr>
        <p:sp>
          <p:nvSpPr>
            <p:cNvPr id="22" name="Rectangular Callout 2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Zero throughput for flow 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8249554" y="4744280"/>
            <a:ext cx="2145112" cy="1387614"/>
            <a:chOff x="1191443" y="4863146"/>
            <a:chExt cx="5209363" cy="1387631"/>
          </a:xfrm>
        </p:grpSpPr>
        <p:sp>
          <p:nvSpPr>
            <p:cNvPr id="25" name="Rectangular Callout 24"/>
            <p:cNvSpPr/>
            <p:nvPr/>
          </p:nvSpPr>
          <p:spPr>
            <a:xfrm>
              <a:off x="1191443" y="4865781"/>
              <a:ext cx="5181601" cy="1384996"/>
            </a:xfrm>
            <a:prstGeom prst="wedgeRectCallout">
              <a:avLst>
                <a:gd name="adj1" fmla="val 72079"/>
                <a:gd name="adj2" fmla="val -2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throughput for flow 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1824845" y="3956901"/>
            <a:ext cx="2145112" cy="1398631"/>
            <a:chOff x="1191443" y="4863146"/>
            <a:chExt cx="5209363" cy="1398648"/>
          </a:xfrm>
        </p:grpSpPr>
        <p:sp>
          <p:nvSpPr>
            <p:cNvPr id="28" name="Rectangular Callout 2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3663"/>
                <a:gd name="adj2" fmla="val 5538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Zero throughput for flow 2</a:t>
              </a:r>
            </a:p>
          </p:txBody>
        </p:sp>
      </p:grpSp>
      <p:cxnSp>
        <p:nvCxnSpPr>
          <p:cNvPr id="34" name="Straight Connector 33"/>
          <p:cNvCxnSpPr>
            <a:stCxn id="7" idx="0"/>
          </p:cNvCxnSpPr>
          <p:nvPr/>
        </p:nvCxnSpPr>
        <p:spPr>
          <a:xfrm flipV="1">
            <a:off x="4814241" y="2894463"/>
            <a:ext cx="2626523" cy="26463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814237" y="5540807"/>
            <a:ext cx="315102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4814236" y="2297971"/>
            <a:ext cx="5" cy="32428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1836277" y="2743203"/>
            <a:ext cx="2381426" cy="954107"/>
            <a:chOff x="1191443" y="4863146"/>
            <a:chExt cx="5209363" cy="1399687"/>
          </a:xfrm>
        </p:grpSpPr>
        <p:sp>
          <p:nvSpPr>
            <p:cNvPr id="42" name="Rectangular Callout 41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95575"/>
                <a:gd name="adj2" fmla="val 73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9" y="4863146"/>
              <a:ext cx="5181597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Less than full utilization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8013240" y="1937515"/>
            <a:ext cx="2381426" cy="1445295"/>
            <a:chOff x="1191443" y="4863146"/>
            <a:chExt cx="5209363" cy="1398648"/>
          </a:xfrm>
        </p:grpSpPr>
        <p:sp>
          <p:nvSpPr>
            <p:cNvPr id="45" name="Rectangular Callout 44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3719"/>
                <a:gd name="adj2" fmla="val 916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9" y="4863146"/>
              <a:ext cx="5181597" cy="1340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More than full utilization (congestion)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7309829" y="3246115"/>
            <a:ext cx="3214949" cy="1436308"/>
            <a:chOff x="1191443" y="4863146"/>
            <a:chExt cx="5209363" cy="1398648"/>
          </a:xfrm>
        </p:grpSpPr>
        <p:sp>
          <p:nvSpPr>
            <p:cNvPr id="48" name="Rectangular Callout 4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7201"/>
                <a:gd name="adj2" fmla="val 439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8" y="4863146"/>
              <a:ext cx="5181598" cy="134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Ideal point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Max efficiency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Perfect fairness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8188788" y="1937695"/>
            <a:ext cx="2145112" cy="1398631"/>
            <a:chOff x="1191443" y="4863146"/>
            <a:chExt cx="5209363" cy="1398648"/>
          </a:xfrm>
        </p:grpSpPr>
        <p:sp>
          <p:nvSpPr>
            <p:cNvPr id="36" name="Rectangular Callout 3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81373"/>
                <a:gd name="adj2" fmla="val 164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8" y="4863146"/>
              <a:ext cx="5181598" cy="138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Equal throughput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(fairness)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5414476" y="410746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Multiplicative Increase, Additive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Not stable!</a:t>
            </a:r>
          </a:p>
          <a:p>
            <a:r>
              <a:rPr lang="en-US" dirty="0"/>
              <a:t>Veers away from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9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6757796" y="3326823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89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6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32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7" idx="4"/>
          </p:cNvCxnSpPr>
          <p:nvPr/>
        </p:nvCxnSpPr>
        <p:spPr>
          <a:xfrm flipV="1">
            <a:off x="6679894" y="2640093"/>
            <a:ext cx="919348" cy="158564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3"/>
            <a:endCxn id="28" idx="7"/>
          </p:cNvCxnSpPr>
          <p:nvPr/>
        </p:nvCxnSpPr>
        <p:spPr>
          <a:xfrm flipH="1">
            <a:off x="6504693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0"/>
            <a:endCxn id="30" idx="3"/>
          </p:cNvCxnSpPr>
          <p:nvPr/>
        </p:nvCxnSpPr>
        <p:spPr>
          <a:xfrm flipV="1">
            <a:off x="6426791" y="2008288"/>
            <a:ext cx="938076" cy="15818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Additive Increase, Additive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Stable</a:t>
            </a:r>
          </a:p>
          <a:p>
            <a:r>
              <a:rPr lang="en-US" dirty="0"/>
              <a:t>But does not converge to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69296" y="31387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3"/>
            <a:endCxn id="25" idx="7"/>
          </p:cNvCxnSpPr>
          <p:nvPr/>
        </p:nvCxnSpPr>
        <p:spPr>
          <a:xfrm flipH="1">
            <a:off x="6757796" y="3326823"/>
            <a:ext cx="943769" cy="93118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2"/>
          </p:cNvCxnSpPr>
          <p:nvPr/>
        </p:nvCxnSpPr>
        <p:spPr>
          <a:xfrm flipV="1">
            <a:off x="6679894" y="3248921"/>
            <a:ext cx="989402" cy="97681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31224" y="1600200"/>
            <a:ext cx="5936776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 err="1"/>
              <a:t>Demultiplexing</a:t>
            </a:r>
            <a:r>
              <a:rPr lang="en-US" dirty="0"/>
              <a:t> of data streams</a:t>
            </a:r>
          </a:p>
          <a:p>
            <a:r>
              <a:rPr lang="en-US" dirty="0"/>
              <a:t>Optional functions:</a:t>
            </a:r>
          </a:p>
          <a:p>
            <a:pPr lvl="1"/>
            <a:r>
              <a:rPr lang="en-US" dirty="0"/>
              <a:t>Creating long lived “connections”</a:t>
            </a:r>
          </a:p>
          <a:p>
            <a:pPr lvl="1"/>
            <a:r>
              <a:rPr lang="en-US" dirty="0"/>
              <a:t>Reliable, in-order packet delivery</a:t>
            </a:r>
          </a:p>
          <a:p>
            <a:pPr lvl="1"/>
            <a:r>
              <a:rPr lang="en-US" dirty="0"/>
              <a:t>Error detection</a:t>
            </a:r>
          </a:p>
          <a:p>
            <a:pPr lvl="1"/>
            <a:r>
              <a:rPr lang="en-US" dirty="0"/>
              <a:t>Flow and congestion control</a:t>
            </a:r>
          </a:p>
          <a:p>
            <a:r>
              <a:rPr lang="en-US" dirty="0"/>
              <a:t>Key challenges:</a:t>
            </a:r>
          </a:p>
          <a:p>
            <a:pPr lvl="1"/>
            <a:r>
              <a:rPr lang="en-US" dirty="0"/>
              <a:t>Detecting and responding to congestion</a:t>
            </a:r>
          </a:p>
          <a:p>
            <a:pPr lvl="1"/>
            <a:r>
              <a:rPr lang="en-US" dirty="0"/>
              <a:t>Balancing fairness against high utilization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4799" y="2238271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4536" y="2813759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4667" y="3386936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94667" y="3960113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4667" y="4533290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4667" y="5111024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4798" y="5684201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4171666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Multiplicative Increase, Multiplicative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Stable</a:t>
            </a:r>
          </a:p>
          <a:p>
            <a:r>
              <a:rPr lang="en-US" dirty="0"/>
              <a:t>But does not converge to fairness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08450" y="2451750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4"/>
            <a:endCxn id="25" idx="7"/>
          </p:cNvCxnSpPr>
          <p:nvPr/>
        </p:nvCxnSpPr>
        <p:spPr>
          <a:xfrm flipH="1">
            <a:off x="6757795" y="2672089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9725" y="422573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0"/>
            <a:endCxn id="20" idx="3"/>
          </p:cNvCxnSpPr>
          <p:nvPr/>
        </p:nvCxnSpPr>
        <p:spPr>
          <a:xfrm flipV="1">
            <a:off x="6679894" y="2639821"/>
            <a:ext cx="660824" cy="158591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Additive Increase, Multiplicative Decrease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3053508" cy="5105400"/>
          </a:xfrm>
        </p:spPr>
        <p:txBody>
          <a:bodyPr/>
          <a:lstStyle/>
          <a:p>
            <a:r>
              <a:rPr lang="en-US" dirty="0"/>
              <a:t>Converges to stable and fair cycle</a:t>
            </a:r>
          </a:p>
          <a:p>
            <a:r>
              <a:rPr lang="en-US" dirty="0"/>
              <a:t>Symmetric around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i="1" dirty="0"/>
              <a:t>x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17043" y="6108425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1 Throughput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6200000">
            <a:off x="4451933" y="3783130"/>
            <a:ext cx="242124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Flow 2 Throughput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71003" y="2071171"/>
            <a:ext cx="4037254" cy="403725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0" idx="0"/>
          </p:cNvCxnSpPr>
          <p:nvPr/>
        </p:nvCxnSpPr>
        <p:spPr>
          <a:xfrm flipV="1">
            <a:off x="5892103" y="2761689"/>
            <a:ext cx="3321671" cy="33467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892100" y="6108425"/>
            <a:ext cx="4250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892102" y="1916935"/>
            <a:ext cx="0" cy="41914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14211" y="319383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30" idx="4"/>
            <a:endCxn id="28" idx="0"/>
          </p:cNvCxnSpPr>
          <p:nvPr/>
        </p:nvCxnSpPr>
        <p:spPr>
          <a:xfrm flipH="1">
            <a:off x="6426792" y="2040556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46844" y="404946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89073" y="241975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6622" y="359015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32599" y="1820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7"/>
            <a:endCxn id="27" idx="3"/>
          </p:cNvCxnSpPr>
          <p:nvPr/>
        </p:nvCxnSpPr>
        <p:spPr>
          <a:xfrm flipV="1">
            <a:off x="6504693" y="2607824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4"/>
            <a:endCxn id="25" idx="0"/>
          </p:cNvCxnSpPr>
          <p:nvPr/>
        </p:nvCxnSpPr>
        <p:spPr>
          <a:xfrm flipH="1">
            <a:off x="6757014" y="2640093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7"/>
            <a:endCxn id="20" idx="3"/>
          </p:cNvCxnSpPr>
          <p:nvPr/>
        </p:nvCxnSpPr>
        <p:spPr>
          <a:xfrm flipV="1">
            <a:off x="6834915" y="3381907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73401" y="445998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0" idx="4"/>
            <a:endCxn id="29" idx="0"/>
          </p:cNvCxnSpPr>
          <p:nvPr/>
        </p:nvCxnSpPr>
        <p:spPr>
          <a:xfrm flipH="1">
            <a:off x="7083570" y="3414175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7"/>
            <a:endCxn id="36" idx="3"/>
          </p:cNvCxnSpPr>
          <p:nvPr/>
        </p:nvCxnSpPr>
        <p:spPr>
          <a:xfrm flipV="1">
            <a:off x="7161472" y="3861893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877406" y="3673823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6200000" flipV="1">
            <a:off x="8576997" y="415421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40" idx="4"/>
            <a:endCxn id="39" idx="0"/>
          </p:cNvCxnSpPr>
          <p:nvPr/>
        </p:nvCxnSpPr>
        <p:spPr>
          <a:xfrm rot="16200000" flipH="1" flipV="1">
            <a:off x="8667831" y="4279189"/>
            <a:ext cx="1015977" cy="154959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 rot="16200000" flipV="1">
            <a:off x="7721371" y="5121584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 flipV="1">
            <a:off x="9351080" y="4279355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 flipV="1">
            <a:off x="8180682" y="5451806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 flipV="1">
            <a:off x="9950617" y="4435829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7"/>
            <a:endCxn id="37" idx="3"/>
          </p:cNvCxnSpPr>
          <p:nvPr/>
        </p:nvCxnSpPr>
        <p:spPr>
          <a:xfrm rot="16200000">
            <a:off x="8367727" y="4468452"/>
            <a:ext cx="1016649" cy="101459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4"/>
            <a:endCxn id="34" idx="0"/>
          </p:cNvCxnSpPr>
          <p:nvPr/>
        </p:nvCxnSpPr>
        <p:spPr>
          <a:xfrm rot="16200000" flipH="1" flipV="1">
            <a:off x="8225281" y="4105954"/>
            <a:ext cx="842229" cy="140937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7"/>
            <a:endCxn id="24" idx="3"/>
          </p:cNvCxnSpPr>
          <p:nvPr/>
        </p:nvCxnSpPr>
        <p:spPr>
          <a:xfrm rot="16200000">
            <a:off x="7853572" y="4398158"/>
            <a:ext cx="811565" cy="6998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16200000" flipV="1">
            <a:off x="7310849" y="4795027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4" idx="4"/>
            <a:endCxn id="44" idx="0"/>
          </p:cNvCxnSpPr>
          <p:nvPr/>
        </p:nvCxnSpPr>
        <p:spPr>
          <a:xfrm rot="16200000" flipH="1" flipV="1">
            <a:off x="7733687" y="4061886"/>
            <a:ext cx="640810" cy="104581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7"/>
            <a:endCxn id="47" idx="3"/>
          </p:cNvCxnSpPr>
          <p:nvPr/>
        </p:nvCxnSpPr>
        <p:spPr>
          <a:xfrm rot="16200000">
            <a:off x="7439998" y="4138014"/>
            <a:ext cx="748203" cy="63036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 rot="16200000" flipV="1">
            <a:off x="8097011" y="3891022"/>
            <a:ext cx="220338" cy="22033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0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24" grpId="0" animBg="1"/>
      <p:bldP spid="34" grpId="0" animBg="1"/>
      <p:bldP spid="37" grpId="0" animBg="1"/>
      <p:bldP spid="39" grpId="0" animBg="1"/>
      <p:bldP spid="40" grpId="0" animBg="1"/>
      <p:bldP spid="44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Congestion Control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Maintains three variables: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:  </a:t>
            </a:r>
            <a:r>
              <a:rPr lang="en-US" b="1" dirty="0"/>
              <a:t>c</a:t>
            </a:r>
            <a:r>
              <a:rPr lang="en-US" dirty="0"/>
              <a:t>ongestion </a:t>
            </a:r>
            <a:r>
              <a:rPr lang="en-US" b="1" dirty="0"/>
              <a:t>w</a:t>
            </a:r>
            <a:r>
              <a:rPr lang="en-US" dirty="0"/>
              <a:t>i</a:t>
            </a:r>
            <a:r>
              <a:rPr lang="en-US" b="1" dirty="0"/>
              <a:t>nd</a:t>
            </a:r>
            <a:r>
              <a:rPr lang="en-US" dirty="0"/>
              <a:t>ow</a:t>
            </a:r>
          </a:p>
          <a:p>
            <a:pPr lvl="1"/>
            <a:r>
              <a:rPr lang="en-US" i="1" dirty="0" err="1"/>
              <a:t>adv_wnd</a:t>
            </a:r>
            <a:r>
              <a:rPr lang="en-US" dirty="0"/>
              <a:t>: receiver </a:t>
            </a:r>
            <a:r>
              <a:rPr lang="en-US" b="1" dirty="0"/>
              <a:t>adv</a:t>
            </a:r>
            <a:r>
              <a:rPr lang="en-US" dirty="0"/>
              <a:t>ertised </a:t>
            </a:r>
            <a:r>
              <a:rPr lang="en-US" b="1" dirty="0"/>
              <a:t>w</a:t>
            </a:r>
            <a:r>
              <a:rPr lang="en-US" dirty="0"/>
              <a:t>i</a:t>
            </a:r>
            <a:r>
              <a:rPr lang="en-US" b="1" dirty="0"/>
              <a:t>nd</a:t>
            </a:r>
            <a:r>
              <a:rPr lang="en-US" dirty="0"/>
              <a:t>ow 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:  </a:t>
            </a:r>
            <a:r>
              <a:rPr lang="en-US" b="1" dirty="0"/>
              <a:t>s</a:t>
            </a:r>
            <a:r>
              <a:rPr lang="en-US" dirty="0"/>
              <a:t>low </a:t>
            </a:r>
            <a:r>
              <a:rPr lang="en-US" b="1" dirty="0"/>
              <a:t>s</a:t>
            </a:r>
            <a:r>
              <a:rPr lang="en-US" dirty="0"/>
              <a:t>tart </a:t>
            </a:r>
            <a:r>
              <a:rPr lang="en-US" b="1" dirty="0"/>
              <a:t>thresh</a:t>
            </a:r>
            <a:r>
              <a:rPr lang="en-US" dirty="0"/>
              <a:t>old (used to update </a:t>
            </a:r>
            <a:r>
              <a:rPr lang="en-US" i="1" dirty="0" err="1"/>
              <a:t>cwnd</a:t>
            </a:r>
            <a:r>
              <a:rPr lang="en-US" dirty="0"/>
              <a:t>)</a:t>
            </a:r>
          </a:p>
          <a:p>
            <a:r>
              <a:rPr lang="en-US" dirty="0"/>
              <a:t>Two phases of congestion control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Slow start (</a:t>
            </a:r>
            <a:r>
              <a:rPr lang="en-US" i="1" dirty="0" err="1"/>
              <a:t>cwnd</a:t>
            </a:r>
            <a:r>
              <a:rPr lang="en-US" dirty="0"/>
              <a:t> &lt;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Probe for bottleneck bandwidth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Congestion avoidance (</a:t>
            </a:r>
            <a:r>
              <a:rPr lang="en-US" i="1" dirty="0" err="1"/>
              <a:t>cwnd</a:t>
            </a:r>
            <a:r>
              <a:rPr lang="en-US" dirty="0"/>
              <a:t> &gt;=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AIMD</a:t>
            </a:r>
          </a:p>
          <a:p>
            <a:pPr marL="502920" indent="-457200"/>
            <a:r>
              <a:rPr lang="en-US" dirty="0"/>
              <a:t>For sending, use: </a:t>
            </a:r>
            <a:r>
              <a:rPr lang="en-US" i="1" dirty="0" err="1"/>
              <a:t>wnd</a:t>
            </a:r>
            <a:r>
              <a:rPr lang="en-US" dirty="0"/>
              <a:t> = </a:t>
            </a:r>
            <a:r>
              <a:rPr lang="en-US" i="1" dirty="0"/>
              <a:t>min(</a:t>
            </a:r>
            <a:r>
              <a:rPr lang="en-US" i="1" dirty="0" err="1"/>
              <a:t>cwnd</a:t>
            </a:r>
            <a:r>
              <a:rPr lang="en-US" i="1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8360578" cy="5105400"/>
          </a:xfrm>
        </p:spPr>
        <p:txBody>
          <a:bodyPr>
            <a:normAutofit/>
          </a:bodyPr>
          <a:lstStyle/>
          <a:p>
            <a:r>
              <a:rPr lang="en-US" dirty="0"/>
              <a:t>Goal: reach knee quickly</a:t>
            </a:r>
          </a:p>
          <a:p>
            <a:r>
              <a:rPr lang="en-US" dirty="0"/>
              <a:t>Upon starting (or restarting) a connection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=1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endParaRPr lang="en-US" i="1" dirty="0"/>
          </a:p>
          <a:p>
            <a:pPr lvl="1"/>
            <a:r>
              <a:rPr lang="en-US" dirty="0"/>
              <a:t>Each time a segment is </a:t>
            </a:r>
            <a:r>
              <a:rPr lang="en-US" dirty="0" err="1"/>
              <a:t>ACKed</a:t>
            </a:r>
            <a:r>
              <a:rPr lang="en-US" dirty="0"/>
              <a:t>, </a:t>
            </a:r>
            <a:r>
              <a:rPr lang="en-US" i="1" dirty="0" err="1"/>
              <a:t>cwnd</a:t>
            </a:r>
            <a:r>
              <a:rPr lang="en-US" dirty="0"/>
              <a:t>++</a:t>
            </a:r>
          </a:p>
          <a:p>
            <a:r>
              <a:rPr lang="en-US" dirty="0"/>
              <a:t>Continues until…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is reached</a:t>
            </a:r>
          </a:p>
          <a:p>
            <a:pPr lvl="1"/>
            <a:r>
              <a:rPr lang="en-US" dirty="0"/>
              <a:t>Or a packet is lost</a:t>
            </a:r>
          </a:p>
          <a:p>
            <a:r>
              <a:rPr lang="en-US" dirty="0"/>
              <a:t>Slow Start is not actually slow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increases exponentially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73971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426081" y="1557342"/>
            <a:ext cx="3021341" cy="2347777"/>
            <a:chOff x="5495840" y="1359038"/>
            <a:chExt cx="3778619" cy="293623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50259" y="1968500"/>
              <a:ext cx="2514600" cy="177165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0" y="1170"/>
                </a:cxn>
                <a:cxn ang="0">
                  <a:pos x="96" y="768"/>
                </a:cxn>
                <a:cxn ang="0">
                  <a:pos x="240" y="480"/>
                </a:cxn>
                <a:cxn ang="0">
                  <a:pos x="480" y="192"/>
                </a:cxn>
                <a:cxn ang="0">
                  <a:pos x="816" y="48"/>
                </a:cxn>
                <a:cxn ang="0">
                  <a:pos x="1104" y="0"/>
                </a:cxn>
                <a:cxn ang="0">
                  <a:pos x="1344" y="0"/>
                </a:cxn>
                <a:cxn ang="0">
                  <a:pos x="1392" y="480"/>
                </a:cxn>
                <a:cxn ang="0">
                  <a:pos x="1488" y="1008"/>
                </a:cxn>
                <a:cxn ang="0">
                  <a:pos x="1536" y="1152"/>
                </a:cxn>
                <a:cxn ang="0">
                  <a:pos x="1584" y="1200"/>
                </a:cxn>
              </a:cxnLst>
              <a:rect l="0" t="0" r="r" b="b"/>
              <a:pathLst>
                <a:path w="1584" h="1212">
                  <a:moveTo>
                    <a:pt x="0" y="1212"/>
                  </a:moveTo>
                  <a:cubicBezTo>
                    <a:pt x="0" y="1198"/>
                    <a:pt x="0" y="1184"/>
                    <a:pt x="0" y="1170"/>
                  </a:cubicBezTo>
                  <a:lnTo>
                    <a:pt x="96" y="768"/>
                  </a:lnTo>
                  <a:lnTo>
                    <a:pt x="240" y="480"/>
                  </a:lnTo>
                  <a:lnTo>
                    <a:pt x="480" y="192"/>
                  </a:lnTo>
                  <a:lnTo>
                    <a:pt x="816" y="48"/>
                  </a:lnTo>
                  <a:lnTo>
                    <a:pt x="1104" y="0"/>
                  </a:lnTo>
                  <a:lnTo>
                    <a:pt x="1344" y="0"/>
                  </a:lnTo>
                  <a:lnTo>
                    <a:pt x="1392" y="480"/>
                  </a:lnTo>
                  <a:lnTo>
                    <a:pt x="1488" y="1008"/>
                  </a:lnTo>
                  <a:lnTo>
                    <a:pt x="1536" y="1152"/>
                  </a:lnTo>
                  <a:lnTo>
                    <a:pt x="1584" y="1200"/>
                  </a:ln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150259" y="18161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150259" y="3721100"/>
              <a:ext cx="3124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2838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9122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912259" y="1968500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195273" y="3721100"/>
              <a:ext cx="994374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Load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16200000">
              <a:off x="4979005" y="2715748"/>
              <a:ext cx="1607839" cy="574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/>
                <a:t>Goodput</a:t>
              </a:r>
              <a:endParaRPr lang="en-US" sz="24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425162" y="1359038"/>
              <a:ext cx="994374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Knee</a:t>
              </a: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957100" y="1359038"/>
              <a:ext cx="886116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Cliff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6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Example</a:t>
            </a:r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503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7925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925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925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914774" y="510807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914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840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0275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7925302" y="1768511"/>
            <a:ext cx="2290108" cy="552330"/>
            <a:chOff x="2850395" y="3694550"/>
            <a:chExt cx="4810245" cy="55233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925302" y="2979872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25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25302" y="4484072"/>
            <a:ext cx="2290108" cy="552330"/>
            <a:chOff x="2850395" y="3694550"/>
            <a:chExt cx="4810245" cy="5523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914774" y="4776343"/>
            <a:ext cx="2290108" cy="552330"/>
            <a:chOff x="2850395" y="3694550"/>
            <a:chExt cx="4810245" cy="55233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927679" y="5041078"/>
            <a:ext cx="2290108" cy="552330"/>
            <a:chOff x="2850395" y="3694550"/>
            <a:chExt cx="4810245" cy="55233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914393" y="5316162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7902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02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13170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13170" y="288868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13170" y="439128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313170" y="6325986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sp>
        <p:nvSpPr>
          <p:cNvPr id="99" name="Content Placeholder 3"/>
          <p:cNvSpPr txBox="1">
            <a:spLocks/>
          </p:cNvSpPr>
          <p:nvPr/>
        </p:nvSpPr>
        <p:spPr>
          <a:xfrm>
            <a:off x="1676400" y="1782033"/>
            <a:ext cx="4221296" cy="49235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cwnd</a:t>
            </a:r>
            <a:r>
              <a:rPr lang="en-US" dirty="0"/>
              <a:t> grows rapidly</a:t>
            </a:r>
          </a:p>
          <a:p>
            <a:r>
              <a:rPr lang="en-US" dirty="0"/>
              <a:t>Slows down when…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&gt;= </a:t>
            </a:r>
            <a:r>
              <a:rPr lang="en-US" i="1" dirty="0" err="1"/>
              <a:t>ssthresh</a:t>
            </a:r>
            <a:endParaRPr lang="en-US" i="1" dirty="0"/>
          </a:p>
          <a:p>
            <a:pPr lvl="1"/>
            <a:r>
              <a:rPr lang="en-US" dirty="0"/>
              <a:t>Or a packet drops</a:t>
            </a:r>
          </a:p>
        </p:txBody>
      </p:sp>
    </p:spTree>
    <p:extLst>
      <p:ext uri="{BB962C8B-B14F-4D97-AF65-F5344CB8AC3E}">
        <p14:creationId xmlns:p14="http://schemas.microsoft.com/office/powerpoint/2010/main" val="26123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Congestion Avoidance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3" pitchFamily="2" charset="2"/>
              </a:rPr>
              <a:t>AIMD mode</a:t>
            </a:r>
          </a:p>
          <a:p>
            <a:r>
              <a:rPr lang="en-US" i="1" dirty="0" err="1">
                <a:sym typeface="Math3" pitchFamily="2" charset="2"/>
              </a:rPr>
              <a:t>ssthresh</a:t>
            </a:r>
            <a:r>
              <a:rPr lang="en-US" dirty="0">
                <a:sym typeface="Math3" pitchFamily="2" charset="2"/>
              </a:rPr>
              <a:t> is lower-bound guess about location of the knee</a:t>
            </a:r>
          </a:p>
          <a:p>
            <a:r>
              <a:rPr lang="en-US" b="1" dirty="0">
                <a:sym typeface="Math3" pitchFamily="2" charset="2"/>
              </a:rPr>
              <a:t>If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i="1" dirty="0">
                <a:sym typeface="Math3" pitchFamily="2" charset="2"/>
              </a:rPr>
              <a:t> &gt;= </a:t>
            </a:r>
            <a:r>
              <a:rPr lang="en-US" i="1" dirty="0" err="1">
                <a:sym typeface="Math3" pitchFamily="2" charset="2"/>
              </a:rPr>
              <a:t>ssthresh</a:t>
            </a:r>
            <a:r>
              <a:rPr lang="en-US" i="1" dirty="0">
                <a:sym typeface="Math3" pitchFamily="2" charset="2"/>
              </a:rPr>
              <a:t> </a:t>
            </a:r>
            <a:r>
              <a:rPr lang="en-US" b="1" dirty="0">
                <a:sym typeface="Math3" pitchFamily="2" charset="2"/>
              </a:rPr>
              <a:t>then</a:t>
            </a:r>
            <a:r>
              <a:rPr lang="en-US" dirty="0">
                <a:sym typeface="Math3" pitchFamily="2" charset="2"/>
              </a:rPr>
              <a:t> </a:t>
            </a:r>
            <a:br>
              <a:rPr lang="en-US" dirty="0">
                <a:sym typeface="Math3" pitchFamily="2" charset="2"/>
              </a:rPr>
            </a:br>
            <a:r>
              <a:rPr lang="en-US" dirty="0">
                <a:sym typeface="Math3" pitchFamily="2" charset="2"/>
              </a:rPr>
              <a:t>	</a:t>
            </a:r>
            <a:r>
              <a:rPr lang="en-US" dirty="0"/>
              <a:t>each time a segment is </a:t>
            </a:r>
            <a:r>
              <a:rPr lang="en-US" dirty="0" err="1"/>
              <a:t>ACKed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 += 1/</a:t>
            </a:r>
            <a:r>
              <a:rPr lang="en-US" i="1" dirty="0" err="1"/>
              <a:t>cwnd</a:t>
            </a:r>
            <a:endParaRPr lang="en-US" dirty="0"/>
          </a:p>
          <a:p>
            <a:r>
              <a:rPr lang="en-US" dirty="0">
                <a:sym typeface="Math3" pitchFamily="2" charset="2"/>
              </a:rPr>
              <a:t>So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dirty="0">
                <a:sym typeface="Math3" pitchFamily="2" charset="2"/>
              </a:rPr>
              <a:t> is increased by one segment only if </a:t>
            </a:r>
            <a:r>
              <a:rPr lang="en-US" dirty="0">
                <a:solidFill>
                  <a:schemeClr val="accent1"/>
                </a:solidFill>
                <a:sym typeface="Math3" pitchFamily="2" charset="2"/>
              </a:rPr>
              <a:t>all</a:t>
            </a:r>
            <a:r>
              <a:rPr lang="en-US" dirty="0">
                <a:sym typeface="Math3" pitchFamily="2" charset="2"/>
              </a:rPr>
              <a:t> segments the previous window have been acknowledged</a:t>
            </a:r>
            <a:endParaRPr lang="en-US" sz="2000" dirty="0">
              <a:sym typeface="Math3" pitchFamily="2" charset="2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Avoidance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39258"/>
              </p:ext>
            </p:extLst>
          </p:nvPr>
        </p:nvGraphicFramePr>
        <p:xfrm>
          <a:off x="1787824" y="2561023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550843" imgH="3649968" progId="MSGraph.Chart.8">
                  <p:embed followColorScheme="full"/>
                </p:oleObj>
              </mc:Choice>
              <mc:Fallback>
                <p:oleObj name="Chart" r:id="rId2" imgW="3550843" imgH="36499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824" y="2561023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78295" y="6321983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/>
              <a:t>Round Trip Times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204452" y="4038344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cwnd</a:t>
            </a:r>
            <a:r>
              <a:rPr lang="en-US" sz="2400" dirty="0"/>
              <a:t> (in segments)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3934351" y="4579483"/>
            <a:ext cx="1197034" cy="954107"/>
            <a:chOff x="1191443" y="4863146"/>
            <a:chExt cx="5209363" cy="1399687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8" y="4863146"/>
              <a:ext cx="5181598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2359923" y="2307037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1314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lang="en-US" sz="2800" i="1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8180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37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72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10894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0894" y="2144278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10894" y="30400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10894" y="456760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8170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170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10894" y="5906348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9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8170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8171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8170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8180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8180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8181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180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190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8180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8181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8180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8190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8169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8179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23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201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201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212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212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212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212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212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212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212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212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12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8212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212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212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213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8213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34094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406039" y="3860333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ssthresh</a:t>
            </a:r>
            <a:r>
              <a:rPr lang="en-US" sz="2400" i="1" dirty="0"/>
              <a:t> </a:t>
            </a:r>
            <a:r>
              <a:rPr lang="en-US" sz="24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6251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anchor="ctr">
            <a:normAutofit/>
          </a:bodyPr>
          <a:lstStyle/>
          <a:p>
            <a:r>
              <a:rPr lang="en-US" dirty="0"/>
              <a:t>TCP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668677" name="Rectangle 5"/>
          <p:cNvSpPr>
            <a:spLocks noGrp="1" noChangeArrowheads="1"/>
          </p:cNvSpPr>
          <p:nvPr>
            <p:ph idx="1"/>
          </p:nvPr>
        </p:nvSpPr>
        <p:spPr>
          <a:xfrm>
            <a:off x="1651792" y="1912345"/>
            <a:ext cx="5611814" cy="4367270"/>
          </a:xfrm>
          <a:noFill/>
          <a:ln/>
        </p:spPr>
        <p:txBody>
          <a:bodyPr vert="horz" lIns="92075" tIns="46038" rIns="92075" bIns="46038">
            <a:noAutofit/>
          </a:bodyPr>
          <a:lstStyle/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Initially: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adv_wnd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New ACK received: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if (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&lt;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) 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/* Slow Start*/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else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/* Congestion Avoidance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     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+ 1/cwnd;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Timeout:</a:t>
            </a:r>
            <a:br>
              <a:rPr lang="en-US" sz="2400" b="1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Multiplicative decrease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cwnd/2;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097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8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389891" y="2959369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0" name="Line 10"/>
          <p:cNvSpPr>
            <a:spLocks noChangeShapeType="1"/>
          </p:cNvSpPr>
          <p:nvPr/>
        </p:nvSpPr>
        <p:spPr bwMode="auto">
          <a:xfrm>
            <a:off x="4519700" y="4966275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>
            <a:off x="7331046" y="5307044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5921826" y="6073776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 rot="16200000">
            <a:off x="1739921" y="4138775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670738" name="Rectangle 18"/>
          <p:cNvSpPr>
            <a:spLocks noChangeArrowheads="1"/>
          </p:cNvSpPr>
          <p:nvPr/>
        </p:nvSpPr>
        <p:spPr bwMode="auto">
          <a:xfrm>
            <a:off x="3755222" y="3543215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2564546" y="4664153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670740" name="Rectangle 20"/>
          <p:cNvSpPr>
            <a:spLocks noChangeArrowheads="1"/>
          </p:cNvSpPr>
          <p:nvPr/>
        </p:nvSpPr>
        <p:spPr bwMode="auto">
          <a:xfrm>
            <a:off x="5296463" y="3989372"/>
            <a:ext cx="131606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Congestion</a:t>
            </a:r>
          </a:p>
          <a:p>
            <a:pPr algn="ctr"/>
            <a:r>
              <a:rPr lang="en-US" sz="2000" dirty="0"/>
              <a:t>Avoidance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1294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70727" name="Arc 7"/>
          <p:cNvSpPr>
            <a:spLocks/>
          </p:cNvSpPr>
          <p:nvPr/>
        </p:nvSpPr>
        <p:spPr bwMode="auto">
          <a:xfrm>
            <a:off x="2389891" y="3943967"/>
            <a:ext cx="1703846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4093737" y="3943967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4519699" y="3943967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1" name="Arc 11"/>
          <p:cNvSpPr>
            <a:spLocks/>
          </p:cNvSpPr>
          <p:nvPr/>
        </p:nvSpPr>
        <p:spPr bwMode="auto">
          <a:xfrm>
            <a:off x="4519699" y="4966275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 flipV="1">
            <a:off x="5627200" y="4540313"/>
            <a:ext cx="1277885" cy="42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6905084" y="4540313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4" name="Line 14"/>
          <p:cNvSpPr>
            <a:spLocks noChangeShapeType="1"/>
          </p:cNvSpPr>
          <p:nvPr/>
        </p:nvSpPr>
        <p:spPr bwMode="auto">
          <a:xfrm>
            <a:off x="7331046" y="4540313"/>
            <a:ext cx="0" cy="1533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6" name="Arc 16"/>
          <p:cNvSpPr>
            <a:spLocks/>
          </p:cNvSpPr>
          <p:nvPr/>
        </p:nvSpPr>
        <p:spPr bwMode="auto">
          <a:xfrm>
            <a:off x="7331046" y="5307045"/>
            <a:ext cx="1022308" cy="7667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7" name="Line 17"/>
          <p:cNvSpPr>
            <a:spLocks noChangeShapeType="1"/>
          </p:cNvSpPr>
          <p:nvPr/>
        </p:nvSpPr>
        <p:spPr bwMode="auto">
          <a:xfrm flipV="1">
            <a:off x="8353354" y="4795890"/>
            <a:ext cx="1533462" cy="51115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2389891" y="2666083"/>
            <a:ext cx="0" cy="34076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2389891" y="6073775"/>
            <a:ext cx="79228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003689" y="2545692"/>
            <a:ext cx="931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47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0" grpId="0" animBg="1"/>
      <p:bldP spid="670735" grpId="0" animBg="1"/>
      <p:bldP spid="670738" grpId="0"/>
      <p:bldP spid="670739" grpId="0"/>
      <p:bldP spid="670740" grpId="0"/>
      <p:bldP spid="670727" grpId="0" animBg="1"/>
      <p:bldP spid="670728" grpId="0" animBg="1"/>
      <p:bldP spid="670729" grpId="0" animBg="1"/>
      <p:bldP spid="670731" grpId="0" animBg="1"/>
      <p:bldP spid="670732" grpId="0" animBg="1"/>
      <p:bldP spid="670733" grpId="0" animBg="1"/>
      <p:bldP spid="670734" grpId="0" animBg="1"/>
      <p:bldP spid="670736" grpId="0" animBg="1"/>
      <p:bldP spid="6707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8F7A3-5A84-41E5-0E8B-4F5A3BEC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B917C6-E5CE-E0AA-C4D7-5350953E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Original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 and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BEE43F-7001-59CA-C7F4-82320BA0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08810-6005-51C2-4EC2-DA01C352C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0F976-EF97-F6B1-CF5C-E375B373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BA02D6-2A2F-76D2-F7DA-44C1330F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Original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 and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D049C-2C1D-6E1F-FCEC-4FC42699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8B2AB-3E4D-189C-28F9-F09164851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2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 Goals,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the bottleneck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variations in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Sharing bandwidth between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Maximizing throughput</a:t>
            </a:r>
          </a:p>
          <a:p>
            <a:r>
              <a:rPr lang="en-US" dirty="0"/>
              <a:t>Dynamic adjustment</a:t>
            </a:r>
          </a:p>
          <a:p>
            <a:pPr lvl="1"/>
            <a:r>
              <a:rPr lang="en-US" dirty="0"/>
              <a:t>Use probes </a:t>
            </a:r>
            <a:r>
              <a:rPr lang="en-US" dirty="0">
                <a:solidFill>
                  <a:srgbClr val="FF0000"/>
                </a:solidFill>
              </a:rPr>
              <a:t>(packet drops) </a:t>
            </a:r>
            <a:r>
              <a:rPr lang="en-US" dirty="0"/>
              <a:t>to estimate level of congestion</a:t>
            </a:r>
          </a:p>
          <a:p>
            <a:pPr lvl="1"/>
            <a:r>
              <a:rPr lang="en-US" dirty="0"/>
              <a:t>Speed up </a:t>
            </a:r>
            <a:r>
              <a:rPr lang="en-US" dirty="0">
                <a:solidFill>
                  <a:srgbClr val="FF0000"/>
                </a:solidFill>
              </a:rPr>
              <a:t>(increase </a:t>
            </a:r>
            <a:r>
              <a:rPr lang="en-US" dirty="0" err="1">
                <a:solidFill>
                  <a:srgbClr val="FF0000"/>
                </a:solidFill>
              </a:rPr>
              <a:t>cwnd</a:t>
            </a:r>
            <a:r>
              <a:rPr lang="en-US" dirty="0">
                <a:solidFill>
                  <a:srgbClr val="FF0000"/>
                </a:solidFill>
              </a:rPr>
              <a:t> quickly) </a:t>
            </a:r>
            <a:r>
              <a:rPr lang="en-US" dirty="0"/>
              <a:t>when congestion is low</a:t>
            </a:r>
          </a:p>
          <a:p>
            <a:pPr lvl="1"/>
            <a:r>
              <a:rPr lang="en-US" dirty="0"/>
              <a:t>Slow down </a:t>
            </a:r>
            <a:r>
              <a:rPr lang="en-US" dirty="0">
                <a:solidFill>
                  <a:srgbClr val="FF0000"/>
                </a:solidFill>
              </a:rPr>
              <a:t>(increase </a:t>
            </a:r>
            <a:r>
              <a:rPr lang="en-US" dirty="0" err="1">
                <a:solidFill>
                  <a:srgbClr val="FF0000"/>
                </a:solidFill>
              </a:rPr>
              <a:t>cwnd</a:t>
            </a:r>
            <a:r>
              <a:rPr lang="en-US" dirty="0">
                <a:solidFill>
                  <a:srgbClr val="FF0000"/>
                </a:solidFill>
              </a:rPr>
              <a:t> slowly) </a:t>
            </a:r>
            <a:r>
              <a:rPr lang="en-US" dirty="0"/>
              <a:t>when congestion increases</a:t>
            </a:r>
          </a:p>
          <a:p>
            <a:pPr lvl="1"/>
            <a:r>
              <a:rPr lang="en-US" dirty="0"/>
              <a:t>Requires distributed coordination </a:t>
            </a:r>
            <a:r>
              <a:rPr lang="en-US" dirty="0">
                <a:solidFill>
                  <a:schemeClr val="accent2"/>
                </a:solidFill>
              </a:rPr>
              <a:t>(every TCP client)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6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08290"/>
            <a:ext cx="10312400" cy="5349711"/>
          </a:xfrm>
        </p:spPr>
        <p:txBody>
          <a:bodyPr>
            <a:normAutofit/>
          </a:bodyPr>
          <a:lstStyle/>
          <a:p>
            <a:r>
              <a:rPr lang="en-US" dirty="0"/>
              <a:t>Thus far, we have discussed the original TCP congestion controller</a:t>
            </a:r>
          </a:p>
          <a:p>
            <a:r>
              <a:rPr lang="en-US" dirty="0"/>
              <a:t>However, TCP was invented in 1974!</a:t>
            </a:r>
          </a:p>
          <a:p>
            <a:pPr lvl="1"/>
            <a:r>
              <a:rPr lang="en-US" dirty="0"/>
              <a:t>Today, there are many variants of TCP</a:t>
            </a:r>
          </a:p>
          <a:p>
            <a:r>
              <a:rPr lang="en-US" dirty="0"/>
              <a:t>Early, popular variants:</a:t>
            </a:r>
          </a:p>
          <a:p>
            <a:pPr lvl="1"/>
            <a:r>
              <a:rPr lang="en-US" dirty="0"/>
              <a:t>TCP Tahoe (1988): fast retransmit</a:t>
            </a:r>
          </a:p>
          <a:p>
            <a:pPr lvl="1"/>
            <a:r>
              <a:rPr lang="en-US" dirty="0"/>
              <a:t>TCP Reno (1990): fast recovery</a:t>
            </a:r>
          </a:p>
        </p:txBody>
      </p:sp>
    </p:spTree>
    <p:extLst>
      <p:ext uri="{BB962C8B-B14F-4D97-AF65-F5344CB8AC3E}">
        <p14:creationId xmlns:p14="http://schemas.microsoft.com/office/powerpoint/2010/main" val="20254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Tahoe: Fast Retransmit</a:t>
            </a:r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944546" y="1600200"/>
            <a:ext cx="4215284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Problem: if segment is lost, there is a long wait until the RTO</a:t>
            </a:r>
          </a:p>
          <a:p>
            <a:r>
              <a:rPr lang="en-US" dirty="0"/>
              <a:t>Tahoe: retransmit after 3 duplicate ACKs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925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925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925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914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840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0275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925302" y="1768511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925302" y="2979872"/>
            <a:ext cx="2290108" cy="552330"/>
            <a:chOff x="2850395" y="3694550"/>
            <a:chExt cx="4810245" cy="55233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25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25303" y="4484072"/>
            <a:ext cx="1669583" cy="493918"/>
            <a:chOff x="2850395" y="3694550"/>
            <a:chExt cx="3506867" cy="49391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914774" y="4776343"/>
            <a:ext cx="2290108" cy="552330"/>
            <a:chOff x="2850395" y="3694550"/>
            <a:chExt cx="4810245" cy="5523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927679" y="5041078"/>
            <a:ext cx="2290108" cy="552330"/>
            <a:chOff x="2850395" y="3694550"/>
            <a:chExt cx="4810245" cy="552330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914393" y="5316162"/>
            <a:ext cx="2290108" cy="552330"/>
            <a:chOff x="2850395" y="3694550"/>
            <a:chExt cx="4810245" cy="55233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H="1">
            <a:off x="7902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02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313170" y="1551201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13170" y="288868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13170" y="4391285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6" name="TextBox 95"/>
          <p:cNvSpPr txBox="1"/>
          <p:nvPr/>
        </p:nvSpPr>
        <p:spPr>
          <a:xfrm rot="20848332">
            <a:off x="8539103" y="239610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 rot="20848332">
            <a:off x="8564298" y="3628454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 rot="20848332">
            <a:off x="8564298" y="3907069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0" name="Multiply 99"/>
          <p:cNvSpPr/>
          <p:nvPr/>
        </p:nvSpPr>
        <p:spPr>
          <a:xfrm rot="812648">
            <a:off x="9527502" y="4736024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20848332">
            <a:off x="8154839" y="5502978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 rot="20848332">
            <a:off x="8154839" y="576580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 rot="20848332">
            <a:off x="8154840" y="6040057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04" name="Left Brace 103"/>
          <p:cNvSpPr/>
          <p:nvPr/>
        </p:nvSpPr>
        <p:spPr>
          <a:xfrm>
            <a:off x="7248071" y="5813407"/>
            <a:ext cx="493015" cy="660591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flipH="1">
            <a:off x="4965067" y="5690409"/>
            <a:ext cx="2199570" cy="954107"/>
            <a:chOff x="1191443" y="4863146"/>
            <a:chExt cx="5209363" cy="1399687"/>
          </a:xfrm>
        </p:grpSpPr>
        <p:sp>
          <p:nvSpPr>
            <p:cNvPr id="106" name="Rectangular Callout 10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33902"/>
                <a:gd name="adj2" fmla="val -236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19207" y="4863146"/>
              <a:ext cx="5181599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Duplicate 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1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923314" y="567046"/>
            <a:ext cx="5154804" cy="596438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txBody>
          <a:bodyPr vert="horz" lIns="92075" tIns="46038" rIns="92075" bIns="46038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b="1" dirty="0">
                <a:latin typeface="Constantia"/>
                <a:cs typeface="Constantia"/>
              </a:rPr>
              <a:t>Initially: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adv_wnd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b="1" dirty="0">
                <a:latin typeface="Constantia"/>
                <a:cs typeface="Constantia"/>
              </a:rPr>
              <a:t>New ACK received: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if (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&lt;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) 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Slow Start*/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+ 1;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else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/* Congestion Avoidance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+ 1/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3 duplicate ACKs: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    </a:t>
            </a:r>
            <a:r>
              <a:rPr lang="en-US" sz="2400" dirty="0">
                <a:latin typeface="Constantia"/>
                <a:cs typeface="Constantia"/>
              </a:rPr>
              <a:t>/* Fast Recovery */</a:t>
            </a:r>
            <a:br>
              <a:rPr lang="en-US" sz="2400" b="1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/2;</a:t>
            </a:r>
          </a:p>
          <a:p>
            <a:pPr marL="342900" indent="-342900">
              <a:lnSpc>
                <a:spcPct val="80000"/>
              </a:lnSpc>
              <a:buFont typeface="Wingdings"/>
              <a:buNone/>
            </a:pP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ssthresh</a:t>
            </a:r>
            <a:endParaRPr lang="en-US" sz="2400" dirty="0">
              <a:latin typeface="Constantia"/>
              <a:cs typeface="Constantia"/>
            </a:endParaRP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b="1" dirty="0">
                <a:latin typeface="Constantia"/>
                <a:cs typeface="Constantia"/>
              </a:rPr>
              <a:t>Timeout:</a:t>
            </a:r>
            <a:endParaRPr lang="en-US" sz="2400" dirty="0">
              <a:latin typeface="Constantia"/>
              <a:cs typeface="Constantia"/>
            </a:endParaRP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dirty="0">
                <a:latin typeface="Constantia"/>
                <a:cs typeface="Constantia"/>
              </a:rPr>
              <a:t>	/* Multiplicative decrease */</a:t>
            </a:r>
            <a:br>
              <a:rPr lang="en-US" sz="2400" dirty="0">
                <a:latin typeface="Constantia"/>
                <a:cs typeface="Constantia"/>
              </a:rPr>
            </a:br>
            <a:r>
              <a:rPr lang="en-US" sz="2400" dirty="0" err="1">
                <a:latin typeface="Constantia"/>
                <a:cs typeface="Constantia"/>
              </a:rPr>
              <a:t>ssthresh</a:t>
            </a:r>
            <a:r>
              <a:rPr lang="en-US" sz="2400" dirty="0">
                <a:latin typeface="Constantia"/>
                <a:cs typeface="Constantia"/>
              </a:rPr>
              <a:t> = 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/2;</a:t>
            </a:r>
          </a:p>
          <a:p>
            <a:pPr marL="342900" indent="-342900">
              <a:lnSpc>
                <a:spcPct val="80000"/>
              </a:lnSpc>
              <a:buNone/>
            </a:pPr>
            <a:r>
              <a:rPr lang="en-US" sz="2400" dirty="0">
                <a:latin typeface="Constantia"/>
                <a:cs typeface="Constantia"/>
              </a:rPr>
              <a:t>	</a:t>
            </a:r>
            <a:r>
              <a:rPr lang="en-US" sz="2400" dirty="0" err="1">
                <a:latin typeface="Constantia"/>
                <a:cs typeface="Constantia"/>
              </a:rPr>
              <a:t>cwnd</a:t>
            </a:r>
            <a:r>
              <a:rPr lang="en-US" sz="2400" dirty="0">
                <a:latin typeface="Constantia"/>
                <a:cs typeface="Constantia"/>
              </a:rPr>
              <a:t> = 1;</a:t>
            </a:r>
            <a:br>
              <a:rPr lang="en-US" sz="2400" dirty="0">
                <a:latin typeface="Constantia"/>
                <a:cs typeface="Constantia"/>
              </a:rPr>
            </a:br>
            <a:endParaRPr lang="en-US" sz="2400" dirty="0">
              <a:latin typeface="Constantia"/>
              <a:cs typeface="Constantia"/>
            </a:endParaRPr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Reno: Fast Recovery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6303617" cy="5105400"/>
          </a:xfrm>
        </p:spPr>
        <p:txBody>
          <a:bodyPr>
            <a:normAutofit/>
          </a:bodyPr>
          <a:lstStyle/>
          <a:p>
            <a:r>
              <a:rPr lang="en-US" dirty="0"/>
              <a:t>After a fast-retransmit set               </a:t>
            </a:r>
            <a:r>
              <a:rPr lang="en-US" i="1" dirty="0" err="1"/>
              <a:t>cwnd</a:t>
            </a:r>
            <a:r>
              <a:rPr lang="en-US" dirty="0"/>
              <a:t> =</a:t>
            </a:r>
            <a:r>
              <a:rPr lang="en-US" i="1" dirty="0" err="1"/>
              <a:t>cwnd</a:t>
            </a:r>
            <a:r>
              <a:rPr lang="en-US" i="1" dirty="0"/>
              <a:t>/2</a:t>
            </a:r>
            <a:endParaRPr lang="en-US" dirty="0"/>
          </a:p>
          <a:p>
            <a:pPr lvl="1"/>
            <a:r>
              <a:rPr lang="en-US" dirty="0"/>
              <a:t>i.e., don’t reset </a:t>
            </a:r>
            <a:r>
              <a:rPr lang="en-US" i="1" dirty="0" err="1"/>
              <a:t>cwnd</a:t>
            </a:r>
            <a:r>
              <a:rPr lang="en-US" dirty="0"/>
              <a:t> to 1</a:t>
            </a:r>
          </a:p>
          <a:p>
            <a:pPr lvl="1"/>
            <a:r>
              <a:rPr lang="en-US" dirty="0"/>
              <a:t>Avoid unnecessary return to slow start</a:t>
            </a:r>
          </a:p>
          <a:p>
            <a:r>
              <a:rPr lang="en-US" dirty="0"/>
              <a:t>But when RTO expires still do </a:t>
            </a:r>
            <a:r>
              <a:rPr lang="en-US" i="1" dirty="0" err="1"/>
              <a:t>cwnd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Return to slow start, same as Tahoe</a:t>
            </a:r>
          </a:p>
          <a:p>
            <a:pPr lvl="1"/>
            <a:r>
              <a:rPr lang="en-US" dirty="0"/>
              <a:t>Indicates packets aren’t being delivered at all</a:t>
            </a:r>
          </a:p>
          <a:p>
            <a:pPr lvl="1"/>
            <a:r>
              <a:rPr lang="en-US" dirty="0"/>
              <a:t>i.e., congestion must be really bad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8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23313" y="3645725"/>
            <a:ext cx="4744193" cy="1448789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8787714" y="3838299"/>
            <a:ext cx="1348176" cy="1138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Retransmit and Fast Recovery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5486528"/>
            <a:ext cx="10991574" cy="1371473"/>
          </a:xfrm>
        </p:spPr>
        <p:txBody>
          <a:bodyPr>
            <a:normAutofit/>
          </a:bodyPr>
          <a:lstStyle/>
          <a:p>
            <a:r>
              <a:rPr lang="en-US" dirty="0"/>
              <a:t>At steady state, </a:t>
            </a:r>
            <a:r>
              <a:rPr lang="en-US" i="1" dirty="0" err="1"/>
              <a:t>cwnd</a:t>
            </a:r>
            <a:r>
              <a:rPr lang="en-US" dirty="0"/>
              <a:t> oscillates just above the optimal window size</a:t>
            </a:r>
          </a:p>
          <a:p>
            <a:r>
              <a:rPr lang="en-US" dirty="0"/>
              <a:t>TCP always forces packet drops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7058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039119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852513" y="3706510"/>
            <a:ext cx="1692747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40703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836084" y="2330619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Congestion Avoidance</a:t>
            </a:r>
          </a:p>
          <a:p>
            <a:pPr algn="ctr"/>
            <a:r>
              <a:rPr lang="en-US" sz="2000" dirty="0"/>
              <a:t>Fast Retransmit/Recovery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3841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4949382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8403265" y="2827569"/>
            <a:ext cx="32599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545260" y="3193745"/>
            <a:ext cx="0" cy="91670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8729037" y="3838300"/>
            <a:ext cx="1406859" cy="96885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10156560" y="3272608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27124" y="1542548"/>
            <a:ext cx="931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8729037" y="2814731"/>
            <a:ext cx="0" cy="201969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5565925" y="3278767"/>
            <a:ext cx="1189732" cy="83208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755657" y="3260953"/>
            <a:ext cx="0" cy="84949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6776321" y="2814731"/>
            <a:ext cx="1647606" cy="127818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047908" y="2467493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589533" y="2303094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47668981-C90D-D99E-2A0E-9FE619312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0646" y="4113324"/>
            <a:ext cx="3181362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BF05B-2125-119C-AE1E-CD1655B5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C31FDF-3D00-A977-5BF8-6E30D4E2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Original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 and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936ABF-A3A5-1990-6A68-976665CB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0D0BC-9746-D343-D35D-527F9E285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9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TCP Variants…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</a:t>
            </a:r>
          </a:p>
          <a:p>
            <a:pPr lvl="1"/>
            <a:r>
              <a:rPr lang="en-US" dirty="0"/>
              <a:t>Slow start with AIMD</a:t>
            </a:r>
          </a:p>
          <a:p>
            <a:pPr lvl="1"/>
            <a:r>
              <a:rPr lang="en-US" dirty="0"/>
              <a:t>Dynamic RTO based on RTT estimate</a:t>
            </a:r>
          </a:p>
          <a:p>
            <a:r>
              <a:rPr lang="en-US"/>
              <a:t>Tahoe and Reno</a:t>
            </a:r>
            <a:r>
              <a:rPr lang="en-US" dirty="0"/>
              <a:t>: fast retransmit and fast recovery</a:t>
            </a:r>
          </a:p>
          <a:p>
            <a:r>
              <a:rPr lang="en-US" dirty="0" err="1"/>
              <a:t>NewReno</a:t>
            </a:r>
            <a:r>
              <a:rPr lang="en-US" dirty="0"/>
              <a:t>: improved fast retransmit</a:t>
            </a:r>
          </a:p>
          <a:p>
            <a:pPr lvl="1"/>
            <a:r>
              <a:rPr lang="en-US" dirty="0"/>
              <a:t>Each duplicate ACK triggers a retransmission</a:t>
            </a:r>
          </a:p>
          <a:p>
            <a:pPr lvl="1"/>
            <a:r>
              <a:rPr lang="en-US" dirty="0"/>
              <a:t>Problem: &gt;3 out-of-order packets causes pathological retransmissions</a:t>
            </a:r>
          </a:p>
          <a:p>
            <a:r>
              <a:rPr lang="en-US" dirty="0"/>
              <a:t>Vegas: delay-based congestion avoidance</a:t>
            </a:r>
          </a:p>
          <a:p>
            <a:r>
              <a:rPr lang="en-US" dirty="0"/>
              <a:t>And many, many, many more…</a:t>
            </a:r>
          </a:p>
        </p:txBody>
      </p:sp>
    </p:spTree>
    <p:extLst>
      <p:ext uri="{BB962C8B-B14F-4D97-AF65-F5344CB8AC3E}">
        <p14:creationId xmlns:p14="http://schemas.microsoft.com/office/powerpoint/2010/main" val="23834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in the Real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6" y="1591733"/>
            <a:ext cx="11558015" cy="5268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popular variants today?</a:t>
            </a:r>
          </a:p>
          <a:p>
            <a:pPr lvl="1"/>
            <a:r>
              <a:rPr lang="en-US" dirty="0"/>
              <a:t>Key problem: TCP performs poorly on high bandwidth-delay product networks (like the modern Internet)</a:t>
            </a:r>
          </a:p>
          <a:p>
            <a:pPr lvl="1"/>
            <a:r>
              <a:rPr lang="en-US" dirty="0"/>
              <a:t>Compound TCP (Windows)</a:t>
            </a:r>
          </a:p>
          <a:p>
            <a:pPr lvl="2"/>
            <a:r>
              <a:rPr lang="en-US" dirty="0"/>
              <a:t>Based on Reno</a:t>
            </a:r>
          </a:p>
          <a:p>
            <a:pPr lvl="2"/>
            <a:r>
              <a:rPr lang="en-US" dirty="0"/>
              <a:t>Uses two congestion windows: delay based and loss based</a:t>
            </a:r>
          </a:p>
          <a:p>
            <a:pPr lvl="2"/>
            <a:r>
              <a:rPr lang="en-US" dirty="0"/>
              <a:t>Thus, it uses a </a:t>
            </a:r>
            <a:r>
              <a:rPr lang="en-US" i="1" dirty="0"/>
              <a:t>compound</a:t>
            </a:r>
            <a:r>
              <a:rPr lang="en-US" dirty="0"/>
              <a:t> congestion controller</a:t>
            </a:r>
          </a:p>
          <a:p>
            <a:pPr lvl="1"/>
            <a:r>
              <a:rPr lang="en-US" dirty="0"/>
              <a:t>TCP CUBIC (Linux)</a:t>
            </a:r>
          </a:p>
          <a:p>
            <a:pPr lvl="2"/>
            <a:r>
              <a:rPr lang="en-US" dirty="0"/>
              <a:t>Enhancement of BIC (Binary Increase Congestion Control)</a:t>
            </a:r>
          </a:p>
          <a:p>
            <a:pPr lvl="2"/>
            <a:r>
              <a:rPr lang="en-US" dirty="0"/>
              <a:t>Window size controlled by cubic function</a:t>
            </a:r>
          </a:p>
          <a:p>
            <a:pPr lvl="2"/>
            <a:r>
              <a:rPr lang="en-US" dirty="0"/>
              <a:t>Parameterized by the time </a:t>
            </a:r>
            <a:r>
              <a:rPr lang="en-US" i="1" dirty="0"/>
              <a:t>T</a:t>
            </a:r>
            <a:r>
              <a:rPr lang="en-US" dirty="0"/>
              <a:t> since the last dropped packet</a:t>
            </a:r>
          </a:p>
          <a:p>
            <a:pPr lvl="1"/>
            <a:r>
              <a:rPr lang="en-US" dirty="0"/>
              <a:t>TCP BBR (Google)</a:t>
            </a:r>
          </a:p>
          <a:p>
            <a:pPr lvl="1"/>
            <a:r>
              <a:rPr lang="en-US" dirty="0"/>
              <a:t>QUIC (Not really TCP)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B027C-1CDD-9CCB-D956-26594323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F6BD-DDE2-B767-DC84-91276A23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1BC19-49E5-1541-BA86-6E5701DF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A4AF-8BE6-0C03-2BAD-DFE746E493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Internet traffic is TCP</a:t>
            </a:r>
          </a:p>
          <a:p>
            <a:r>
              <a:rPr lang="en-US" dirty="0"/>
              <a:t>However, many issues with the protocol</a:t>
            </a:r>
          </a:p>
          <a:p>
            <a:pPr lvl="1"/>
            <a:r>
              <a:rPr lang="en-US" dirty="0"/>
              <a:t>Synchronization of flows</a:t>
            </a:r>
          </a:p>
          <a:p>
            <a:pPr lvl="1"/>
            <a:r>
              <a:rPr lang="en-US" dirty="0"/>
              <a:t>Poor performance with small flows</a:t>
            </a:r>
          </a:p>
          <a:p>
            <a:pPr lvl="1"/>
            <a:r>
              <a:rPr lang="en-US" dirty="0"/>
              <a:t>Problems on modern, high bandwidth-delay product networks</a:t>
            </a:r>
          </a:p>
          <a:p>
            <a:pPr lvl="2"/>
            <a:r>
              <a:rPr lang="en-US" dirty="0"/>
              <a:t>Slow ramp-up when bandwidth is large</a:t>
            </a:r>
            <a:r>
              <a:rPr lang="en-US"/>
              <a:t>, resulting in low </a:t>
            </a:r>
            <a:r>
              <a:rPr lang="en-US" dirty="0"/>
              <a:t>utilization</a:t>
            </a:r>
          </a:p>
          <a:p>
            <a:pPr lvl="1"/>
            <a:r>
              <a:rPr lang="en-US" dirty="0"/>
              <a:t>Lack of fairness when RTT varies across flows</a:t>
            </a:r>
          </a:p>
          <a:p>
            <a:pPr lvl="1"/>
            <a:r>
              <a:rPr lang="en-US" dirty="0"/>
              <a:t>Poor performance on wireless networks, packet loss is assumed to be congestion</a:t>
            </a:r>
          </a:p>
          <a:p>
            <a:pPr lvl="1"/>
            <a:r>
              <a:rPr lang="en-US" dirty="0"/>
              <a:t>Probing for bandwidth induces congestion and packet drops</a:t>
            </a:r>
          </a:p>
          <a:p>
            <a:pPr lvl="1"/>
            <a:r>
              <a:rPr lang="en-US" dirty="0"/>
              <a:t>Susceptibility to denial of service</a:t>
            </a:r>
          </a:p>
        </p:txBody>
      </p:sp>
    </p:spTree>
    <p:extLst>
      <p:ext uri="{BB962C8B-B14F-4D97-AF65-F5344CB8AC3E}">
        <p14:creationId xmlns:p14="http://schemas.microsoft.com/office/powerpoint/2010/main" val="1494553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7C57A-D47D-3842-4E5E-E06F7DB8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>
            <a:extLst>
              <a:ext uri="{FF2B5EF4-FFF2-40B4-BE49-F238E27FC236}">
                <a16:creationId xmlns:a16="http://schemas.microsoft.com/office/drawing/2014/main" id="{DFFB2D99-2788-B0B5-A096-C3DC31551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of Flows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E05B2333-FC5C-AF25-E052-A5105738D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9325" y="1962511"/>
            <a:ext cx="3802937" cy="499730"/>
          </a:xfrm>
        </p:spPr>
        <p:txBody>
          <a:bodyPr>
            <a:normAutofit/>
          </a:bodyPr>
          <a:lstStyle/>
          <a:p>
            <a:r>
              <a:rPr lang="en-US" sz="2400" dirty="0"/>
              <a:t>Ideal bandwidth sharing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81A58D72-2983-5D92-088D-BF7000C3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2" y="128605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2FE410-EB57-5B43-C2F2-C40D25239A1F}"/>
              </a:ext>
            </a:extLst>
          </p:cNvPr>
          <p:cNvGrpSpPr/>
          <p:nvPr/>
        </p:nvGrpSpPr>
        <p:grpSpPr>
          <a:xfrm>
            <a:off x="1689114" y="2462242"/>
            <a:ext cx="3968212" cy="1242363"/>
            <a:chOff x="165114" y="2462241"/>
            <a:chExt cx="3968212" cy="124236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111F6F2-BF7F-C8CF-E95E-F5DFB66E4F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738" y="2908177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484F768-CCE9-E6EB-7C62-DBDBD4AA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136587"/>
              <a:ext cx="32613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">
              <a:extLst>
                <a:ext uri="{FF2B5EF4-FFF2-40B4-BE49-F238E27FC236}">
                  <a16:creationId xmlns:a16="http://schemas.microsoft.com/office/drawing/2014/main" id="{E5D05308-2701-6BB6-6A5E-E5DA3363E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1BFA405F-4591-A065-78A8-BA44651C2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21" y="3192495"/>
              <a:ext cx="3261356" cy="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1E0A48F8-2C8F-D342-DDA9-438BBBFED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10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">
              <a:extLst>
                <a:ext uri="{FF2B5EF4-FFF2-40B4-BE49-F238E27FC236}">
                  <a16:creationId xmlns:a16="http://schemas.microsoft.com/office/drawing/2014/main" id="{BA433B4F-03EE-B083-7195-2E12DC19E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10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C8830C-9EDF-770E-DF80-B3A9EC5D865B}"/>
              </a:ext>
            </a:extLst>
          </p:cNvPr>
          <p:cNvGrpSpPr/>
          <p:nvPr/>
        </p:nvGrpSpPr>
        <p:grpSpPr>
          <a:xfrm>
            <a:off x="6385934" y="2462242"/>
            <a:ext cx="3948987" cy="1242363"/>
            <a:chOff x="4861933" y="2462241"/>
            <a:chExt cx="3948987" cy="1242363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650B7D43-A21D-8CEC-6EBC-F5DCFEED1C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03557" y="2913641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49" name="Line 4">
              <a:extLst>
                <a:ext uri="{FF2B5EF4-FFF2-40B4-BE49-F238E27FC236}">
                  <a16:creationId xmlns:a16="http://schemas.microsoft.com/office/drawing/2014/main" id="{3996DECC-0DFA-6DA7-591C-2E200B12A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5015" y="3689975"/>
              <a:ext cx="35059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9">
              <a:extLst>
                <a:ext uri="{FF2B5EF4-FFF2-40B4-BE49-F238E27FC236}">
                  <a16:creationId xmlns:a16="http://schemas.microsoft.com/office/drawing/2014/main" id="{47B43231-6466-A8F8-25BD-6B1488FC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404" y="2686482"/>
              <a:ext cx="326396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2">
              <a:extLst>
                <a:ext uri="{FF2B5EF4-FFF2-40B4-BE49-F238E27FC236}">
                  <a16:creationId xmlns:a16="http://schemas.microsoft.com/office/drawing/2014/main" id="{1D996F75-357F-7C22-CAF7-E1C1CBE6F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713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8B9E6A8C-CEA3-102C-DAFD-76E658259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1591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9F7EE02E-04E7-0CF6-41E1-94530CE82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9062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4">
              <a:extLst>
                <a:ext uri="{FF2B5EF4-FFF2-40B4-BE49-F238E27FC236}">
                  <a16:creationId xmlns:a16="http://schemas.microsoft.com/office/drawing/2014/main" id="{9061660B-59EC-041F-393B-B23B4E991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04940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48852883-0A32-EB20-1AB5-2588F27B9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8813" y="290428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3AFEC61F-E602-FD06-1A1A-26BBE4E2C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4691" y="289335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2">
              <a:extLst>
                <a:ext uri="{FF2B5EF4-FFF2-40B4-BE49-F238E27FC236}">
                  <a16:creationId xmlns:a16="http://schemas.microsoft.com/office/drawing/2014/main" id="{2DB0EA93-C1A5-AE20-E2FC-B0B1564FC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7558" y="289881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74B5737A-6721-B9CE-5FD6-9A299277BF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3436" y="2887887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A0538CC5-322C-DBF0-897D-2957C6269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3549" y="289335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4">
              <a:extLst>
                <a:ext uri="{FF2B5EF4-FFF2-40B4-BE49-F238E27FC236}">
                  <a16:creationId xmlns:a16="http://schemas.microsoft.com/office/drawing/2014/main" id="{17DBB84C-861E-3916-7EAF-20BA9687A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9427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2">
              <a:extLst>
                <a:ext uri="{FF2B5EF4-FFF2-40B4-BE49-F238E27FC236}">
                  <a16:creationId xmlns:a16="http://schemas.microsoft.com/office/drawing/2014/main" id="{46420E17-089C-A1A0-83EA-5B994E1BD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0586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4">
              <a:extLst>
                <a:ext uri="{FF2B5EF4-FFF2-40B4-BE49-F238E27FC236}">
                  <a16:creationId xmlns:a16="http://schemas.microsoft.com/office/drawing/2014/main" id="{BFB23367-1D18-183F-8552-B20235580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66464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F8AF7F77-8D2A-F9F9-F7EC-30727FAB9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3935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4">
              <a:extLst>
                <a:ext uri="{FF2B5EF4-FFF2-40B4-BE49-F238E27FC236}">
                  <a16:creationId xmlns:a16="http://schemas.microsoft.com/office/drawing/2014/main" id="{22000E49-AC93-9266-FB2E-A1608A1D7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9813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2">
              <a:extLst>
                <a:ext uri="{FF2B5EF4-FFF2-40B4-BE49-F238E27FC236}">
                  <a16:creationId xmlns:a16="http://schemas.microsoft.com/office/drawing/2014/main" id="{03D20DE9-48E1-85B8-0B53-E30990DD3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3686" y="288788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4">
              <a:extLst>
                <a:ext uri="{FF2B5EF4-FFF2-40B4-BE49-F238E27FC236}">
                  <a16:creationId xmlns:a16="http://schemas.microsoft.com/office/drawing/2014/main" id="{3D94A0AF-54A0-203A-22F3-47902181C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69564" y="287695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2">
              <a:extLst>
                <a:ext uri="{FF2B5EF4-FFF2-40B4-BE49-F238E27FC236}">
                  <a16:creationId xmlns:a16="http://schemas.microsoft.com/office/drawing/2014/main" id="{F5F98FA2-16FD-6FC6-28E8-E6E039017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2431" y="2882422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4">
              <a:extLst>
                <a:ext uri="{FF2B5EF4-FFF2-40B4-BE49-F238E27FC236}">
                  <a16:creationId xmlns:a16="http://schemas.microsoft.com/office/drawing/2014/main" id="{2397E248-996F-99C2-CFB0-9151DAAFA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8309" y="287149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2">
              <a:extLst>
                <a:ext uri="{FF2B5EF4-FFF2-40B4-BE49-F238E27FC236}">
                  <a16:creationId xmlns:a16="http://schemas.microsoft.com/office/drawing/2014/main" id="{758724AF-0E64-30F0-2F92-AABB69B65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58422" y="2876957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BCE160D7-B04A-B3A5-281B-107FC05CD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4300" y="2866027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>
              <a:extLst>
                <a:ext uri="{FF2B5EF4-FFF2-40B4-BE49-F238E27FC236}">
                  <a16:creationId xmlns:a16="http://schemas.microsoft.com/office/drawing/2014/main" id="{809BE9A9-FF61-243D-0406-FD4AD6717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1006" y="2893352"/>
              <a:ext cx="259580" cy="218653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4">
              <a:extLst>
                <a:ext uri="{FF2B5EF4-FFF2-40B4-BE49-F238E27FC236}">
                  <a16:creationId xmlns:a16="http://schemas.microsoft.com/office/drawing/2014/main" id="{B052146E-4C60-6C37-D434-94EA0DFB3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0585" y="2882422"/>
              <a:ext cx="1" cy="49195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2FA67ECC-4364-9483-3901-67D9BA2A7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2404" y="2462241"/>
              <a:ext cx="0" cy="1242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1B4E5C-859C-14C3-E1FD-E6BB042D467D}"/>
              </a:ext>
            </a:extLst>
          </p:cNvPr>
          <p:cNvGrpSpPr/>
          <p:nvPr/>
        </p:nvGrpSpPr>
        <p:grpSpPr>
          <a:xfrm>
            <a:off x="4362381" y="4717516"/>
            <a:ext cx="4394794" cy="1833562"/>
            <a:chOff x="2838381" y="4717516"/>
            <a:chExt cx="4394794" cy="1833562"/>
          </a:xfrm>
        </p:grpSpPr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CF66DEE0-4B2F-4388-0906-CF793783D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2583" y="5181448"/>
              <a:ext cx="684929" cy="5529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E8856E8E-0B5B-9C3F-226C-85985F927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512" y="5184575"/>
              <a:ext cx="1" cy="83927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F1B0E9EE-F8E6-5FA5-FE82-281630AB05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80005" y="5508671"/>
              <a:ext cx="77905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2075" tIns="46038" rIns="92075" bIns="46038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i="1" dirty="0" err="1"/>
                <a:t>cwnd</a:t>
              </a:r>
              <a:endParaRPr lang="en-US" sz="2400" i="1" dirty="0"/>
            </a:p>
          </p:txBody>
        </p:sp>
        <p:sp>
          <p:nvSpPr>
            <p:cNvPr id="37" name="Line 4">
              <a:extLst>
                <a:ext uri="{FF2B5EF4-FFF2-40B4-BE49-F238E27FC236}">
                  <a16:creationId xmlns:a16="http://schemas.microsoft.com/office/drawing/2014/main" id="{F54318A1-0512-4A6B-3119-B8FA4A083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183" y="6536447"/>
              <a:ext cx="3923992" cy="11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9">
              <a:extLst>
                <a:ext uri="{FF2B5EF4-FFF2-40B4-BE49-F238E27FC236}">
                  <a16:creationId xmlns:a16="http://schemas.microsoft.com/office/drawing/2014/main" id="{CA105E25-487B-013E-AFDD-516000A9B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688" y="5001327"/>
              <a:ext cx="393248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F94CDECA-3724-DB28-8CDC-DB05F9519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6571" y="4717516"/>
              <a:ext cx="2612" cy="18335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6D9EDE74-86F0-AFA1-FAD1-9FA112D8C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513" y="5442767"/>
              <a:ext cx="636949" cy="5941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AD77F89E-074D-6B00-8134-56B8F3BF1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4460" y="5442767"/>
              <a:ext cx="1" cy="64437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A2E70926-B6EA-00CC-6E08-837687E95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4462" y="5634296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3CB25D64-B06E-3FF5-A78C-EF3B436FD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7957" y="563511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2">
              <a:extLst>
                <a:ext uri="{FF2B5EF4-FFF2-40B4-BE49-F238E27FC236}">
                  <a16:creationId xmlns:a16="http://schemas.microsoft.com/office/drawing/2014/main" id="{6D345BCD-A1B8-F989-1DF0-EF2F8AE79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2548" y="5646045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35B8860F-295F-07E8-D0D3-24BC1932FE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8427" y="5634296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2">
              <a:extLst>
                <a:ext uri="{FF2B5EF4-FFF2-40B4-BE49-F238E27FC236}">
                  <a16:creationId xmlns:a16="http://schemas.microsoft.com/office/drawing/2014/main" id="{DBC28986-259B-4D3B-2759-9A6DE0EB0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1270" y="5656955"/>
              <a:ext cx="573496" cy="45242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">
              <a:extLst>
                <a:ext uri="{FF2B5EF4-FFF2-40B4-BE49-F238E27FC236}">
                  <a16:creationId xmlns:a16="http://schemas.microsoft.com/office/drawing/2014/main" id="{C1CEEB12-B107-6DFB-71A8-0291AFE21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765" y="5657774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2">
              <a:extLst>
                <a:ext uri="{FF2B5EF4-FFF2-40B4-BE49-F238E27FC236}">
                  <a16:creationId xmlns:a16="http://schemas.microsoft.com/office/drawing/2014/main" id="{6DD3B026-3E34-2D73-27F3-82B432336A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9356" y="5668704"/>
              <a:ext cx="595879" cy="48102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4">
              <a:extLst>
                <a:ext uri="{FF2B5EF4-FFF2-40B4-BE49-F238E27FC236}">
                  <a16:creationId xmlns:a16="http://schemas.microsoft.com/office/drawing/2014/main" id="{5A323905-2DBA-0C2D-1327-B25C98F0D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5235" y="5656955"/>
              <a:ext cx="1" cy="49195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2">
              <a:extLst>
                <a:ext uri="{FF2B5EF4-FFF2-40B4-BE49-F238E27FC236}">
                  <a16:creationId xmlns:a16="http://schemas.microsoft.com/office/drawing/2014/main" id="{B9D777E9-B093-A65F-9664-49248D2E5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3046" y="5860507"/>
              <a:ext cx="684467" cy="54066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4">
              <a:extLst>
                <a:ext uri="{FF2B5EF4-FFF2-40B4-BE49-F238E27FC236}">
                  <a16:creationId xmlns:a16="http://schemas.microsoft.com/office/drawing/2014/main" id="{077D6C01-068A-7C42-869F-BB7025F27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7512" y="5880275"/>
              <a:ext cx="1" cy="3972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2">
              <a:extLst>
                <a:ext uri="{FF2B5EF4-FFF2-40B4-BE49-F238E27FC236}">
                  <a16:creationId xmlns:a16="http://schemas.microsoft.com/office/drawing/2014/main" id="{E8ABEF15-F7B3-B885-13B1-B076905C7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513" y="5764956"/>
              <a:ext cx="636950" cy="50351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4">
              <a:extLst>
                <a:ext uri="{FF2B5EF4-FFF2-40B4-BE49-F238E27FC236}">
                  <a16:creationId xmlns:a16="http://schemas.microsoft.com/office/drawing/2014/main" id="{FA98D0F8-CC3B-EA1F-07AA-B72841859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4460" y="5761820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2">
              <a:extLst>
                <a:ext uri="{FF2B5EF4-FFF2-40B4-BE49-F238E27FC236}">
                  <a16:creationId xmlns:a16="http://schemas.microsoft.com/office/drawing/2014/main" id="{9B95C296-C600-CC1F-B87D-7ADB073EE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8107" y="576495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DADD865B-1A2D-AC92-FDF0-9D75C52EE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2548" y="576625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2">
              <a:extLst>
                <a:ext uri="{FF2B5EF4-FFF2-40B4-BE49-F238E27FC236}">
                  <a16:creationId xmlns:a16="http://schemas.microsoft.com/office/drawing/2014/main" id="{41400870-BDCD-B9E6-131E-273E3F737F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7071" y="576625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4">
              <a:extLst>
                <a:ext uri="{FF2B5EF4-FFF2-40B4-BE49-F238E27FC236}">
                  <a16:creationId xmlns:a16="http://schemas.microsoft.com/office/drawing/2014/main" id="{3B09B053-42A3-86B0-040D-2F7F5D668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1512" y="576756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">
              <a:extLst>
                <a:ext uri="{FF2B5EF4-FFF2-40B4-BE49-F238E27FC236}">
                  <a16:creationId xmlns:a16="http://schemas.microsoft.com/office/drawing/2014/main" id="{D1F160E9-7D2E-A2CF-4D6B-CE73B4DC0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1512" y="5777886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4">
              <a:extLst>
                <a:ext uri="{FF2B5EF4-FFF2-40B4-BE49-F238E27FC236}">
                  <a16:creationId xmlns:a16="http://schemas.microsoft.com/office/drawing/2014/main" id="{F0FAE3F4-DDB9-1AF3-C0EC-E80B790FE2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5953" y="5779189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">
              <a:extLst>
                <a:ext uri="{FF2B5EF4-FFF2-40B4-BE49-F238E27FC236}">
                  <a16:creationId xmlns:a16="http://schemas.microsoft.com/office/drawing/2014/main" id="{5E539600-C8A5-E012-643D-55C98BD24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6586" y="5779189"/>
              <a:ext cx="589851" cy="48600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4">
              <a:extLst>
                <a:ext uri="{FF2B5EF4-FFF2-40B4-BE49-F238E27FC236}">
                  <a16:creationId xmlns:a16="http://schemas.microsoft.com/office/drawing/2014/main" id="{CAD4740E-C6DF-85CB-D514-2423337A9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21027" y="5780492"/>
              <a:ext cx="9207" cy="506654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3">
            <a:extLst>
              <a:ext uri="{FF2B5EF4-FFF2-40B4-BE49-F238E27FC236}">
                <a16:creationId xmlns:a16="http://schemas.microsoft.com/office/drawing/2014/main" id="{DF3426AF-5379-F4F1-75CB-F56C4CE89861}"/>
              </a:ext>
            </a:extLst>
          </p:cNvPr>
          <p:cNvSpPr txBox="1">
            <a:spLocks noChangeArrowheads="1"/>
          </p:cNvSpPr>
          <p:nvPr/>
        </p:nvSpPr>
        <p:spPr>
          <a:xfrm>
            <a:off x="6043629" y="1591097"/>
            <a:ext cx="4485834" cy="9271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Oscillating, but high overall utilization</a:t>
            </a: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id="{E3BC09FB-79C4-AFB8-6FB7-B620F2329C79}"/>
              </a:ext>
            </a:extLst>
          </p:cNvPr>
          <p:cNvSpPr txBox="1">
            <a:spLocks noChangeArrowheads="1"/>
          </p:cNvSpPr>
          <p:nvPr/>
        </p:nvSpPr>
        <p:spPr>
          <a:xfrm>
            <a:off x="4593534" y="4253945"/>
            <a:ext cx="4485834" cy="4635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reality, flows synchronize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EE6786-6A9E-7D2F-6333-7004213AAD38}"/>
              </a:ext>
            </a:extLst>
          </p:cNvPr>
          <p:cNvGrpSpPr/>
          <p:nvPr/>
        </p:nvGrpSpPr>
        <p:grpSpPr>
          <a:xfrm flipH="1">
            <a:off x="1672335" y="4826276"/>
            <a:ext cx="2498653" cy="1232982"/>
            <a:chOff x="1191443" y="4863146"/>
            <a:chExt cx="5209363" cy="1398648"/>
          </a:xfrm>
        </p:grpSpPr>
        <p:sp>
          <p:nvSpPr>
            <p:cNvPr id="101" name="Rectangular Callout 100">
              <a:extLst>
                <a:ext uri="{FF2B5EF4-FFF2-40B4-BE49-F238E27FC236}">
                  <a16:creationId xmlns:a16="http://schemas.microsoft.com/office/drawing/2014/main" id="{6A2A51E8-E0F8-689F-68B7-5817A9D7735A}"/>
                </a:ext>
              </a:extLst>
            </p:cNvPr>
            <p:cNvSpPr/>
            <p:nvPr/>
          </p:nvSpPr>
          <p:spPr>
            <a:xfrm>
              <a:off x="1191443" y="4876798"/>
              <a:ext cx="5181603" cy="1384996"/>
            </a:xfrm>
            <a:prstGeom prst="wedgeRectCallout">
              <a:avLst>
                <a:gd name="adj1" fmla="val -98598"/>
                <a:gd name="adj2" fmla="val -219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9B45D7A-FFE3-CD5F-C0A1-72722E575972}"/>
                </a:ext>
              </a:extLst>
            </p:cNvPr>
            <p:cNvSpPr txBox="1"/>
            <p:nvPr/>
          </p:nvSpPr>
          <p:spPr>
            <a:xfrm>
              <a:off x="1219207" y="4863146"/>
              <a:ext cx="5181599" cy="1361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One flow causes all flows to drop packets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BBF13D2-8106-86D1-C55A-EDF02B583F2D}"/>
              </a:ext>
            </a:extLst>
          </p:cNvPr>
          <p:cNvGrpSpPr/>
          <p:nvPr/>
        </p:nvGrpSpPr>
        <p:grpSpPr>
          <a:xfrm flipH="1">
            <a:off x="7916737" y="4717263"/>
            <a:ext cx="2498653" cy="830997"/>
            <a:chOff x="1191443" y="4863146"/>
            <a:chExt cx="5209363" cy="1449550"/>
          </a:xfrm>
        </p:grpSpPr>
        <p:sp>
          <p:nvSpPr>
            <p:cNvPr id="104" name="Rectangular Callout 103">
              <a:extLst>
                <a:ext uri="{FF2B5EF4-FFF2-40B4-BE49-F238E27FC236}">
                  <a16:creationId xmlns:a16="http://schemas.microsoft.com/office/drawing/2014/main" id="{570E1546-F65F-F189-B0C3-7728C7992212}"/>
                </a:ext>
              </a:extLst>
            </p:cNvPr>
            <p:cNvSpPr/>
            <p:nvPr/>
          </p:nvSpPr>
          <p:spPr>
            <a:xfrm>
              <a:off x="1191443" y="4876797"/>
              <a:ext cx="5181603" cy="1384997"/>
            </a:xfrm>
            <a:prstGeom prst="wedgeRectCallout">
              <a:avLst>
                <a:gd name="adj1" fmla="val 47286"/>
                <a:gd name="adj2" fmla="val 999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DE1147E-B5B9-0A4D-4647-F4A506438CBC}"/>
                </a:ext>
              </a:extLst>
            </p:cNvPr>
            <p:cNvSpPr txBox="1"/>
            <p:nvPr/>
          </p:nvSpPr>
          <p:spPr>
            <a:xfrm>
              <a:off x="1219207" y="4863146"/>
              <a:ext cx="5181599" cy="144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kern="0" dirty="0">
                  <a:solidFill>
                    <a:sysClr val="window" lastClr="FFFFFF"/>
                  </a:solidFill>
                </a:rPr>
                <a:t>Periodic lulls of low utilization</a:t>
              </a:r>
            </a:p>
          </p:txBody>
        </p: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ADC2903-AB49-CDFE-1F46-C4B29EBC96C2}"/>
              </a:ext>
            </a:extLst>
          </p:cNvPr>
          <p:cNvSpPr/>
          <p:nvPr/>
        </p:nvSpPr>
        <p:spPr>
          <a:xfrm>
            <a:off x="1131106" y="1604318"/>
            <a:ext cx="4692559" cy="1643783"/>
          </a:xfrm>
          <a:prstGeom prst="wedgeRectCallout">
            <a:avLst>
              <a:gd name="adj1" fmla="val 72113"/>
              <a:gd name="adj2" fmla="val 280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Solved in IP routers using Random Early Detection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Also known as Random Early Drop</a:t>
            </a:r>
          </a:p>
        </p:txBody>
      </p:sp>
    </p:spTree>
    <p:extLst>
      <p:ext uri="{BB962C8B-B14F-4D97-AF65-F5344CB8AC3E}">
        <p14:creationId xmlns:p14="http://schemas.microsoft.com/office/powerpoint/2010/main" val="202385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Congestion?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03200" y="1556132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/>
              <a:t>Load on the network is higher than capacity</a:t>
            </a:r>
          </a:p>
          <a:p>
            <a:pPr lvl="1"/>
            <a:r>
              <a:rPr lang="en-US" dirty="0"/>
              <a:t>Capacity is not uniform across networks</a:t>
            </a:r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en-US" dirty="0"/>
              <a:t>There are multiple flows competing for bandwidth</a:t>
            </a:r>
          </a:p>
          <a:p>
            <a:pPr lvl="2"/>
            <a:r>
              <a:rPr lang="en-US" dirty="0"/>
              <a:t>Residential cable modem vs. corporate datacenter</a:t>
            </a:r>
          </a:p>
          <a:p>
            <a:pPr lvl="1"/>
            <a:r>
              <a:rPr lang="en-US" dirty="0"/>
              <a:t>Load is not uniform over time</a:t>
            </a:r>
          </a:p>
          <a:p>
            <a:pPr lvl="2"/>
            <a:r>
              <a:rPr lang="en-US" dirty="0"/>
              <a:t>9pm Sunday night = everyone streaming Netflix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D055-7C7D-2053-CF36-85F48948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21E7-5CC6-D638-3C0A-FA71B893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Flows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7BCF3-77B6-D41C-EA0B-444E1770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74CC4-D92A-C2AC-519B-DF1261539E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Problem: TCP is biased against short flows</a:t>
            </a:r>
          </a:p>
          <a:p>
            <a:pPr lvl="1"/>
            <a:r>
              <a:rPr lang="en-US" dirty="0"/>
              <a:t>1 RTT wasted for connection setup (SYN, SYN/ACK)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always starts at a low number (originally, 1)</a:t>
            </a:r>
          </a:p>
          <a:p>
            <a:r>
              <a:rPr lang="en-US" dirty="0"/>
              <a:t>Vast majority of Internet traffic is short flows</a:t>
            </a:r>
          </a:p>
          <a:p>
            <a:pPr lvl="1"/>
            <a:r>
              <a:rPr lang="en-US" dirty="0"/>
              <a:t>Mostly HTTP transfers, &lt;100KB</a:t>
            </a:r>
          </a:p>
          <a:p>
            <a:pPr lvl="1"/>
            <a:r>
              <a:rPr lang="en-US" dirty="0"/>
              <a:t>Most TCP flows never leave slow start!</a:t>
            </a:r>
          </a:p>
          <a:p>
            <a:r>
              <a:rPr lang="en-US" dirty="0"/>
              <a:t>Proposed solutions</a:t>
            </a:r>
          </a:p>
          <a:p>
            <a:pPr lvl="1"/>
            <a:r>
              <a:rPr lang="en-US" dirty="0"/>
              <a:t>Increase initial </a:t>
            </a:r>
            <a:r>
              <a:rPr lang="en-US" i="1" dirty="0" err="1"/>
              <a:t>cwnd</a:t>
            </a:r>
            <a:r>
              <a:rPr lang="en-US" dirty="0"/>
              <a:t> to a larger value, e.g., 64</a:t>
            </a:r>
          </a:p>
          <a:p>
            <a:pPr lvl="1"/>
            <a:r>
              <a:rPr lang="en-US" dirty="0"/>
              <a:t>TCP Fast Open: use cryptographic hashes to identify receivers, eliminate the need for 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17890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4EE-4CBC-4283-A834-5B1B13D8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Window Size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D4D93-70D6-4031-925F-50EAAF38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962F-5AAF-4C12-9437-CFACA59D30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1676425"/>
          </a:xfrm>
        </p:spPr>
        <p:txBody>
          <a:bodyPr/>
          <a:lstStyle/>
          <a:p>
            <a:r>
              <a:rPr lang="en-US" dirty="0"/>
              <a:t>What should be the initial value of </a:t>
            </a:r>
            <a:r>
              <a:rPr lang="en-US" i="1" dirty="0" err="1"/>
              <a:t>cwnd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Too small – flows take longer to leave slow start</a:t>
            </a:r>
          </a:p>
          <a:p>
            <a:pPr lvl="1"/>
            <a:r>
              <a:rPr lang="en-US" dirty="0"/>
              <a:t>Too big – new flows create burst of traffic that may congest networks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2D57D-4A83-475B-827F-F6394D80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3" y="3120317"/>
            <a:ext cx="7777219" cy="327662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088CCE-3CA5-456A-8573-8C5D9B059F83}"/>
              </a:ext>
            </a:extLst>
          </p:cNvPr>
          <p:cNvSpPr txBox="1">
            <a:spLocks/>
          </p:cNvSpPr>
          <p:nvPr/>
        </p:nvSpPr>
        <p:spPr>
          <a:xfrm>
            <a:off x="203200" y="3120317"/>
            <a:ext cx="3652423" cy="3276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Subject of ongoing debate</a:t>
            </a:r>
          </a:p>
          <a:p>
            <a:pPr lvl="1"/>
            <a:r>
              <a:rPr lang="en-US" dirty="0"/>
              <a:t>E.</a:t>
            </a:r>
            <a:r>
              <a:rPr lang="en-US"/>
              <a:t>g., </a:t>
            </a:r>
            <a:r>
              <a:rPr lang="en-US" dirty="0"/>
              <a:t>Linux kernel officially adopted </a:t>
            </a:r>
            <a:r>
              <a:rPr lang="en-US" i="1" dirty="0" err="1"/>
              <a:t>cwnd</a:t>
            </a:r>
            <a:r>
              <a:rPr lang="en-US" i="1" dirty="0"/>
              <a:t> = 10</a:t>
            </a:r>
            <a:r>
              <a:rPr lang="en-US" dirty="0"/>
              <a:t> in 2011</a:t>
            </a:r>
          </a:p>
          <a:p>
            <a:r>
              <a:rPr lang="en-US" dirty="0"/>
              <a:t>What sizes are in use today?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8BF0E-CCB3-4642-9935-8FBF4DBB71F1}"/>
              </a:ext>
            </a:extLst>
          </p:cNvPr>
          <p:cNvSpPr txBox="1"/>
          <p:nvPr/>
        </p:nvSpPr>
        <p:spPr>
          <a:xfrm>
            <a:off x="4758374" y="6553249"/>
            <a:ext cx="7547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 </a:t>
            </a:r>
            <a:r>
              <a:rPr lang="en-US" sz="1400" dirty="0" err="1"/>
              <a:t>Rüth</a:t>
            </a:r>
            <a:r>
              <a:rPr lang="en-US" sz="1400" dirty="0"/>
              <a:t>, Christian Bormann, Oliver </a:t>
            </a:r>
            <a:r>
              <a:rPr lang="en-US" sz="1400" dirty="0" err="1"/>
              <a:t>Hohlfeld</a:t>
            </a:r>
            <a:r>
              <a:rPr lang="en-US" sz="1400" dirty="0"/>
              <a:t>. Large-scale Scanning of TCP’s Initial Window. IMC 2017. </a:t>
            </a:r>
          </a:p>
        </p:txBody>
      </p:sp>
    </p:spTree>
    <p:extLst>
      <p:ext uri="{BB962C8B-B14F-4D97-AF65-F5344CB8AC3E}">
        <p14:creationId xmlns:p14="http://schemas.microsoft.com/office/powerpoint/2010/main" val="3330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Bandwidth-Delay Product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Problem: TCP performs poorly when</a:t>
            </a:r>
          </a:p>
          <a:p>
            <a:pPr lvl="1"/>
            <a:r>
              <a:rPr lang="en-US" dirty="0"/>
              <a:t>The capacity of the network (bandwidth) is large, or</a:t>
            </a:r>
          </a:p>
          <a:p>
            <a:pPr lvl="1"/>
            <a:r>
              <a:rPr lang="en-US" dirty="0"/>
              <a:t>The delay (RTT) of the network is large, or</a:t>
            </a:r>
          </a:p>
          <a:p>
            <a:pPr lvl="1"/>
            <a:r>
              <a:rPr lang="en-US" dirty="0"/>
              <a:t>The bandwidth-delay product is large</a:t>
            </a:r>
          </a:p>
          <a:p>
            <a:r>
              <a:rPr lang="en-US" dirty="0"/>
              <a:t>Why does TCP perform poorly?</a:t>
            </a:r>
          </a:p>
          <a:p>
            <a:pPr lvl="1"/>
            <a:r>
              <a:rPr lang="en-US" dirty="0"/>
              <a:t>Slow start and additive increase are slow to converge when bandwidth is large</a:t>
            </a:r>
          </a:p>
          <a:p>
            <a:pPr lvl="1"/>
            <a:r>
              <a:rPr lang="en-US" dirty="0"/>
              <a:t>TCP is </a:t>
            </a:r>
            <a:r>
              <a:rPr lang="en-US" dirty="0">
                <a:solidFill>
                  <a:schemeClr val="accent1"/>
                </a:solidFill>
              </a:rPr>
              <a:t>ACK clocked</a:t>
            </a:r>
          </a:p>
          <a:p>
            <a:pPr lvl="2"/>
            <a:r>
              <a:rPr lang="en-US" dirty="0"/>
              <a:t>i.e., TCP can only react as quickly as ACKs are received</a:t>
            </a:r>
          </a:p>
          <a:p>
            <a:pPr lvl="2"/>
            <a:r>
              <a:rPr lang="en-US" dirty="0"/>
              <a:t>Large RTT </a:t>
            </a:r>
            <a:r>
              <a:rPr lang="en-US" dirty="0">
                <a:sym typeface="Wingdings" panose="05000000000000000000" pitchFamily="2" charset="2"/>
              </a:rPr>
              <a:t> ACKs are delayed  TCP is slow to react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Poor Performance of TCP Reno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11026" y="1937651"/>
            <a:ext cx="4184974" cy="4436144"/>
            <a:chOff x="387026" y="2209801"/>
            <a:chExt cx="4184974" cy="443614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63575" y="6248400"/>
              <a:ext cx="3908425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Bottleneck Bandwidth (Mb/</a:t>
              </a:r>
              <a:r>
                <a:rPr lang="en-US" sz="2000" dirty="0" err="1"/>
                <a:t>s</a:t>
              </a:r>
              <a:r>
                <a:rPr lang="en-US" sz="2000" dirty="0"/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0814883">
              <a:off x="387026" y="2515649"/>
              <a:ext cx="490520" cy="278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925513" y="2209801"/>
            <a:ext cx="3457798" cy="403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952381" imgH="5447619" progId="">
                    <p:embed/>
                  </p:oleObj>
                </mc:Choice>
                <mc:Fallback>
                  <p:oleObj name="Bitmap Image" r:id="rId2" imgW="4952381" imgH="544761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513" y="2209801"/>
                          <a:ext cx="3457798" cy="403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225550" y="2286000"/>
              <a:ext cx="28194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/>
                <a:t>50 flows in both directions</a:t>
              </a:r>
            </a:p>
            <a:p>
              <a:pPr algn="r"/>
              <a:r>
                <a:rPr lang="en-US" dirty="0"/>
                <a:t>Buffer = BW x Delay</a:t>
              </a:r>
            </a:p>
            <a:p>
              <a:pPr algn="r"/>
              <a:r>
                <a:rPr lang="en-US" dirty="0"/>
                <a:t>RTT = 80 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53998" y="1942811"/>
            <a:ext cx="3925118" cy="4354785"/>
            <a:chOff x="4729998" y="2214960"/>
            <a:chExt cx="3925118" cy="4354785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5424554" y="6172200"/>
              <a:ext cx="3078162" cy="39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Round Trip Delay (sec)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 rot="10814883">
              <a:off x="4729998" y="2786442"/>
              <a:ext cx="490520" cy="258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 lIns="90488" tIns="44450" rIns="90488" bIns="44450" numCol="1" anchor="b" anchorCtr="0" compatLnSpc="1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Avg. TCP Utilization</a:t>
              </a:r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5253104" y="2214960"/>
            <a:ext cx="3402012" cy="3986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4571429" imgH="5420482" progId="">
                    <p:embed/>
                  </p:oleObj>
                </mc:Choice>
                <mc:Fallback>
                  <p:oleObj name="Bitmap Image" r:id="rId4" imgW="4571429" imgH="54204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3104" y="2214960"/>
                          <a:ext cx="3402012" cy="3986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535613" y="2287588"/>
              <a:ext cx="2892425" cy="91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/>
                <a:t>50 flows in both directions</a:t>
              </a:r>
            </a:p>
            <a:p>
              <a:pPr algn="r"/>
              <a:r>
                <a:rPr lang="en-US" dirty="0"/>
                <a:t>Buffer = BW x Delay</a:t>
              </a:r>
            </a:p>
            <a:p>
              <a:pPr algn="r"/>
              <a:r>
                <a:rPr lang="en-US" dirty="0"/>
                <a:t>BW = 155 Mb/s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38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Utilization?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window growth</a:t>
            </a:r>
          </a:p>
          <a:p>
            <a:pPr lvl="1"/>
            <a:r>
              <a:rPr lang="en-US" dirty="0"/>
              <a:t>Slow start and additive increase are too slow when bandwidth is large</a:t>
            </a:r>
          </a:p>
          <a:p>
            <a:pPr lvl="1"/>
            <a:r>
              <a:rPr lang="en-US" dirty="0"/>
              <a:t>Want to converge more quickly</a:t>
            </a:r>
          </a:p>
          <a:p>
            <a:r>
              <a:rPr lang="en-US" dirty="0"/>
              <a:t>Maintain fairness with other TCP variants</a:t>
            </a:r>
          </a:p>
          <a:p>
            <a:pPr lvl="1"/>
            <a:r>
              <a:rPr lang="en-US" dirty="0"/>
              <a:t>Window growth cannot be too aggressive</a:t>
            </a:r>
          </a:p>
          <a:p>
            <a:r>
              <a:rPr lang="en-US" dirty="0"/>
              <a:t>Simple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485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TCP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Default TCP implementation in Windows</a:t>
            </a:r>
          </a:p>
          <a:p>
            <a:r>
              <a:rPr lang="en-US" dirty="0"/>
              <a:t>Key idea: split 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en-US" dirty="0"/>
              <a:t>into two separate windows</a:t>
            </a:r>
          </a:p>
          <a:p>
            <a:pPr lvl="1"/>
            <a:r>
              <a:rPr lang="en-US" dirty="0"/>
              <a:t>Traditional, loss-based window</a:t>
            </a:r>
          </a:p>
          <a:p>
            <a:pPr lvl="1"/>
            <a:r>
              <a:rPr lang="en-US" dirty="0"/>
              <a:t>New, delay-based window</a:t>
            </a:r>
          </a:p>
          <a:p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i="1" dirty="0"/>
              <a:t> + </a:t>
            </a:r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en-US" dirty="0"/>
              <a:t>is controlled by AIMD</a:t>
            </a:r>
            <a:endParaRPr lang="en-US" i="1" dirty="0"/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i="1" dirty="0"/>
              <a:t> </a:t>
            </a:r>
            <a:r>
              <a:rPr lang="en-US" dirty="0"/>
              <a:t>is the delay window</a:t>
            </a:r>
          </a:p>
          <a:p>
            <a:r>
              <a:rPr lang="en-US" dirty="0"/>
              <a:t>Rules for adjusting</a:t>
            </a:r>
            <a:r>
              <a:rPr lang="en-US" i="1" dirty="0"/>
              <a:t> </a:t>
            </a:r>
            <a:r>
              <a:rPr lang="en-US" i="1" dirty="0" err="1"/>
              <a:t>dwnd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If RTT is increasing, decrease </a:t>
            </a:r>
            <a:r>
              <a:rPr lang="en-US" i="1" dirty="0" err="1"/>
              <a:t>dwnd</a:t>
            </a:r>
            <a:r>
              <a:rPr lang="en-US" dirty="0"/>
              <a:t> (</a:t>
            </a:r>
            <a:r>
              <a:rPr lang="en-US" i="1" dirty="0" err="1"/>
              <a:t>dwnd</a:t>
            </a:r>
            <a:r>
              <a:rPr lang="en-US" dirty="0"/>
              <a:t> &gt;= 0)</a:t>
            </a:r>
          </a:p>
          <a:p>
            <a:pPr lvl="1"/>
            <a:r>
              <a:rPr lang="en-US" dirty="0"/>
              <a:t>If RTT is decreasing, increase </a:t>
            </a:r>
            <a:r>
              <a:rPr lang="en-US" i="1" dirty="0" err="1"/>
              <a:t>dwnd</a:t>
            </a:r>
            <a:endParaRPr lang="en-US" dirty="0"/>
          </a:p>
          <a:p>
            <a:pPr lvl="1"/>
            <a:r>
              <a:rPr lang="en-US" dirty="0"/>
              <a:t>Increase/decrease are proportional to the rate of change</a:t>
            </a:r>
          </a:p>
        </p:txBody>
      </p:sp>
    </p:spTree>
    <p:extLst>
      <p:ext uri="{BB962C8B-B14F-4D97-AF65-F5344CB8AC3E}">
        <p14:creationId xmlns:p14="http://schemas.microsoft.com/office/powerpoint/2010/main" val="982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25480" y="1622270"/>
            <a:ext cx="1202573" cy="3212153"/>
            <a:chOff x="5801479" y="1622269"/>
            <a:chExt cx="120257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01479" y="1629249"/>
              <a:ext cx="120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Decreasing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4336" y="1626773"/>
            <a:ext cx="1099981" cy="3212153"/>
            <a:chOff x="3850336" y="1626772"/>
            <a:chExt cx="1099981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0336" y="1629250"/>
              <a:ext cx="10999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Increasing</a:t>
              </a:r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9109991" y="3769518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TCP Example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01560"/>
            <a:ext cx="9144000" cy="1456441"/>
          </a:xfrm>
        </p:spPr>
        <p:txBody>
          <a:bodyPr>
            <a:normAutofit/>
          </a:bodyPr>
          <a:lstStyle/>
          <a:p>
            <a:r>
              <a:rPr lang="en-US" sz="2400" dirty="0"/>
              <a:t>Aggressiveness corresponds to changes in RTT</a:t>
            </a:r>
          </a:p>
          <a:p>
            <a:r>
              <a:rPr lang="en-US" sz="2400" dirty="0"/>
              <a:t>Advantages: fast ramp up, fairer to flows with different RTTs</a:t>
            </a:r>
          </a:p>
          <a:p>
            <a:r>
              <a:rPr lang="en-US" sz="2400" dirty="0"/>
              <a:t>Disadvantage: must estimate RTT, which is very challenging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47376" y="126833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3852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40703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3841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4949382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8654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6918122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9080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10206088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9080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6918122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7934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8354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8325824" y="2275563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5526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6322244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7489311" y="2504239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7934228" y="2913165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4395630" y="2031845"/>
            <a:ext cx="950994" cy="944786"/>
            <a:chOff x="1191443" y="4863146"/>
            <a:chExt cx="5209363" cy="1398648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Slower </a:t>
              </a:r>
              <a:r>
                <a:rPr lang="en-US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dirty="0">
                  <a:solidFill>
                    <a:sysClr val="window" lastClr="FFFFFF"/>
                  </a:solidFill>
                </a:rPr>
                <a:t> growth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6478777" y="1479470"/>
            <a:ext cx="934847" cy="944786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6" y="4863146"/>
              <a:ext cx="5181600" cy="136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Faster </a:t>
              </a:r>
              <a:r>
                <a:rPr lang="en-US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dirty="0">
                  <a:solidFill>
                    <a:sysClr val="window" lastClr="FFFFFF"/>
                  </a:solidFill>
                </a:rPr>
                <a:t>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3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uiExpand="1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Default TCP implementation in Linux</a:t>
                </a:r>
              </a:p>
              <a:p>
                <a:r>
                  <a:rPr lang="en-US" dirty="0"/>
                  <a:t>Replace AIMD with cubic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𝑐𝑤𝑛𝑑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𝑐𝑤𝑛𝑑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∗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𝑐𝑤𝑛𝑑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 </a:t>
                </a:r>
                <a:r>
                  <a:rPr lang="en-US" dirty="0">
                    <a:sym typeface="Wingdings" panose="05000000000000000000" pitchFamily="2" charset="2"/>
                  </a:rPr>
                  <a:t> a constant scaling factor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β</a:t>
                </a:r>
                <a:r>
                  <a:rPr lang="en-US" dirty="0">
                    <a:sym typeface="Wingdings" panose="05000000000000000000" pitchFamily="2" charset="2"/>
                  </a:rPr>
                  <a:t>  a constant fraction for multiplicative decrease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T  time since last packet drop</a:t>
                </a:r>
              </a:p>
              <a:p>
                <a:pPr lvl="1"/>
                <a:r>
                  <a:rPr lang="en-US" dirty="0" err="1"/>
                  <a:t>cwnd</a:t>
                </a:r>
                <a:r>
                  <a:rPr lang="en-US" baseline="-25000" dirty="0" err="1"/>
                  <a:t>max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err="1">
                    <a:sym typeface="Wingdings" panose="05000000000000000000" pitchFamily="2" charset="2"/>
                  </a:rPr>
                  <a:t>cwnd</a:t>
                </a:r>
                <a:r>
                  <a:rPr lang="en-US" dirty="0">
                    <a:sym typeface="Wingdings" panose="05000000000000000000" pitchFamily="2" charset="2"/>
                  </a:rPr>
                  <a:t> when last packet dropped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45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71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CUBIC Example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5296730"/>
            <a:ext cx="8839200" cy="15612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Less wasted bandwidth due to fast ramp up</a:t>
            </a:r>
          </a:p>
          <a:p>
            <a:r>
              <a:rPr lang="en-US" sz="2400" dirty="0"/>
              <a:t>Stable region and slow acceleration help maintain fairness</a:t>
            </a:r>
          </a:p>
          <a:p>
            <a:pPr lvl="1"/>
            <a:r>
              <a:rPr lang="en-US" sz="2100" dirty="0"/>
              <a:t>Fast ramp up is more aggressive than additive increase</a:t>
            </a:r>
          </a:p>
          <a:p>
            <a:pPr lvl="1"/>
            <a:r>
              <a:rPr lang="en-US" sz="2100" dirty="0"/>
              <a:t>To be fair to Tahoe/Reno, CUBIC needs to be less aggressive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259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3844961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259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545261" y="48344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1363356" y="2899422"/>
            <a:ext cx="77905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867320" y="2303862"/>
            <a:ext cx="9634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Timeout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039119" y="3424800"/>
            <a:ext cx="123020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045600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CUBIC Function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2013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542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3841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2013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4201112" y="2276974"/>
            <a:ext cx="96500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cwnd</a:t>
            </a:r>
            <a:r>
              <a:rPr lang="en-US" sz="2000" i="1" baseline="-25000" dirty="0" err="1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6259965" y="2177371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1984039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833568" y="2704615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5753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259966" y="2177371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565012" y="2177371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557408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72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7565013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7813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816349" y="3001333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740157" y="2148212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7748018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102034" y="1998482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4381483" y="4006394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Fast ramp up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4925695" y="3081130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37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Stable</a:t>
              </a:r>
            </a:p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Region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6579088" y="1244225"/>
            <a:ext cx="2468824" cy="707009"/>
            <a:chOff x="1191443" y="4863146"/>
            <a:chExt cx="5209363" cy="1398648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Slowly accelerate to probe for bandwidth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of TCP Flows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099" name="Picture 3" descr="D:\Classes\CS 4700\assets\cub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1" y="1598140"/>
            <a:ext cx="7073556" cy="51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 flipH="1">
            <a:off x="3861538" y="2675565"/>
            <a:ext cx="932405" cy="426563"/>
            <a:chOff x="1191443" y="4863146"/>
            <a:chExt cx="5209363" cy="1398648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CUBIC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2072017" y="4685046"/>
            <a:ext cx="932405" cy="426563"/>
            <a:chOff x="1191443" y="4863146"/>
            <a:chExt cx="5209363" cy="1398648"/>
          </a:xfrm>
        </p:grpSpPr>
        <p:sp>
          <p:nvSpPr>
            <p:cNvPr id="11" name="Rectangular Callout 10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9448"/>
                <a:gd name="adj2" fmla="val 1022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CUBIC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7670691" y="5111609"/>
            <a:ext cx="932405" cy="426563"/>
            <a:chOff x="1191443" y="4863146"/>
            <a:chExt cx="5209363" cy="1398648"/>
          </a:xfrm>
        </p:grpSpPr>
        <p:sp>
          <p:nvSpPr>
            <p:cNvPr id="14" name="Rectangular Callout 13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100927"/>
                <a:gd name="adj2" fmla="val 122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Reno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8134409" y="5698336"/>
            <a:ext cx="932405" cy="426563"/>
            <a:chOff x="1191443" y="4863146"/>
            <a:chExt cx="5209363" cy="1398648"/>
          </a:xfrm>
        </p:grpSpPr>
        <p:sp>
          <p:nvSpPr>
            <p:cNvPr id="17" name="Rectangular Callout 16"/>
            <p:cNvSpPr/>
            <p:nvPr/>
          </p:nvSpPr>
          <p:spPr>
            <a:xfrm>
              <a:off x="1191443" y="4876799"/>
              <a:ext cx="5181607" cy="1384995"/>
            </a:xfrm>
            <a:prstGeom prst="wedgeRectCallout">
              <a:avLst>
                <a:gd name="adj1" fmla="val 124523"/>
                <a:gd name="adj2" fmla="val 2708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5" y="4863146"/>
              <a:ext cx="5181601" cy="121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Reno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CC8CEB6-C283-104F-78C8-6D40BCD0634A}"/>
              </a:ext>
            </a:extLst>
          </p:cNvPr>
          <p:cNvSpPr/>
          <p:nvPr/>
        </p:nvSpPr>
        <p:spPr>
          <a:xfrm>
            <a:off x="7953830" y="2284446"/>
            <a:ext cx="3962400" cy="214085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Unfairness between TCP variants that share a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CUBIC is more aggressive, so obtains an unfair bandwidth share</a:t>
            </a:r>
          </a:p>
        </p:txBody>
      </p:sp>
    </p:spTree>
    <p:extLst>
      <p:ext uri="{BB962C8B-B14F-4D97-AF65-F5344CB8AC3E}">
        <p14:creationId xmlns:p14="http://schemas.microsoft.com/office/powerpoint/2010/main" val="3969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Congestion Bad?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Results in packet </a:t>
            </a:r>
            <a:r>
              <a:rPr lang="en-US" dirty="0">
                <a:solidFill>
                  <a:schemeClr val="accent1"/>
                </a:solidFill>
              </a:rPr>
              <a:t>loss</a:t>
            </a:r>
          </a:p>
          <a:p>
            <a:pPr lvl="1"/>
            <a:r>
              <a:rPr lang="en-US" dirty="0"/>
              <a:t>Routers have finite buffers, packets must be dropped</a:t>
            </a:r>
          </a:p>
          <a:p>
            <a:r>
              <a:rPr lang="en-US" dirty="0"/>
              <a:t>Practical consequences</a:t>
            </a:r>
          </a:p>
          <a:p>
            <a:pPr lvl="1"/>
            <a:r>
              <a:rPr lang="en-US" dirty="0"/>
              <a:t>Router queues build up, </a:t>
            </a:r>
            <a:r>
              <a:rPr lang="en-US" dirty="0">
                <a:solidFill>
                  <a:schemeClr val="accent1"/>
                </a:solidFill>
              </a:rPr>
              <a:t>delay</a:t>
            </a:r>
            <a:r>
              <a:rPr lang="en-US" dirty="0"/>
              <a:t> increases</a:t>
            </a:r>
          </a:p>
          <a:p>
            <a:pPr lvl="1"/>
            <a:r>
              <a:rPr lang="en-US" dirty="0"/>
              <a:t>Wasted bandwidth from </a:t>
            </a:r>
            <a:r>
              <a:rPr lang="en-US" dirty="0">
                <a:solidFill>
                  <a:schemeClr val="accent1"/>
                </a:solidFill>
              </a:rPr>
              <a:t>retransmissions</a:t>
            </a:r>
          </a:p>
          <a:p>
            <a:pPr lvl="1"/>
            <a:r>
              <a:rPr lang="en-US" dirty="0"/>
              <a:t>Low network </a:t>
            </a:r>
            <a:r>
              <a:rPr lang="en-US" dirty="0" err="1">
                <a:solidFill>
                  <a:schemeClr val="accent1"/>
                </a:solidFill>
              </a:rPr>
              <a:t>goodput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84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2A66-B8B9-9F82-436F-F1945FD5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>
            <a:extLst>
              <a:ext uri="{FF2B5EF4-FFF2-40B4-BE49-F238E27FC236}">
                <a16:creationId xmlns:a16="http://schemas.microsoft.com/office/drawing/2014/main" id="{D5FABFDD-6558-D7DE-EE5D-B0E1BEDBD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Deploying TCP Variants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7107" name="Rectangle 3">
            <a:extLst>
              <a:ext uri="{FF2B5EF4-FFF2-40B4-BE49-F238E27FC236}">
                <a16:creationId xmlns:a16="http://schemas.microsoft.com/office/drawing/2014/main" id="{3E4ABB62-C352-F09E-B2B7-6798706B2B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assumes all flows employ TCP-like congestion control</a:t>
            </a:r>
          </a:p>
          <a:p>
            <a:pPr lvl="1"/>
            <a:r>
              <a:rPr lang="en-US" dirty="0"/>
              <a:t>TCP-friendly or TCP-compatible</a:t>
            </a:r>
          </a:p>
          <a:p>
            <a:pPr lvl="1"/>
            <a:r>
              <a:rPr lang="en-US" dirty="0"/>
              <a:t>Violated by UDP :(</a:t>
            </a:r>
          </a:p>
          <a:p>
            <a:r>
              <a:rPr lang="en-US" dirty="0"/>
              <a:t>If new congestion control algorithms are developed, they must be TCP-friendly</a:t>
            </a:r>
          </a:p>
          <a:p>
            <a:r>
              <a:rPr lang="en-US" dirty="0"/>
              <a:t>Be wary of unforeseen interactions</a:t>
            </a:r>
          </a:p>
          <a:p>
            <a:pPr lvl="1"/>
            <a:r>
              <a:rPr lang="en-US" dirty="0"/>
              <a:t>Variants work well with others like themselves</a:t>
            </a:r>
          </a:p>
          <a:p>
            <a:pPr lvl="1"/>
            <a:r>
              <a:rPr lang="en-US" dirty="0"/>
              <a:t>Different variants competing for resources may trigger unfair, pathological behavior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D292EB-B9C5-E0D4-F079-668BCFA54C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4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937B2-7E7C-65F3-B12D-63F7591C6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D44923-4B30-36E9-B686-05CC3C48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2296634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Congestion Basics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Original 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Tahoe and Reno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 Cubic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BBR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0B5A3F-423F-5A46-F667-DB7E0DE5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14822-3B3C-3C69-052E-30709CA16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92B03-C560-54DC-B95B-AE853789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55A0-64FC-5826-CAF9-BA4771EB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TCP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BA7B40-B448-1E83-A89A-98270AFE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7434-C019-F1C9-48FE-C1D294F1CE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Internet traffic is TCP</a:t>
            </a:r>
          </a:p>
          <a:p>
            <a:r>
              <a:rPr lang="en-US" dirty="0"/>
              <a:t>However, many issues with the protocol</a:t>
            </a:r>
          </a:p>
          <a:p>
            <a:pPr lvl="1"/>
            <a:r>
              <a:rPr lang="en-US" dirty="0"/>
              <a:t>Synchronization of flows</a:t>
            </a:r>
          </a:p>
          <a:p>
            <a:pPr lvl="1"/>
            <a:r>
              <a:rPr lang="en-US" dirty="0"/>
              <a:t>Poor performance with small flows</a:t>
            </a:r>
          </a:p>
          <a:p>
            <a:pPr lvl="1"/>
            <a:r>
              <a:rPr lang="en-US" dirty="0"/>
              <a:t>Problems on modern, high bandwidth-delay product networks</a:t>
            </a:r>
          </a:p>
          <a:p>
            <a:pPr lvl="2"/>
            <a:r>
              <a:rPr lang="en-US" dirty="0"/>
              <a:t>Slow ramp-up when bandwidth is large, low utilization</a:t>
            </a:r>
          </a:p>
          <a:p>
            <a:pPr lvl="1"/>
            <a:r>
              <a:rPr lang="en-US" dirty="0"/>
              <a:t>Lack of fairness when RTT varies across flows</a:t>
            </a:r>
          </a:p>
          <a:p>
            <a:pPr lvl="1"/>
            <a:r>
              <a:rPr lang="en-US" dirty="0"/>
              <a:t>Poor performance on wireless networks, packet loss is assumed to be congestion</a:t>
            </a:r>
          </a:p>
          <a:p>
            <a:pPr lvl="1"/>
            <a:r>
              <a:rPr lang="en-US" dirty="0"/>
              <a:t>Probing for bandwidth induces congestion and packet drops</a:t>
            </a:r>
          </a:p>
          <a:p>
            <a:pPr lvl="1"/>
            <a:r>
              <a:rPr lang="en-US" dirty="0"/>
              <a:t>Susceptibility to denial of service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0366F4D-C94C-EBE9-AFF6-37A75B681134}"/>
              </a:ext>
            </a:extLst>
          </p:cNvPr>
          <p:cNvSpPr/>
          <p:nvPr/>
        </p:nvSpPr>
        <p:spPr>
          <a:xfrm>
            <a:off x="6614556" y="1600200"/>
            <a:ext cx="3663537" cy="902524"/>
          </a:xfrm>
          <a:prstGeom prst="wedgeRectCallout">
            <a:avLst>
              <a:gd name="adj1" fmla="val -100412"/>
              <a:gd name="adj2" fmla="val 1039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 Early Drop/Detection in IP routers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D735B86-64F3-C5F8-779A-3FDA3D63DBBC}"/>
              </a:ext>
            </a:extLst>
          </p:cNvPr>
          <p:cNvSpPr/>
          <p:nvPr/>
        </p:nvSpPr>
        <p:spPr>
          <a:xfrm>
            <a:off x="7948551" y="2614055"/>
            <a:ext cx="3663537" cy="539338"/>
          </a:xfrm>
          <a:prstGeom prst="wedgeRectCallout">
            <a:avLst>
              <a:gd name="adj1" fmla="val -117592"/>
              <a:gd name="adj2" fmla="val 9715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initial </a:t>
            </a:r>
            <a:r>
              <a:rPr lang="en-US" sz="2400" dirty="0" err="1"/>
              <a:t>cwnd</a:t>
            </a:r>
            <a:endParaRPr lang="en-US" sz="24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170D13D-023C-DFB2-9A54-6B916EFB6FD5}"/>
              </a:ext>
            </a:extLst>
          </p:cNvPr>
          <p:cNvSpPr/>
          <p:nvPr/>
        </p:nvSpPr>
        <p:spPr>
          <a:xfrm>
            <a:off x="9514113" y="3324099"/>
            <a:ext cx="2034639" cy="980705"/>
          </a:xfrm>
          <a:prstGeom prst="wedgeRectCallout">
            <a:avLst>
              <a:gd name="adj1" fmla="val -144554"/>
              <a:gd name="adj2" fmla="val 510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CUBIC instead of AIMD</a:t>
            </a:r>
          </a:p>
        </p:txBody>
      </p:sp>
      <p:sp>
        <p:nvSpPr>
          <p:cNvPr id="8" name="Rounded Rectangle 49">
            <a:extLst>
              <a:ext uri="{FF2B5EF4-FFF2-40B4-BE49-F238E27FC236}">
                <a16:creationId xmlns:a16="http://schemas.microsoft.com/office/drawing/2014/main" id="{8121EB95-7DEA-C1C4-2855-BBFB83D93CD4}"/>
              </a:ext>
            </a:extLst>
          </p:cNvPr>
          <p:cNvSpPr/>
          <p:nvPr/>
        </p:nvSpPr>
        <p:spPr>
          <a:xfrm>
            <a:off x="478971" y="4529604"/>
            <a:ext cx="11133117" cy="145753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5266-9C1B-D7B7-2741-6F1843E78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EAA5-4043-2877-A1C6-9D78A56E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B87A7-1927-8857-E004-B7268017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0A952-317B-D90E-FBDE-E748962AA3D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525770"/>
            <a:ext cx="8839200" cy="664535"/>
          </a:xfrm>
        </p:spPr>
        <p:txBody>
          <a:bodyPr/>
          <a:lstStyle/>
          <a:p>
            <a:r>
              <a:rPr lang="en-US"/>
              <a:t>Key problem</a:t>
            </a:r>
            <a:r>
              <a:rPr lang="en-US" dirty="0"/>
              <a:t>: TCP throughput depends on RTT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062F9-48B5-26DA-E0E4-CB5255400145}"/>
              </a:ext>
            </a:extLst>
          </p:cNvPr>
          <p:cNvCxnSpPr>
            <a:endCxn id="7" idx="1"/>
          </p:cNvCxnSpPr>
          <p:nvPr/>
        </p:nvCxnSpPr>
        <p:spPr>
          <a:xfrm>
            <a:off x="2124918" y="3130217"/>
            <a:ext cx="1219434" cy="45429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C89171-746D-D3E7-796E-8679E0BBA101}"/>
              </a:ext>
            </a:extLst>
          </p:cNvPr>
          <p:cNvCxnSpPr>
            <a:endCxn id="7" idx="1"/>
          </p:cNvCxnSpPr>
          <p:nvPr/>
        </p:nvCxnSpPr>
        <p:spPr>
          <a:xfrm flipV="1">
            <a:off x="2267482" y="3584509"/>
            <a:ext cx="1076870" cy="4431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0350D3-F309-4F14-062F-169E842FDA08}"/>
              </a:ext>
            </a:extLst>
          </p:cNvPr>
          <p:cNvCxnSpPr>
            <a:endCxn id="11" idx="3"/>
          </p:cNvCxnSpPr>
          <p:nvPr/>
        </p:nvCxnSpPr>
        <p:spPr>
          <a:xfrm flipH="1">
            <a:off x="8960565" y="4140944"/>
            <a:ext cx="10681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CA22C0-2CCF-2748-A67C-42574C0C710B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7138854" y="4140944"/>
            <a:ext cx="1176597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7C4-34F7-2618-225F-72B35A8FB743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 flipV="1">
            <a:off x="5758016" y="3584510"/>
            <a:ext cx="735722" cy="5564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2DFAD4C-65AC-57D4-AA63-7749BB48F6AF}"/>
              </a:ext>
            </a:extLst>
          </p:cNvPr>
          <p:cNvCxnSpPr>
            <a:endCxn id="9" idx="3"/>
          </p:cNvCxnSpPr>
          <p:nvPr/>
        </p:nvCxnSpPr>
        <p:spPr>
          <a:xfrm flipH="1">
            <a:off x="5758017" y="3281009"/>
            <a:ext cx="1077337" cy="303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F76A30-C271-15EA-C3F7-0A0240ED0C5F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3989467" y="3584509"/>
            <a:ext cx="112343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black_server.png">
            <a:extLst>
              <a:ext uri="{FF2B5EF4-FFF2-40B4-BE49-F238E27FC236}">
                <a16:creationId xmlns:a16="http://schemas.microsoft.com/office/drawing/2014/main" id="{4E42F3A2-996C-95A1-78CC-A17DE3BA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82" y="2826716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Router.png">
            <a:extLst>
              <a:ext uri="{FF2B5EF4-FFF2-40B4-BE49-F238E27FC236}">
                <a16:creationId xmlns:a16="http://schemas.microsoft.com/office/drawing/2014/main" id="{C8DE5B67-0AB7-B9DA-05A1-37FDC7A5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3" y="339431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>
            <a:extLst>
              <a:ext uri="{FF2B5EF4-FFF2-40B4-BE49-F238E27FC236}">
                <a16:creationId xmlns:a16="http://schemas.microsoft.com/office/drawing/2014/main" id="{B6199E67-E494-92DB-0B02-04EB9FE2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02" y="339431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>
            <a:extLst>
              <a:ext uri="{FF2B5EF4-FFF2-40B4-BE49-F238E27FC236}">
                <a16:creationId xmlns:a16="http://schemas.microsoft.com/office/drawing/2014/main" id="{219CBD82-BC7B-B9C4-2EFA-42DF02959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39" y="39507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>
            <a:extLst>
              <a:ext uri="{FF2B5EF4-FFF2-40B4-BE49-F238E27FC236}">
                <a16:creationId xmlns:a16="http://schemas.microsoft.com/office/drawing/2014/main" id="{1D62DE4B-DAB6-7A51-9B0F-D7DB385D0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51" y="39507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>
            <a:extLst>
              <a:ext uri="{FF2B5EF4-FFF2-40B4-BE49-F238E27FC236}">
                <a16:creationId xmlns:a16="http://schemas.microsoft.com/office/drawing/2014/main" id="{6840C05E-F6CA-0B9A-2E27-1BC748FC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18" y="372414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>
            <a:extLst>
              <a:ext uri="{FF2B5EF4-FFF2-40B4-BE49-F238E27FC236}">
                <a16:creationId xmlns:a16="http://schemas.microsoft.com/office/drawing/2014/main" id="{F17E870B-84E0-00F8-767A-05822DDF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53" y="290307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>
            <a:extLst>
              <a:ext uri="{FF2B5EF4-FFF2-40B4-BE49-F238E27FC236}">
                <a16:creationId xmlns:a16="http://schemas.microsoft.com/office/drawing/2014/main" id="{FA3D18EE-0EBF-105F-2DA2-C287E2F1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848" y="3840538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>
            <a:extLst>
              <a:ext uri="{FF2B5EF4-FFF2-40B4-BE49-F238E27FC236}">
                <a16:creationId xmlns:a16="http://schemas.microsoft.com/office/drawing/2014/main" id="{4BB136FB-582C-EF94-34B1-3EE7FD78D800}"/>
              </a:ext>
            </a:extLst>
          </p:cNvPr>
          <p:cNvSpPr/>
          <p:nvPr/>
        </p:nvSpPr>
        <p:spPr>
          <a:xfrm>
            <a:off x="2438399" y="3080167"/>
            <a:ext cx="4093534" cy="297862"/>
          </a:xfrm>
          <a:custGeom>
            <a:avLst/>
            <a:gdLst>
              <a:gd name="connsiteX0" fmla="*/ 0 w 4093534"/>
              <a:gd name="connsiteY0" fmla="*/ 0 h 297862"/>
              <a:gd name="connsiteX1" fmla="*/ 2041451 w 4093534"/>
              <a:gd name="connsiteY1" fmla="*/ 297711 h 297862"/>
              <a:gd name="connsiteX2" fmla="*/ 4093534 w 4093534"/>
              <a:gd name="connsiteY2" fmla="*/ 31897 h 2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3534" h="297862">
                <a:moveTo>
                  <a:pt x="0" y="0"/>
                </a:moveTo>
                <a:cubicBezTo>
                  <a:pt x="679597" y="146197"/>
                  <a:pt x="1359195" y="292395"/>
                  <a:pt x="2041451" y="297711"/>
                </a:cubicBezTo>
                <a:cubicBezTo>
                  <a:pt x="2723707" y="303027"/>
                  <a:pt x="3408620" y="167462"/>
                  <a:pt x="4093534" y="31897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6E68CC13-0090-AB19-7453-350592C504EE}"/>
              </a:ext>
            </a:extLst>
          </p:cNvPr>
          <p:cNvSpPr/>
          <p:nvPr/>
        </p:nvSpPr>
        <p:spPr>
          <a:xfrm>
            <a:off x="2395869" y="3743284"/>
            <a:ext cx="7632796" cy="723257"/>
          </a:xfrm>
          <a:custGeom>
            <a:avLst/>
            <a:gdLst>
              <a:gd name="connsiteX0" fmla="*/ 0 w 7347097"/>
              <a:gd name="connsiteY0" fmla="*/ 389509 h 723257"/>
              <a:gd name="connsiteX1" fmla="*/ 2083981 w 7347097"/>
              <a:gd name="connsiteY1" fmla="*/ 6737 h 723257"/>
              <a:gd name="connsiteX2" fmla="*/ 4104167 w 7347097"/>
              <a:gd name="connsiteY2" fmla="*/ 676588 h 723257"/>
              <a:gd name="connsiteX3" fmla="*/ 7347097 w 7347097"/>
              <a:gd name="connsiteY3" fmla="*/ 612792 h 7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7097" h="723257">
                <a:moveTo>
                  <a:pt x="0" y="389509"/>
                </a:moveTo>
                <a:cubicBezTo>
                  <a:pt x="699976" y="174199"/>
                  <a:pt x="1399953" y="-41110"/>
                  <a:pt x="2083981" y="6737"/>
                </a:cubicBezTo>
                <a:cubicBezTo>
                  <a:pt x="2768009" y="54584"/>
                  <a:pt x="3226981" y="575579"/>
                  <a:pt x="4104167" y="676588"/>
                </a:cubicBezTo>
                <a:cubicBezTo>
                  <a:pt x="4981353" y="777597"/>
                  <a:pt x="6164225" y="695194"/>
                  <a:pt x="7347097" y="612792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4C0CA7-ACB5-E048-3BA1-26DAA0007A4C}"/>
              </a:ext>
            </a:extLst>
          </p:cNvPr>
          <p:cNvSpPr txBox="1"/>
          <p:nvPr/>
        </p:nvSpPr>
        <p:spPr>
          <a:xfrm>
            <a:off x="7285364" y="377470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5FF6D3-94C3-6D38-2E93-4C0110EF7006}"/>
              </a:ext>
            </a:extLst>
          </p:cNvPr>
          <p:cNvSpPr txBox="1"/>
          <p:nvPr/>
        </p:nvSpPr>
        <p:spPr>
          <a:xfrm>
            <a:off x="8989420" y="377470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FE7B0F-1C65-BB02-11F6-E40CDA56D1C7}"/>
              </a:ext>
            </a:extLst>
          </p:cNvPr>
          <p:cNvSpPr txBox="1"/>
          <p:nvPr/>
        </p:nvSpPr>
        <p:spPr>
          <a:xfrm>
            <a:off x="5961227" y="348276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2835C4-AF20-2375-BC37-0E4A347849DB}"/>
              </a:ext>
            </a:extLst>
          </p:cNvPr>
          <p:cNvSpPr txBox="1"/>
          <p:nvPr/>
        </p:nvSpPr>
        <p:spPr>
          <a:xfrm>
            <a:off x="2257800" y="338038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BDF3FE-2C15-A3CE-A2EF-27D1543A96BD}"/>
              </a:ext>
            </a:extLst>
          </p:cNvPr>
          <p:cNvSpPr txBox="1"/>
          <p:nvPr/>
        </p:nvSpPr>
        <p:spPr>
          <a:xfrm>
            <a:off x="4109397" y="321517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Mbps</a:t>
            </a:r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9C9BA936-B39D-66D8-8699-CBB6FB7B9494}"/>
              </a:ext>
            </a:extLst>
          </p:cNvPr>
          <p:cNvSpPr/>
          <p:nvPr/>
        </p:nvSpPr>
        <p:spPr>
          <a:xfrm rot="10800000">
            <a:off x="4180114" y="2603874"/>
            <a:ext cx="742138" cy="62105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E863CA6A-5DD1-24A0-03CE-342E7D819FBB}"/>
              </a:ext>
            </a:extLst>
          </p:cNvPr>
          <p:cNvSpPr/>
          <p:nvPr/>
        </p:nvSpPr>
        <p:spPr>
          <a:xfrm rot="5400000">
            <a:off x="4211049" y="639339"/>
            <a:ext cx="510038" cy="4055339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6BD50A-90A5-1B06-46C9-7300251FE06E}"/>
              </a:ext>
            </a:extLst>
          </p:cNvPr>
          <p:cNvSpPr txBox="1"/>
          <p:nvPr/>
        </p:nvSpPr>
        <p:spPr>
          <a:xfrm>
            <a:off x="4036304" y="2042656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BAEC7B15-A3A4-7B5B-3A7E-9E70AC6B60B0}"/>
              </a:ext>
            </a:extLst>
          </p:cNvPr>
          <p:cNvSpPr/>
          <p:nvPr/>
        </p:nvSpPr>
        <p:spPr>
          <a:xfrm rot="16200000">
            <a:off x="5968606" y="952467"/>
            <a:ext cx="510038" cy="7610081"/>
          </a:xfrm>
          <a:prstGeom prst="leftBrace">
            <a:avLst>
              <a:gd name="adj1" fmla="val 8333"/>
              <a:gd name="adj2" fmla="val 49957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BD0ABF-270F-E6FB-1A5F-304D5A25F979}"/>
              </a:ext>
            </a:extLst>
          </p:cNvPr>
          <p:cNvSpPr txBox="1"/>
          <p:nvPr/>
        </p:nvSpPr>
        <p:spPr>
          <a:xfrm>
            <a:off x="5730543" y="504636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2DA1347-CD33-657B-805D-F920B9DBBFBB}"/>
              </a:ext>
            </a:extLst>
          </p:cNvPr>
          <p:cNvSpPr/>
          <p:nvPr/>
        </p:nvSpPr>
        <p:spPr>
          <a:xfrm>
            <a:off x="1654213" y="2718617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150AA52-CF68-B004-5A38-6B094415AD37}"/>
              </a:ext>
            </a:extLst>
          </p:cNvPr>
          <p:cNvSpPr/>
          <p:nvPr/>
        </p:nvSpPr>
        <p:spPr>
          <a:xfrm>
            <a:off x="6355426" y="2787548"/>
            <a:ext cx="921738" cy="79696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D9C083F-EA73-85D7-8CDD-7261918CEBB5}"/>
              </a:ext>
            </a:extLst>
          </p:cNvPr>
          <p:cNvSpPr txBox="1">
            <a:spLocks/>
          </p:cNvSpPr>
          <p:nvPr/>
        </p:nvSpPr>
        <p:spPr>
          <a:xfrm>
            <a:off x="1669647" y="5493675"/>
            <a:ext cx="10079007" cy="136432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 clocking makes TCP inherently unfair</a:t>
            </a:r>
          </a:p>
          <a:p>
            <a:r>
              <a:rPr lang="en-US" dirty="0"/>
              <a:t>Possible solution: explicitly take changes in delay (RTT) into account</a:t>
            </a:r>
          </a:p>
          <a:p>
            <a:pPr lvl="1"/>
            <a:r>
              <a:rPr lang="en-US" dirty="0"/>
              <a:t>Implemented by Microsoft’s Compound TCP and Google’s BBR</a:t>
            </a:r>
          </a:p>
        </p:txBody>
      </p:sp>
    </p:spTree>
    <p:extLst>
      <p:ext uri="{BB962C8B-B14F-4D97-AF65-F5344CB8AC3E}">
        <p14:creationId xmlns:p14="http://schemas.microsoft.com/office/powerpoint/2010/main" val="253996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  <p:bldP spid="45" grpId="1" animBg="1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464800" cy="5105400"/>
          </a:xfrm>
        </p:spPr>
        <p:txBody>
          <a:bodyPr/>
          <a:lstStyle/>
          <a:p>
            <a:r>
              <a:rPr lang="en-US" dirty="0"/>
              <a:t>Problem: Tahoe and Reno assume loss = congestion</a:t>
            </a:r>
          </a:p>
          <a:p>
            <a:pPr lvl="1"/>
            <a:r>
              <a:rPr lang="en-US" dirty="0"/>
              <a:t>True on the WAN, bit errors are very rare</a:t>
            </a:r>
          </a:p>
          <a:p>
            <a:pPr lvl="1"/>
            <a:r>
              <a:rPr lang="en-US" dirty="0"/>
              <a:t>False on wireless, interference is very common</a:t>
            </a:r>
          </a:p>
          <a:p>
            <a:r>
              <a:rPr lang="en-US" dirty="0"/>
              <a:t>TCP throughput ~ 1/</a:t>
            </a:r>
            <a:r>
              <a:rPr lang="en-US" dirty="0" err="1"/>
              <a:t>sqrt</a:t>
            </a:r>
            <a:r>
              <a:rPr lang="en-US" dirty="0"/>
              <a:t>(drop rate)</a:t>
            </a:r>
          </a:p>
          <a:p>
            <a:pPr lvl="1"/>
            <a:r>
              <a:rPr lang="en-US" dirty="0"/>
              <a:t>Even a few interference drops can kill performance</a:t>
            </a:r>
          </a:p>
          <a:p>
            <a:r>
              <a:rPr lang="en-US" dirty="0"/>
              <a:t>Possible solutions:</a:t>
            </a:r>
          </a:p>
          <a:p>
            <a:pPr lvl="1"/>
            <a:r>
              <a:rPr lang="en-US" dirty="0"/>
              <a:t>Break layering, push data link info up to TCP</a:t>
            </a:r>
          </a:p>
          <a:p>
            <a:pPr lvl="1"/>
            <a:r>
              <a:rPr lang="en-US" dirty="0"/>
              <a:t>Explicit congestion notification (ECN)</a:t>
            </a:r>
          </a:p>
          <a:p>
            <a:pPr lvl="2"/>
            <a:r>
              <a:rPr lang="en-US" dirty="0"/>
              <a:t>Routers mark the 1-bit ECN field in the TCP header to indicate congestion</a:t>
            </a:r>
          </a:p>
          <a:p>
            <a:pPr lvl="1"/>
            <a:r>
              <a:rPr lang="en-US" dirty="0"/>
              <a:t>Use delay-based congestion detection (TCP Vegas, BBR)</a:t>
            </a:r>
          </a:p>
        </p:txBody>
      </p:sp>
    </p:spTree>
    <p:extLst>
      <p:ext uri="{BB962C8B-B14F-4D97-AF65-F5344CB8AC3E}">
        <p14:creationId xmlns:p14="http://schemas.microsoft.com/office/powerpoint/2010/main" val="924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C7048-3657-0348-1EB7-B84F70AD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6DF5-CDE5-BEBD-6931-499FE632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BBR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9C05D-C842-5C8C-D375-061619E8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Motivation: </a:t>
            </a:r>
            <a:r>
              <a:rPr lang="en-US" i="1" dirty="0"/>
              <a:t>Loss does not always imply congestion</a:t>
            </a:r>
          </a:p>
          <a:p>
            <a:endParaRPr lang="en-US" sz="1100" dirty="0"/>
          </a:p>
          <a:p>
            <a:r>
              <a:rPr lang="en-US" dirty="0"/>
              <a:t>Bottleneck Bandwidth and Round-trip (BBR)</a:t>
            </a:r>
          </a:p>
          <a:p>
            <a:r>
              <a:rPr lang="en-US" dirty="0"/>
              <a:t>Key idea: model the </a:t>
            </a:r>
            <a:r>
              <a:rPr lang="en-US" b="1" dirty="0"/>
              <a:t>bottleneck bandwidth rate </a:t>
            </a:r>
            <a:r>
              <a:rPr lang="en-US" dirty="0"/>
              <a:t>using two properties</a:t>
            </a:r>
          </a:p>
          <a:p>
            <a:pPr lvl="1"/>
            <a:r>
              <a:rPr lang="en-US" dirty="0"/>
              <a:t>Bottleneck bandwidth</a:t>
            </a:r>
          </a:p>
          <a:p>
            <a:pPr lvl="1"/>
            <a:r>
              <a:rPr lang="en-US" dirty="0"/>
              <a:t>Propagation RTT</a:t>
            </a:r>
          </a:p>
          <a:p>
            <a:r>
              <a:rPr lang="en-US" dirty="0"/>
              <a:t>Based on the model, vary:</a:t>
            </a:r>
          </a:p>
          <a:p>
            <a:pPr lvl="1"/>
            <a:r>
              <a:rPr lang="en-US" dirty="0"/>
              <a:t>The congestion window size</a:t>
            </a:r>
          </a:p>
          <a:p>
            <a:pPr lvl="1"/>
            <a:r>
              <a:rPr lang="en-US" dirty="0"/>
              <a:t>The sending rate, i.e., how quickly segments are transmitted</a:t>
            </a:r>
          </a:p>
          <a:p>
            <a:r>
              <a:rPr lang="en-US" dirty="0"/>
              <a:t>Developed by Google, beginning in 2016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69D9-D157-509E-2EFD-A843A539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76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5BA1-0495-8038-F074-D608CAA4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B3D9-B8A3-DACA-F163-B2013FB2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 v1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88E00-F630-9BB2-7181-958D203B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DA33D-8C70-DC35-C44F-A360E847F0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1" y="1600200"/>
            <a:ext cx="6262914" cy="5105400"/>
          </a:xfrm>
        </p:spPr>
        <p:txBody>
          <a:bodyPr>
            <a:normAutofit/>
          </a:bodyPr>
          <a:lstStyle/>
          <a:p>
            <a:r>
              <a:rPr lang="en-US" b="1" dirty="0"/>
              <a:t>Don't overreact</a:t>
            </a:r>
            <a:r>
              <a:rPr lang="en-US" dirty="0"/>
              <a:t>: don't do a multiplicative decrease on every round trip with loss/ECN</a:t>
            </a:r>
          </a:p>
          <a:p>
            <a:r>
              <a:rPr lang="en-US" b="1" dirty="0"/>
              <a:t>Probe robustly</a:t>
            </a:r>
            <a:r>
              <a:rPr lang="en-US" dirty="0"/>
              <a:t>: try to probe beyond estimated max bandwidth before reducing the estimate</a:t>
            </a:r>
          </a:p>
          <a:p>
            <a:r>
              <a:rPr lang="en-US" b="1" dirty="0"/>
              <a:t>Grow </a:t>
            </a:r>
            <a:r>
              <a:rPr lang="en-US" b="1" dirty="0" err="1"/>
              <a:t>scalably</a:t>
            </a:r>
            <a:r>
              <a:rPr lang="en-US" dirty="0"/>
              <a:t>: start probing at 1 extra packet, grow exponentially to use free capacity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CD8FA03-FBA6-FC5E-57B8-49D6048EFE8C}"/>
              </a:ext>
            </a:extLst>
          </p:cNvPr>
          <p:cNvSpPr/>
          <p:nvPr/>
        </p:nvSpPr>
        <p:spPr>
          <a:xfrm>
            <a:off x="6974115" y="1814286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Loss != congestion, helps in wireless networks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C1FAF2D-8A8C-29D6-836D-A8081B96B954}"/>
              </a:ext>
            </a:extLst>
          </p:cNvPr>
          <p:cNvSpPr/>
          <p:nvPr/>
        </p:nvSpPr>
        <p:spPr>
          <a:xfrm>
            <a:off x="6974115" y="3162300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Same as TCP Tahoe, Reno, Cubic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48588F-4C44-14E0-BD7A-04677BF597A9}"/>
              </a:ext>
            </a:extLst>
          </p:cNvPr>
          <p:cNvSpPr/>
          <p:nvPr/>
        </p:nvSpPr>
        <p:spPr>
          <a:xfrm>
            <a:off x="6974115" y="4606471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No additive increase; like slow start and CUBIC</a:t>
            </a:r>
          </a:p>
        </p:txBody>
      </p:sp>
    </p:spTree>
    <p:extLst>
      <p:ext uri="{BB962C8B-B14F-4D97-AF65-F5344CB8AC3E}">
        <p14:creationId xmlns:p14="http://schemas.microsoft.com/office/powerpoint/2010/main" val="4070050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9EAF-C2ED-AF99-C39F-7452ECD9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BBR v2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F8936-D2D7-E8C2-B832-E2FFC80C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D468A-DE76-10F1-D575-9B3E7573EB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6887029" cy="5105400"/>
          </a:xfrm>
        </p:spPr>
        <p:txBody>
          <a:bodyPr>
            <a:normAutofit/>
          </a:bodyPr>
          <a:lstStyle/>
          <a:p>
            <a:r>
              <a:rPr lang="en-US" dirty="0"/>
              <a:t>All v1 goals, plus…</a:t>
            </a:r>
          </a:p>
          <a:p>
            <a:r>
              <a:rPr lang="en-US" b="1" dirty="0"/>
              <a:t>Leave headroom</a:t>
            </a:r>
            <a:r>
              <a:rPr lang="en-US" dirty="0"/>
              <a:t>: leave space for entering flows to grab</a:t>
            </a:r>
          </a:p>
          <a:p>
            <a:r>
              <a:rPr lang="en-US" b="1" dirty="0"/>
              <a:t>Probe deferentially</a:t>
            </a:r>
            <a:r>
              <a:rPr lang="en-US" dirty="0"/>
              <a:t>: probe on a time scale to allow coexistence with Reno/CUBIC</a:t>
            </a:r>
          </a:p>
          <a:p>
            <a:r>
              <a:rPr lang="en-US" b="1" dirty="0"/>
              <a:t>Avoid overshooting</a:t>
            </a:r>
            <a:r>
              <a:rPr lang="en-US" dirty="0"/>
              <a:t>: start probing at an inflight measured to be tolerable</a:t>
            </a:r>
            <a:endParaRPr lang="en-US" b="1" dirty="0"/>
          </a:p>
          <a:p>
            <a:r>
              <a:rPr lang="en-US" b="1" dirty="0"/>
              <a:t>React quickly</a:t>
            </a:r>
            <a:r>
              <a:rPr lang="en-US" dirty="0"/>
              <a:t>: using loss/ECN, adapt to delivery process now to maintain flow balance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198174-E90D-7DCB-453E-7DAFA1323A38}"/>
              </a:ext>
            </a:extLst>
          </p:cNvPr>
          <p:cNvSpPr/>
          <p:nvPr/>
        </p:nvSpPr>
        <p:spPr>
          <a:xfrm>
            <a:off x="8113487" y="3864428"/>
            <a:ext cx="3773714" cy="990600"/>
          </a:xfrm>
          <a:prstGeom prst="wedgeRectCallout">
            <a:avLst>
              <a:gd name="adj1" fmla="val -60064"/>
              <a:gd name="adj2" fmla="val -20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Fairness towards less aggressive TCP variants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56EA727-2534-D2B0-5782-D83D304D5CD5}"/>
              </a:ext>
            </a:extLst>
          </p:cNvPr>
          <p:cNvSpPr/>
          <p:nvPr/>
        </p:nvSpPr>
        <p:spPr>
          <a:xfrm>
            <a:off x="7583716" y="2002972"/>
            <a:ext cx="3773714" cy="990600"/>
          </a:xfrm>
          <a:prstGeom prst="wedgeRectCallout">
            <a:avLst>
              <a:gd name="adj1" fmla="val -60064"/>
              <a:gd name="adj2" fmla="val 200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Fairness towards new flows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6771695-844D-C64A-059B-830AEFADAF42}"/>
              </a:ext>
            </a:extLst>
          </p:cNvPr>
          <p:cNvSpPr/>
          <p:nvPr/>
        </p:nvSpPr>
        <p:spPr>
          <a:xfrm>
            <a:off x="7090229" y="3331029"/>
            <a:ext cx="355600" cy="16981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F40851B-FD1E-E4B1-7E8A-060A201EB4D2}"/>
              </a:ext>
            </a:extLst>
          </p:cNvPr>
          <p:cNvSpPr/>
          <p:nvPr/>
        </p:nvSpPr>
        <p:spPr>
          <a:xfrm>
            <a:off x="7583716" y="5250542"/>
            <a:ext cx="3773714" cy="1378858"/>
          </a:xfrm>
          <a:prstGeom prst="wedgeRectCallout">
            <a:avLst>
              <a:gd name="adj1" fmla="val -58526"/>
              <a:gd name="adj2" fmla="val -197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/>
              <a:t>BBR v1 did not consider drops as a congestion signal at all; too aggressive</a:t>
            </a:r>
          </a:p>
        </p:txBody>
      </p:sp>
    </p:spTree>
    <p:extLst>
      <p:ext uri="{BB962C8B-B14F-4D97-AF65-F5344CB8AC3E}">
        <p14:creationId xmlns:p14="http://schemas.microsoft.com/office/powerpoint/2010/main" val="33294560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A29B-D045-D8AC-726D-B49EB5D8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3C262360-3EBF-0AB1-1339-9C8FABA2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D604F8D-3E3F-F811-3915-2441989A4BC7}"/>
              </a:ext>
            </a:extLst>
          </p:cNvPr>
          <p:cNvSpPr>
            <a:spLocks/>
          </p:cNvSpPr>
          <p:nvPr/>
        </p:nvSpPr>
        <p:spPr bwMode="auto">
          <a:xfrm>
            <a:off x="6682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4021565F-454A-9293-3F79-2040614957D2}"/>
              </a:ext>
            </a:extLst>
          </p:cNvPr>
          <p:cNvSpPr>
            <a:spLocks/>
          </p:cNvSpPr>
          <p:nvPr/>
        </p:nvSpPr>
        <p:spPr bwMode="auto">
          <a:xfrm>
            <a:off x="6682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1E6C8-EEB3-8652-B553-F5495744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Recall…The Danger of Increasing Load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C59E6-DA01-852F-A76F-2A5EE538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5F000-04EC-F378-32D1-496723BB4C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1200" y="1600200"/>
            <a:ext cx="5593401" cy="5078410"/>
          </a:xfrm>
        </p:spPr>
        <p:txBody>
          <a:bodyPr>
            <a:normAutofit/>
          </a:bodyPr>
          <a:lstStyle/>
          <a:p>
            <a:r>
              <a:rPr lang="en-US" dirty="0"/>
              <a:t>Knee – point after which </a:t>
            </a:r>
          </a:p>
          <a:p>
            <a:pPr lvl="1"/>
            <a:r>
              <a:rPr lang="en-US" dirty="0"/>
              <a:t>Throughput increases very slowly</a:t>
            </a:r>
          </a:p>
          <a:p>
            <a:pPr lvl="1"/>
            <a:r>
              <a:rPr lang="en-US" dirty="0"/>
              <a:t>Delay increases quickly</a:t>
            </a:r>
          </a:p>
          <a:p>
            <a:r>
              <a:rPr lang="en-US" dirty="0"/>
              <a:t>In an M/M/1 queue</a:t>
            </a:r>
          </a:p>
          <a:p>
            <a:pPr lvl="1"/>
            <a:r>
              <a:rPr lang="en-US" dirty="0"/>
              <a:t>Delay = 1/(1 – utilization)</a:t>
            </a:r>
          </a:p>
          <a:p>
            <a:r>
              <a:rPr lang="en-US" dirty="0"/>
              <a:t>Cliff – point after which</a:t>
            </a:r>
          </a:p>
          <a:p>
            <a:pPr lvl="1"/>
            <a:r>
              <a:rPr lang="en-US" dirty="0"/>
              <a:t>Throughput </a:t>
            </a:r>
            <a:r>
              <a:rPr lang="en-US" dirty="0">
                <a:sym typeface="Wingdings" pitchFamily="2" charset="2"/>
              </a:rPr>
              <a:t> 0</a:t>
            </a:r>
            <a:endParaRPr lang="en-US" dirty="0"/>
          </a:p>
          <a:p>
            <a:pPr lvl="1"/>
            <a:r>
              <a:rPr lang="en-US" dirty="0"/>
              <a:t>Delay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C118FA-36FE-D455-214D-4F07ABC632B2}"/>
              </a:ext>
            </a:extLst>
          </p:cNvPr>
          <p:cNvGrpSpPr/>
          <p:nvPr/>
        </p:nvGrpSpPr>
        <p:grpSpPr>
          <a:xfrm flipH="1">
            <a:off x="8145782" y="46902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>
              <a:extLst>
                <a:ext uri="{FF2B5EF4-FFF2-40B4-BE49-F238E27FC236}">
                  <a16:creationId xmlns:a16="http://schemas.microsoft.com/office/drawing/2014/main" id="{0B8C7CF2-3D26-BF29-9D7E-421676BFA5C7}"/>
                </a:ext>
              </a:extLst>
            </p:cNvPr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E931D4-9577-124E-2DDF-30414E4FD5A7}"/>
                </a:ext>
              </a:extLst>
            </p:cNvPr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Collapse</a:t>
              </a:r>
            </a:p>
          </p:txBody>
        </p:sp>
      </p:grpSp>
      <p:sp>
        <p:nvSpPr>
          <p:cNvPr id="32" name="Line 5">
            <a:extLst>
              <a:ext uri="{FF2B5EF4-FFF2-40B4-BE49-F238E27FC236}">
                <a16:creationId xmlns:a16="http://schemas.microsoft.com/office/drawing/2014/main" id="{3164B8EA-55FE-97D6-6648-57D19EA756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2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356EFE9-FF0E-EE8F-341B-FB85CCA48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AE72BD7A-F752-3420-325F-BC99B1183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6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C17B19CF-D400-517D-15F8-0B23586C4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4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B9E701A0-9FCA-CD9D-A34F-0AEF700C3A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2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E06A3F2E-0EFF-1DE6-6BE5-1448A03F8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2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>
            <a:extLst>
              <a:ext uri="{FF2B5EF4-FFF2-40B4-BE49-F238E27FC236}">
                <a16:creationId xmlns:a16="http://schemas.microsoft.com/office/drawing/2014/main" id="{C783CF7E-9E39-CC67-A49C-B054D33F2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4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B7220B09-4834-9680-8AB6-9F40839B5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6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>
            <a:extLst>
              <a:ext uri="{FF2B5EF4-FFF2-40B4-BE49-F238E27FC236}">
                <a16:creationId xmlns:a16="http://schemas.microsoft.com/office/drawing/2014/main" id="{70C60149-3A9F-AD42-DE96-1ED84393C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4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450E8094-1263-7441-8995-967D0A41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426" y="644906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228D07C7-A47E-EE79-8740-A412EFE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425" y="387350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4FC9E5F8-5B18-6FF6-9BA4-4718BDA7DD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10388" y="2691449"/>
            <a:ext cx="12856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Goodput</a:t>
            </a:r>
            <a:endParaRPr lang="en-US" sz="2400" dirty="0"/>
          </a:p>
        </p:txBody>
      </p:sp>
      <p:sp>
        <p:nvSpPr>
          <p:cNvPr id="47" name="Text Box 20">
            <a:extLst>
              <a:ext uri="{FF2B5EF4-FFF2-40B4-BE49-F238E27FC236}">
                <a16:creationId xmlns:a16="http://schemas.microsoft.com/office/drawing/2014/main" id="{20B0B01F-0C77-7554-0C6A-D8C6BC4FD36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99414" y="5152709"/>
            <a:ext cx="90755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98996C6B-4892-CADF-4B25-AAB1E10B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644" y="156655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Knee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B9B8CE2B-4102-769D-666F-8AD83F09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583" y="1566550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Cliff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6DFD437-B0B8-2621-14A4-C253C6BB9F5F}"/>
              </a:ext>
            </a:extLst>
          </p:cNvPr>
          <p:cNvGrpSpPr/>
          <p:nvPr/>
        </p:nvGrpSpPr>
        <p:grpSpPr>
          <a:xfrm flipH="1">
            <a:off x="7328843" y="3175687"/>
            <a:ext cx="1955941" cy="524404"/>
            <a:chOff x="1191443" y="4876798"/>
            <a:chExt cx="5209365" cy="1425868"/>
          </a:xfrm>
        </p:grpSpPr>
        <p:sp>
          <p:nvSpPr>
            <p:cNvPr id="59" name="Rectangular Callout 58">
              <a:extLst>
                <a:ext uri="{FF2B5EF4-FFF2-40B4-BE49-F238E27FC236}">
                  <a16:creationId xmlns:a16="http://schemas.microsoft.com/office/drawing/2014/main" id="{03AAD352-ECF5-BA59-DEAB-32C98EE88B83}"/>
                </a:ext>
              </a:extLst>
            </p:cNvPr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ECFCA85-C6D0-A727-CCC0-7AABB4165EAA}"/>
                </a:ext>
              </a:extLst>
            </p:cNvPr>
            <p:cNvSpPr txBox="1"/>
            <p:nvPr/>
          </p:nvSpPr>
          <p:spPr>
            <a:xfrm>
              <a:off x="1219208" y="4880017"/>
              <a:ext cx="5181600" cy="14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Ideal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6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36A-5EEC-94DE-9094-DF95B47E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EC052-C886-11B6-4B4E-09E09A0D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F963-BDB7-F88F-2271-0698110F1A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1948" y="309716"/>
            <a:ext cx="11313652" cy="6395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idea: model the </a:t>
            </a:r>
            <a:r>
              <a:rPr lang="en-US" b="1" dirty="0"/>
              <a:t>bottleneck bandwidth rate </a:t>
            </a:r>
            <a:r>
              <a:rPr lang="en-US" dirty="0"/>
              <a:t>using two properties</a:t>
            </a:r>
          </a:p>
          <a:p>
            <a:pPr lvl="1"/>
            <a:r>
              <a:rPr lang="en-US" dirty="0"/>
              <a:t>Bottleneck bandwidth (</a:t>
            </a:r>
            <a:r>
              <a:rPr lang="en-US" i="1" dirty="0" err="1"/>
              <a:t>btlBw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Propagation RTT (</a:t>
            </a:r>
            <a:r>
              <a:rPr lang="en-US" i="1" dirty="0" err="1"/>
              <a:t>RTprop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Bandwidth Delay Product (</a:t>
            </a:r>
            <a:r>
              <a:rPr lang="en-US" i="1" dirty="0"/>
              <a:t>BDP</a:t>
            </a:r>
            <a:r>
              <a:rPr lang="en-US" dirty="0"/>
              <a:t>) = </a:t>
            </a:r>
            <a:r>
              <a:rPr lang="en-US" i="1" dirty="0" err="1"/>
              <a:t>btlBw</a:t>
            </a:r>
            <a:r>
              <a:rPr lang="en-US" dirty="0"/>
              <a:t> × </a:t>
            </a:r>
            <a:r>
              <a:rPr lang="en-US" i="1" dirty="0" err="1"/>
              <a:t>Rtprop</a:t>
            </a:r>
            <a:endParaRPr lang="en-US" i="1" dirty="0"/>
          </a:p>
          <a:p>
            <a:r>
              <a:rPr lang="en-US" dirty="0"/>
              <a:t>Measuring </a:t>
            </a:r>
            <a:r>
              <a:rPr lang="en-US" i="1" dirty="0" err="1"/>
              <a:t>btlBw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Finds maximum observed delivery rate over past 10 RTTs</a:t>
            </a:r>
          </a:p>
          <a:p>
            <a:pPr lvl="1"/>
            <a:r>
              <a:rPr lang="en-US" dirty="0"/>
              <a:t>Periodically increases send rate to 1.25 × </a:t>
            </a:r>
            <a:r>
              <a:rPr lang="en-US" i="1" dirty="0" err="1"/>
              <a:t>btlBw</a:t>
            </a:r>
            <a:r>
              <a:rPr lang="en-US" dirty="0"/>
              <a:t> to search for more bandwidth</a:t>
            </a:r>
          </a:p>
          <a:p>
            <a:r>
              <a:rPr lang="en-US" dirty="0"/>
              <a:t>Measuring </a:t>
            </a:r>
            <a:r>
              <a:rPr lang="en-US" i="1" dirty="0" err="1"/>
              <a:t>Rtprop</a:t>
            </a:r>
            <a:endParaRPr lang="en-US" i="1" dirty="0"/>
          </a:p>
          <a:p>
            <a:pPr lvl="1"/>
            <a:r>
              <a:rPr lang="en-US" dirty="0"/>
              <a:t>Finds minimum RTT over past 10 seconds based on ACKs</a:t>
            </a:r>
          </a:p>
          <a:p>
            <a:pPr lvl="1"/>
            <a:r>
              <a:rPr lang="en-US" dirty="0"/>
              <a:t>Problem: BBR may induce queueing delays by sending to fast</a:t>
            </a:r>
          </a:p>
          <a:p>
            <a:pPr lvl="1"/>
            <a:r>
              <a:rPr lang="en-US" dirty="0"/>
              <a:t>Solution: periodically “drain” queues by sending at 25% less than </a:t>
            </a:r>
            <a:r>
              <a:rPr lang="en-US" i="1" dirty="0" err="1"/>
              <a:t>btlBw</a:t>
            </a:r>
            <a:endParaRPr lang="en-US" i="1" dirty="0"/>
          </a:p>
          <a:p>
            <a:r>
              <a:rPr lang="en-US" dirty="0"/>
              <a:t>Send data so that one BDP of data is in flight at a time</a:t>
            </a:r>
          </a:p>
          <a:p>
            <a:pPr lvl="1"/>
            <a:r>
              <a:rPr lang="en-US" dirty="0"/>
              <a:t>Send rate (</a:t>
            </a:r>
            <a:r>
              <a:rPr lang="en-US" dirty="0">
                <a:solidFill>
                  <a:schemeClr val="accent1"/>
                </a:solidFill>
              </a:rPr>
              <a:t>pacing</a:t>
            </a:r>
            <a:r>
              <a:rPr lang="en-US" dirty="0"/>
              <a:t>) limited by </a:t>
            </a:r>
            <a:r>
              <a:rPr lang="en-US" i="1" dirty="0" err="1"/>
              <a:t>cwnd</a:t>
            </a:r>
            <a:r>
              <a:rPr lang="en-US" dirty="0"/>
              <a:t> or </a:t>
            </a:r>
            <a:r>
              <a:rPr lang="en-US" i="1" dirty="0" err="1"/>
              <a:t>pacing_rate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 err="1"/>
              <a:t>pacing_gain</a:t>
            </a:r>
            <a:r>
              <a:rPr lang="en-US" dirty="0"/>
              <a:t> × </a:t>
            </a:r>
            <a:r>
              <a:rPr lang="en-US" i="1" dirty="0" err="1"/>
              <a:t>btlBw</a:t>
            </a:r>
            <a:r>
              <a:rPr lang="en-US" dirty="0"/>
              <a:t>)</a:t>
            </a:r>
          </a:p>
          <a:p>
            <a:pPr lvl="1"/>
            <a:r>
              <a:rPr lang="en-US" i="1" dirty="0" err="1"/>
              <a:t>cwnd</a:t>
            </a:r>
            <a:r>
              <a:rPr lang="en-US" dirty="0"/>
              <a:t> capped to 2 × </a:t>
            </a:r>
            <a:r>
              <a:rPr lang="en-US" i="1" dirty="0"/>
              <a:t>BDP</a:t>
            </a:r>
            <a:r>
              <a:rPr lang="en-US" dirty="0"/>
              <a:t> (to overcome delays in received acks)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8816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682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682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Danger of Increasing 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1200" y="1600200"/>
            <a:ext cx="5593401" cy="5078410"/>
          </a:xfrm>
        </p:spPr>
        <p:txBody>
          <a:bodyPr>
            <a:normAutofit/>
          </a:bodyPr>
          <a:lstStyle/>
          <a:p>
            <a:r>
              <a:rPr lang="en-US" dirty="0"/>
              <a:t>Knee – point after which </a:t>
            </a:r>
          </a:p>
          <a:p>
            <a:pPr lvl="1"/>
            <a:r>
              <a:rPr lang="en-US" dirty="0"/>
              <a:t>Throughput increases very slowly</a:t>
            </a:r>
          </a:p>
          <a:p>
            <a:pPr lvl="1"/>
            <a:r>
              <a:rPr lang="en-US" dirty="0"/>
              <a:t>Delay increases quickly</a:t>
            </a:r>
          </a:p>
          <a:p>
            <a:r>
              <a:rPr lang="en-US" dirty="0"/>
              <a:t>In an M/M/1 queue</a:t>
            </a:r>
          </a:p>
          <a:p>
            <a:pPr lvl="1"/>
            <a:r>
              <a:rPr lang="en-US" dirty="0"/>
              <a:t>Delay = 1/(1 – utilization)</a:t>
            </a:r>
          </a:p>
          <a:p>
            <a:r>
              <a:rPr lang="en-US" dirty="0"/>
              <a:t>Cliff – point after which</a:t>
            </a:r>
          </a:p>
          <a:p>
            <a:pPr lvl="1"/>
            <a:r>
              <a:rPr lang="en-US" dirty="0"/>
              <a:t>Throughput </a:t>
            </a:r>
            <a:r>
              <a:rPr lang="en-US" dirty="0">
                <a:sym typeface="Wingdings" pitchFamily="2" charset="2"/>
              </a:rPr>
              <a:t> 0</a:t>
            </a:r>
            <a:endParaRPr lang="en-US" dirty="0"/>
          </a:p>
          <a:p>
            <a:pPr lvl="1"/>
            <a:r>
              <a:rPr lang="en-US" dirty="0"/>
              <a:t>Delay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8145782" y="46902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Collapse</a:t>
              </a:r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6682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682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8816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7444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6682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6682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7444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8816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7444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7810426" y="644906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7810425" y="387350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5810388" y="2691449"/>
            <a:ext cx="12856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Goodput</a:t>
            </a:r>
            <a:endParaRPr lang="en-US" sz="24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5999414" y="5152709"/>
            <a:ext cx="90755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Delay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6957644" y="156655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Knee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8489583" y="1566550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Cliff</a:t>
            </a:r>
          </a:p>
        </p:txBody>
      </p:sp>
      <p:grpSp>
        <p:nvGrpSpPr>
          <p:cNvPr id="58" name="Group 57"/>
          <p:cNvGrpSpPr/>
          <p:nvPr/>
        </p:nvGrpSpPr>
        <p:grpSpPr>
          <a:xfrm flipH="1">
            <a:off x="7328843" y="3175687"/>
            <a:ext cx="1955941" cy="524404"/>
            <a:chOff x="1191443" y="4876798"/>
            <a:chExt cx="5209365" cy="1425868"/>
          </a:xfrm>
        </p:grpSpPr>
        <p:sp>
          <p:nvSpPr>
            <p:cNvPr id="59" name="Rectangular Callout 58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8" y="4880017"/>
              <a:ext cx="5181600" cy="14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Ideal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11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74D3-3553-7E23-2738-58A20FC6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F555CA1D-BCD8-D992-D4F6-A94336CB2507}"/>
              </a:ext>
            </a:extLst>
          </p:cNvPr>
          <p:cNvSpPr/>
          <p:nvPr/>
        </p:nvSpPr>
        <p:spPr>
          <a:xfrm>
            <a:off x="6989164" y="2302823"/>
            <a:ext cx="891946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1F2D51-003F-755C-D4CA-08C09131F6D6}"/>
              </a:ext>
            </a:extLst>
          </p:cNvPr>
          <p:cNvSpPr/>
          <p:nvPr/>
        </p:nvSpPr>
        <p:spPr>
          <a:xfrm>
            <a:off x="5296566" y="2302823"/>
            <a:ext cx="386127" cy="3212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587C91-F99B-2492-1125-CA915E4B2F73}"/>
              </a:ext>
            </a:extLst>
          </p:cNvPr>
          <p:cNvSpPr/>
          <p:nvPr/>
        </p:nvSpPr>
        <p:spPr>
          <a:xfrm>
            <a:off x="4899326" y="2302823"/>
            <a:ext cx="401022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D8CA8-564B-76D9-7A4A-0BCF71C0A5F5}"/>
              </a:ext>
            </a:extLst>
          </p:cNvPr>
          <p:cNvSpPr/>
          <p:nvPr/>
        </p:nvSpPr>
        <p:spPr>
          <a:xfrm>
            <a:off x="4540699" y="2302823"/>
            <a:ext cx="386127" cy="3212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82949-D7BF-BB0E-1A1C-5FA0A59D0E62}"/>
              </a:ext>
            </a:extLst>
          </p:cNvPr>
          <p:cNvSpPr/>
          <p:nvPr/>
        </p:nvSpPr>
        <p:spPr>
          <a:xfrm>
            <a:off x="4143459" y="2302823"/>
            <a:ext cx="401022" cy="3212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40C07D-114A-5375-57F6-18707206E838}"/>
              </a:ext>
            </a:extLst>
          </p:cNvPr>
          <p:cNvGrpSpPr/>
          <p:nvPr/>
        </p:nvGrpSpPr>
        <p:grpSpPr>
          <a:xfrm>
            <a:off x="3754147" y="1675285"/>
            <a:ext cx="386127" cy="3839366"/>
            <a:chOff x="5965309" y="987799"/>
            <a:chExt cx="874913" cy="38393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7F67C67-C671-D13E-6F25-2A4AC0F6F662}"/>
                </a:ext>
              </a:extLst>
            </p:cNvPr>
            <p:cNvSpPr/>
            <p:nvPr/>
          </p:nvSpPr>
          <p:spPr>
            <a:xfrm>
              <a:off x="5965309" y="1615012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2AADC9-CA94-0293-93CC-190D34B0D695}"/>
                </a:ext>
              </a:extLst>
            </p:cNvPr>
            <p:cNvSpPr txBox="1"/>
            <p:nvPr/>
          </p:nvSpPr>
          <p:spPr>
            <a:xfrm>
              <a:off x="6087657" y="987799"/>
              <a:ext cx="639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 err="1"/>
                <a:t>Decr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9B1855-D324-E970-517A-F4EB60359704}"/>
              </a:ext>
            </a:extLst>
          </p:cNvPr>
          <p:cNvGrpSpPr/>
          <p:nvPr/>
        </p:nvGrpSpPr>
        <p:grpSpPr>
          <a:xfrm>
            <a:off x="3056131" y="1670681"/>
            <a:ext cx="707656" cy="3845111"/>
            <a:chOff x="1553524" y="1010279"/>
            <a:chExt cx="795838" cy="38451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EB3C46-08B7-9641-2C57-12A5694BEA6E}"/>
                </a:ext>
              </a:extLst>
            </p:cNvPr>
            <p:cNvSpPr/>
            <p:nvPr/>
          </p:nvSpPr>
          <p:spPr>
            <a:xfrm>
              <a:off x="1553524" y="1643237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893E94-49C2-CF3D-4E51-81F9E9799D9D}"/>
                </a:ext>
              </a:extLst>
            </p:cNvPr>
            <p:cNvSpPr txBox="1"/>
            <p:nvPr/>
          </p:nvSpPr>
          <p:spPr>
            <a:xfrm>
              <a:off x="1624056" y="1010279"/>
              <a:ext cx="604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RTT</a:t>
              </a:r>
            </a:p>
            <a:p>
              <a:pPr algn="ctr"/>
              <a:r>
                <a:rPr lang="en-US" dirty="0"/>
                <a:t>Incr.</a:t>
              </a:r>
            </a:p>
          </p:txBody>
        </p:sp>
      </p:grp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250871D9-7070-BA81-2069-2CA7CB074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BBR Example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AC134C9-BC08-1821-1F2B-FCAB0E6B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376" y="1268335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47DDAC5F-BE70-63E5-B80D-596D07CAC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759" y="3693338"/>
            <a:ext cx="4712498" cy="0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C4C0EE27-6CB5-886B-E701-6D209FB0F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804" y="5494823"/>
            <a:ext cx="74699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Time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AF60EF2B-B862-A51D-2FD5-724105864E9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22023" y="3559822"/>
            <a:ext cx="174881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/>
              <a:t>Sending Rate</a:t>
            </a: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AE91836C-0E9A-8CA3-9297-C16490A5A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6155" y="3147588"/>
            <a:ext cx="1346463" cy="23472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>
            <a:extLst>
              <a:ext uri="{FF2B5EF4-FFF2-40B4-BE49-F238E27FC236}">
                <a16:creationId xmlns:a16="http://schemas.microsoft.com/office/drawing/2014/main" id="{3A74C978-74A3-4F86-6BBD-FA424389D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869" y="22871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>
            <a:extLst>
              <a:ext uri="{FF2B5EF4-FFF2-40B4-BE49-F238E27FC236}">
                <a16:creationId xmlns:a16="http://schemas.microsoft.com/office/drawing/2014/main" id="{AE0B05F2-1309-D5A5-7FD4-96CEA64AD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582" y="54959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FFA2A3B1-2030-EAD9-0083-651671980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2618" y="3146452"/>
            <a:ext cx="537262" cy="87168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2EADDC-C8E9-8638-BE2D-722E07695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3258" y="4538432"/>
            <a:ext cx="2732588" cy="3991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DAACC056-A3A8-C1D9-0B85-8A27EE6E8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9878" y="3371810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69E65834-F972-B0DD-91FB-3CE8E8C2A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538" y="3371811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6C2CA955-9493-D73F-4C98-85ECF6FB4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5745" y="3350855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E656DE17-9DCC-BD24-D9B7-B2FB131DD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405" y="3350856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2">
            <a:extLst>
              <a:ext uri="{FF2B5EF4-FFF2-40B4-BE49-F238E27FC236}">
                <a16:creationId xmlns:a16="http://schemas.microsoft.com/office/drawing/2014/main" id="{E64D0EE9-CECF-3847-2D79-BA815FEF4B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929" y="3336179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2">
            <a:extLst>
              <a:ext uri="{FF2B5EF4-FFF2-40B4-BE49-F238E27FC236}">
                <a16:creationId xmlns:a16="http://schemas.microsoft.com/office/drawing/2014/main" id="{A7126B7E-B34A-CD21-B687-3419C8315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619" y="3329084"/>
            <a:ext cx="27594" cy="105422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>
            <a:extLst>
              <a:ext uri="{FF2B5EF4-FFF2-40B4-BE49-F238E27FC236}">
                <a16:creationId xmlns:a16="http://schemas.microsoft.com/office/drawing/2014/main" id="{3ED57B98-DDFA-600E-4866-AFB214FD3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370" y="3368387"/>
            <a:ext cx="575408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D4CCFA06-5886-E075-EC8F-7F7A54237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2302" y="3373053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2">
            <a:extLst>
              <a:ext uri="{FF2B5EF4-FFF2-40B4-BE49-F238E27FC236}">
                <a16:creationId xmlns:a16="http://schemas.microsoft.com/office/drawing/2014/main" id="{DCB37FCA-29CE-D826-DC7A-583EC44FA6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2826" y="3358376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2">
            <a:extLst>
              <a:ext uri="{FF2B5EF4-FFF2-40B4-BE49-F238E27FC236}">
                <a16:creationId xmlns:a16="http://schemas.microsoft.com/office/drawing/2014/main" id="{4272ED75-CECC-7063-5F26-D490D1A83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4430" y="3388132"/>
            <a:ext cx="908165" cy="147346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4" name="Line 12">
            <a:extLst>
              <a:ext uri="{FF2B5EF4-FFF2-40B4-BE49-F238E27FC236}">
                <a16:creationId xmlns:a16="http://schemas.microsoft.com/office/drawing/2014/main" id="{E338E97D-B8E9-BEF2-11CF-359B6333C1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1298" y="4215267"/>
            <a:ext cx="368512" cy="64633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5" name="Line 12">
            <a:extLst>
              <a:ext uri="{FF2B5EF4-FFF2-40B4-BE49-F238E27FC236}">
                <a16:creationId xmlns:a16="http://schemas.microsoft.com/office/drawing/2014/main" id="{8943FFCD-726B-DA00-FD57-2A3CC04DD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958" y="4215268"/>
            <a:ext cx="376225" cy="6104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6868" name="Rectangle 19">
            <a:extLst>
              <a:ext uri="{FF2B5EF4-FFF2-40B4-BE49-F238E27FC236}">
                <a16:creationId xmlns:a16="http://schemas.microsoft.com/office/drawing/2014/main" id="{7387FDA4-A2E3-0B5C-E1AA-64F38F02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344" y="3335265"/>
            <a:ext cx="125322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Bottleneck</a:t>
            </a:r>
          </a:p>
          <a:p>
            <a:pPr algn="ctr"/>
            <a:r>
              <a:rPr lang="en-US" sz="2000" dirty="0"/>
              <a:t>Bandwidth</a:t>
            </a:r>
          </a:p>
        </p:txBody>
      </p:sp>
      <p:sp>
        <p:nvSpPr>
          <p:cNvPr id="676869" name="Rectangle 19">
            <a:extLst>
              <a:ext uri="{FF2B5EF4-FFF2-40B4-BE49-F238E27FC236}">
                <a16:creationId xmlns:a16="http://schemas.microsoft.com/office/drawing/2014/main" id="{B72A1429-61B8-4962-49FA-66855412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845" y="4166210"/>
            <a:ext cx="125322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Bottleneck</a:t>
            </a:r>
          </a:p>
          <a:p>
            <a:pPr algn="ctr"/>
            <a:r>
              <a:rPr lang="en-US" sz="2000" dirty="0"/>
              <a:t>Bandwidth</a:t>
            </a:r>
          </a:p>
        </p:txBody>
      </p:sp>
      <p:sp>
        <p:nvSpPr>
          <p:cNvPr id="676870" name="Speech Bubble: Rectangle 676869">
            <a:extLst>
              <a:ext uri="{FF2B5EF4-FFF2-40B4-BE49-F238E27FC236}">
                <a16:creationId xmlns:a16="http://schemas.microsoft.com/office/drawing/2014/main" id="{6075DDE8-EFB4-F121-5B6D-83519770F643}"/>
              </a:ext>
            </a:extLst>
          </p:cNvPr>
          <p:cNvSpPr/>
          <p:nvPr/>
        </p:nvSpPr>
        <p:spPr>
          <a:xfrm>
            <a:off x="282590" y="4980065"/>
            <a:ext cx="1480457" cy="609600"/>
          </a:xfrm>
          <a:prstGeom prst="wedgeRectCallout">
            <a:avLst>
              <a:gd name="adj1" fmla="val 100736"/>
              <a:gd name="adj2" fmla="val -13273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STARTUP</a:t>
            </a:r>
          </a:p>
        </p:txBody>
      </p:sp>
      <p:sp>
        <p:nvSpPr>
          <p:cNvPr id="676871" name="Speech Bubble: Rectangle 676870">
            <a:extLst>
              <a:ext uri="{FF2B5EF4-FFF2-40B4-BE49-F238E27FC236}">
                <a16:creationId xmlns:a16="http://schemas.microsoft.com/office/drawing/2014/main" id="{999D542F-DE3C-0204-CA81-98194A78B551}"/>
              </a:ext>
            </a:extLst>
          </p:cNvPr>
          <p:cNvSpPr/>
          <p:nvPr/>
        </p:nvSpPr>
        <p:spPr>
          <a:xfrm>
            <a:off x="3244807" y="4538177"/>
            <a:ext cx="1115540" cy="609600"/>
          </a:xfrm>
          <a:prstGeom prst="wedgeRectCallout">
            <a:avLst>
              <a:gd name="adj1" fmla="val -23971"/>
              <a:gd name="adj2" fmla="val -2232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DRAIN</a:t>
            </a:r>
          </a:p>
        </p:txBody>
      </p:sp>
      <p:sp>
        <p:nvSpPr>
          <p:cNvPr id="676872" name="Speech Bubble: Rectangle 676871">
            <a:extLst>
              <a:ext uri="{FF2B5EF4-FFF2-40B4-BE49-F238E27FC236}">
                <a16:creationId xmlns:a16="http://schemas.microsoft.com/office/drawing/2014/main" id="{746D118E-0A3E-0DDA-144E-BF367D4962CC}"/>
              </a:ext>
            </a:extLst>
          </p:cNvPr>
          <p:cNvSpPr/>
          <p:nvPr/>
        </p:nvSpPr>
        <p:spPr>
          <a:xfrm>
            <a:off x="4401485" y="2180544"/>
            <a:ext cx="1643239" cy="609600"/>
          </a:xfrm>
          <a:prstGeom prst="wedgeRectCallout">
            <a:avLst>
              <a:gd name="adj1" fmla="val -69901"/>
              <a:gd name="adj2" fmla="val 1482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PROBE_BW</a:t>
            </a:r>
          </a:p>
        </p:txBody>
      </p:sp>
      <p:sp>
        <p:nvSpPr>
          <p:cNvPr id="676873" name="Speech Bubble: Rectangle 676872">
            <a:extLst>
              <a:ext uri="{FF2B5EF4-FFF2-40B4-BE49-F238E27FC236}">
                <a16:creationId xmlns:a16="http://schemas.microsoft.com/office/drawing/2014/main" id="{511A9E7A-2DA9-12B2-77E9-70F44A995BA1}"/>
              </a:ext>
            </a:extLst>
          </p:cNvPr>
          <p:cNvSpPr/>
          <p:nvPr/>
        </p:nvSpPr>
        <p:spPr>
          <a:xfrm>
            <a:off x="5769734" y="4719199"/>
            <a:ext cx="1643239" cy="609600"/>
          </a:xfrm>
          <a:prstGeom prst="wedgeRectCallout">
            <a:avLst>
              <a:gd name="adj1" fmla="val -33245"/>
              <a:gd name="adj2" fmla="val -1398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PROBE_RTT</a:t>
            </a:r>
          </a:p>
        </p:txBody>
      </p:sp>
    </p:spTree>
    <p:extLst>
      <p:ext uri="{BB962C8B-B14F-4D97-AF65-F5344CB8AC3E}">
        <p14:creationId xmlns:p14="http://schemas.microsoft.com/office/powerpoint/2010/main" val="22122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7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6" grpId="0" animBg="1"/>
      <p:bldP spid="17" grpId="0" animBg="1"/>
      <p:bldP spid="14" grpId="0" animBg="1"/>
      <p:bldP spid="11" grpId="0" animBg="1"/>
      <p:bldP spid="32" grpId="0" animBg="1"/>
      <p:bldP spid="47" grpId="0" animBg="1"/>
      <p:bldP spid="8" grpId="0" animBg="1"/>
      <p:bldP spid="9" grpId="0" animBg="1"/>
      <p:bldP spid="13" grpId="0" animBg="1"/>
      <p:bldP spid="18" grpId="0" animBg="1"/>
      <p:bldP spid="20" grpId="0" animBg="1"/>
      <p:bldP spid="22" grpId="0" animBg="1"/>
      <p:bldP spid="27" grpId="0" animBg="1"/>
      <p:bldP spid="39" grpId="0" animBg="1"/>
      <p:bldP spid="46" grpId="0" animBg="1"/>
      <p:bldP spid="59" grpId="0" animBg="1"/>
      <p:bldP spid="61" grpId="0" animBg="1"/>
      <p:bldP spid="676864" grpId="0" animBg="1"/>
      <p:bldP spid="676865" grpId="0" animBg="1"/>
      <p:bldP spid="676868" grpId="0"/>
      <p:bldP spid="676869" grpId="0"/>
      <p:bldP spid="676870" grpId="0" animBg="1"/>
      <p:bldP spid="676871" grpId="0" animBg="1"/>
      <p:bldP spid="676872" grpId="0" animBg="1"/>
      <p:bldP spid="67687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FF93-1506-F7B5-CAC5-729F61EA2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9F2B-702F-ACC5-A9BC-A64A4E5A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 Outperforms CUBIC in the WAN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FE3C8-5D79-FC60-25A9-681FA270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865BEF-B7B0-71B0-1257-B60C8A132D9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23" y="1517069"/>
            <a:ext cx="9076266" cy="5105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8E0843-75BE-4572-1AA0-B7349850680D}"/>
              </a:ext>
            </a:extLst>
          </p:cNvPr>
          <p:cNvSpPr/>
          <p:nvPr/>
        </p:nvSpPr>
        <p:spPr>
          <a:xfrm>
            <a:off x="10058401" y="579120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AA7EA-A110-B136-8FD2-F4B828518C88}"/>
              </a:ext>
            </a:extLst>
          </p:cNvPr>
          <p:cNvSpPr txBox="1"/>
          <p:nvPr/>
        </p:nvSpPr>
        <p:spPr>
          <a:xfrm>
            <a:off x="2479961" y="6523002"/>
            <a:ext cx="69351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https://www.ietf.org/proceedings/97/slides/slides-97-iccrg-bbr-congestion-control-02.pdf</a:t>
            </a:r>
          </a:p>
        </p:txBody>
      </p:sp>
    </p:spTree>
    <p:extLst>
      <p:ext uri="{BB962C8B-B14F-4D97-AF65-F5344CB8AC3E}">
        <p14:creationId xmlns:p14="http://schemas.microsoft.com/office/powerpoint/2010/main" val="1001494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01E8-4BE7-C214-FE19-832A611A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BBR For Yourself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09DA9-CD79-5E61-0045-C448AA4B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4606-3DC5-EF3C-E5FA-828AA32849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 Linux, edit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</a:t>
            </a:r>
            <a:r>
              <a:rPr lang="en-US" i="1" dirty="0" err="1"/>
              <a:t>sysctl.conf</a:t>
            </a:r>
            <a:r>
              <a:rPr lang="en-US" i="1" dirty="0"/>
              <a:t> </a:t>
            </a:r>
            <a:r>
              <a:rPr lang="en-US" dirty="0"/>
              <a:t>and add:</a:t>
            </a:r>
          </a:p>
          <a:p>
            <a:endParaRPr lang="en-US" sz="1000" dirty="0"/>
          </a:p>
          <a:p>
            <a:pPr marL="594360" lvl="2" indent="0">
              <a:buNone/>
            </a:pPr>
            <a:r>
              <a:rPr lang="en-US" dirty="0" err="1"/>
              <a:t>net.core.default_qdisc</a:t>
            </a:r>
            <a:r>
              <a:rPr lang="en-US" dirty="0"/>
              <a:t>=</a:t>
            </a:r>
            <a:r>
              <a:rPr lang="en-US" dirty="0" err="1"/>
              <a:t>fq</a:t>
            </a:r>
            <a:endParaRPr lang="en-US" dirty="0"/>
          </a:p>
          <a:p>
            <a:pPr marL="594360" lvl="2" indent="0">
              <a:buNone/>
            </a:pPr>
            <a:r>
              <a:rPr lang="en-US" dirty="0"/>
              <a:t>net.ipv4.tcp_congestion_control=</a:t>
            </a:r>
            <a:r>
              <a:rPr lang="en-US" dirty="0" err="1"/>
              <a:t>bbr</a:t>
            </a:r>
            <a:endParaRPr lang="en-US" dirty="0"/>
          </a:p>
          <a:p>
            <a:pPr marL="594360" lvl="2" indent="0">
              <a:buNone/>
            </a:pPr>
            <a:endParaRPr lang="en-US" sz="1050" dirty="0"/>
          </a:p>
          <a:p>
            <a:r>
              <a:rPr lang="en-US" dirty="0"/>
              <a:t>Run </a:t>
            </a:r>
            <a:r>
              <a:rPr lang="en-US" i="1" dirty="0" err="1"/>
              <a:t>sysctl</a:t>
            </a:r>
            <a:r>
              <a:rPr lang="en-US" i="1" dirty="0"/>
              <a:t> –p</a:t>
            </a:r>
            <a:r>
              <a:rPr lang="en-US" dirty="0"/>
              <a:t> to reload the config</a:t>
            </a:r>
          </a:p>
          <a:p>
            <a:r>
              <a:rPr lang="en-US" dirty="0"/>
              <a:t>Check that it worked by running </a:t>
            </a:r>
            <a:r>
              <a:rPr lang="en-US" i="1" dirty="0" err="1"/>
              <a:t>sysctl</a:t>
            </a:r>
            <a:r>
              <a:rPr lang="en-US" i="1" dirty="0"/>
              <a:t> net.ipv4.tcp_congestion_control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94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9101-8346-EF43-E1A0-DE780E31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35FC1-9770-5833-8EA4-7F4E6B0B3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4376" y="4973782"/>
            <a:ext cx="8338782" cy="1167873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Bonus: SYN Cookies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0048B3-D7D7-DB20-D409-0B6CF14B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7CC83-1F0F-2AE0-413D-C048207F1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040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0312400" cy="4428460"/>
          </a:xfrm>
        </p:spPr>
        <p:txBody>
          <a:bodyPr/>
          <a:lstStyle/>
          <a:p>
            <a:r>
              <a:rPr lang="en-US" dirty="0"/>
              <a:t>Problem: TCP connections require state</a:t>
            </a:r>
          </a:p>
          <a:p>
            <a:pPr lvl="1"/>
            <a:r>
              <a:rPr lang="en-US" dirty="0"/>
              <a:t>Initial SYN allocates resources on the server</a:t>
            </a:r>
          </a:p>
          <a:p>
            <a:pPr lvl="1"/>
            <a:r>
              <a:rPr lang="en-US" dirty="0"/>
              <a:t>State must persist for several minutes (RTO)</a:t>
            </a:r>
          </a:p>
          <a:p>
            <a:r>
              <a:rPr lang="en-US" dirty="0"/>
              <a:t>SYN flood: send enough SYNs to a server to allocate all memory/meltdown the kernel</a:t>
            </a:r>
          </a:p>
          <a:p>
            <a:r>
              <a:rPr lang="en-US" dirty="0"/>
              <a:t>Solution: SYN cookies</a:t>
            </a:r>
          </a:p>
          <a:p>
            <a:pPr lvl="1"/>
            <a:r>
              <a:rPr lang="en-US" dirty="0"/>
              <a:t>Idea: don’t store initial state on the server</a:t>
            </a:r>
          </a:p>
          <a:p>
            <a:pPr lvl="1"/>
            <a:r>
              <a:rPr lang="en-US" dirty="0"/>
              <a:t>Securely insert state into the SYN/ACK packet</a:t>
            </a:r>
          </a:p>
          <a:p>
            <a:pPr lvl="1"/>
            <a:r>
              <a:rPr lang="en-US" dirty="0"/>
              <a:t>Client will reflect the state back to the server</a:t>
            </a:r>
          </a:p>
        </p:txBody>
      </p:sp>
    </p:spTree>
    <p:extLst>
      <p:ext uri="{BB962C8B-B14F-4D97-AF65-F5344CB8AC3E}">
        <p14:creationId xmlns:p14="http://schemas.microsoft.com/office/powerpoint/2010/main" val="20198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2785730"/>
            <a:ext cx="8839200" cy="4072270"/>
          </a:xfrm>
        </p:spPr>
        <p:txBody>
          <a:bodyPr>
            <a:normAutofit/>
          </a:bodyPr>
          <a:lstStyle/>
          <a:p>
            <a:r>
              <a:rPr lang="en-US" dirty="0"/>
              <a:t>Did the client really send me a SYN recently?</a:t>
            </a:r>
          </a:p>
          <a:p>
            <a:pPr lvl="1"/>
            <a:r>
              <a:rPr lang="en-US" dirty="0"/>
              <a:t>Timestamp: freshness check</a:t>
            </a:r>
          </a:p>
          <a:p>
            <a:pPr lvl="1"/>
            <a:r>
              <a:rPr lang="en-US" dirty="0"/>
              <a:t>Cryptographic hash: prevents spoofed packets</a:t>
            </a:r>
          </a:p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Usually stated by the client during initial SYN</a:t>
            </a:r>
          </a:p>
          <a:p>
            <a:pPr lvl="1"/>
            <a:r>
              <a:rPr lang="en-US" dirty="0"/>
              <a:t>Server should store this value…</a:t>
            </a:r>
          </a:p>
          <a:p>
            <a:pPr lvl="1"/>
            <a:r>
              <a:rPr lang="en-US" dirty="0"/>
              <a:t>Reflect the clients value back through them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7936" y="1990271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7938" y="1990271"/>
            <a:ext cx="1729895" cy="38365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Timestamp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2062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8490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8386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7833" y="1990271"/>
            <a:ext cx="956929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5315" y="14941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761" y="1990271"/>
            <a:ext cx="4636746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Crypto Hash of Client IP &amp; Port</a:t>
            </a:r>
          </a:p>
        </p:txBody>
      </p:sp>
    </p:spTree>
    <p:extLst>
      <p:ext uri="{BB962C8B-B14F-4D97-AF65-F5344CB8AC3E}">
        <p14:creationId xmlns:p14="http://schemas.microsoft.com/office/powerpoint/2010/main" val="6548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  <p:bldP spid="11" grpId="0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Effective at mitigating SYN floods</a:t>
            </a:r>
          </a:p>
          <a:p>
            <a:pPr lvl="1"/>
            <a:r>
              <a:rPr lang="en-US" dirty="0"/>
              <a:t>Compatible with all TCP versions</a:t>
            </a:r>
          </a:p>
          <a:p>
            <a:pPr lvl="1"/>
            <a:r>
              <a:rPr lang="en-US" dirty="0"/>
              <a:t>Only need to modify the server</a:t>
            </a:r>
          </a:p>
          <a:p>
            <a:pPr lvl="1"/>
            <a:r>
              <a:rPr lang="en-US" dirty="0"/>
              <a:t>No need for client support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b="1" dirty="0"/>
              <a:t>MSS limited to 3 bits, may be smaller than clients actual MSS</a:t>
            </a:r>
          </a:p>
          <a:p>
            <a:pPr lvl="1"/>
            <a:r>
              <a:rPr lang="en-US" b="1" dirty="0"/>
              <a:t>Server forgets all other TCP options included with the client’s SYN</a:t>
            </a:r>
          </a:p>
          <a:p>
            <a:pPr lvl="2"/>
            <a:r>
              <a:rPr lang="en-US" b="1" dirty="0"/>
              <a:t>SACK support, window scaling, etc.</a:t>
            </a:r>
          </a:p>
        </p:txBody>
      </p:sp>
    </p:spTree>
    <p:extLst>
      <p:ext uri="{BB962C8B-B14F-4D97-AF65-F5344CB8AC3E}">
        <p14:creationId xmlns:p14="http://schemas.microsoft.com/office/powerpoint/2010/main" val="15638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099682" y="3666674"/>
            <a:ext cx="2125979" cy="2736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949062" y="3666673"/>
            <a:ext cx="1150620" cy="273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28600"/>
            <a:ext cx="10469217" cy="990600"/>
          </a:xfrm>
        </p:spPr>
        <p:txBody>
          <a:bodyPr>
            <a:normAutofit/>
          </a:bodyPr>
          <a:lstStyle/>
          <a:p>
            <a:r>
              <a:rPr lang="en-US" dirty="0"/>
              <a:t>Cong. Control vs. Cong. 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36641" y="3666674"/>
            <a:ext cx="685800" cy="2736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949062" y="3666674"/>
            <a:ext cx="3884300" cy="2736666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H="1">
            <a:off x="8208640" y="4450109"/>
            <a:ext cx="2145112" cy="977840"/>
            <a:chOff x="1191443" y="4830095"/>
            <a:chExt cx="5209363" cy="1431699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1046"/>
                <a:gd name="adj2" fmla="val -233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Collapse</a:t>
              </a:r>
            </a:p>
          </p:txBody>
        </p:sp>
      </p:grp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949062" y="3474720"/>
            <a:ext cx="0" cy="29286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949062" y="6403340"/>
            <a:ext cx="4259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225662" y="3474721"/>
            <a:ext cx="0" cy="29286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5099682" y="3474720"/>
            <a:ext cx="0" cy="29286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099682" y="3666674"/>
            <a:ext cx="21259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16200000">
            <a:off x="3076708" y="4805456"/>
            <a:ext cx="12856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Goodput</a:t>
            </a:r>
            <a:endParaRPr lang="en-US" sz="24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648436" y="301562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Knee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871783" y="3018105"/>
            <a:ext cx="7077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Cliff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456797" y="6403340"/>
            <a:ext cx="79509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Load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1628217" y="1697651"/>
            <a:ext cx="4182588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14123"/>
                <a:gd name="adj2" fmla="val 1590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Avoidance: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Stay left of the knee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051306" y="1690740"/>
            <a:ext cx="4182588" cy="977840"/>
            <a:chOff x="1191443" y="4830095"/>
            <a:chExt cx="5209363" cy="1431699"/>
          </a:xfrm>
        </p:grpSpPr>
        <p:sp>
          <p:nvSpPr>
            <p:cNvPr id="26" name="Rectangular Callout 2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48243"/>
                <a:gd name="adj2" fmla="val 15305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Congestion Control: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Stay left of the cliff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1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Advertised Window,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TCP’s advertised window solve congestion?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NO</a:t>
            </a:r>
          </a:p>
          <a:p>
            <a:r>
              <a:rPr lang="en-US" dirty="0"/>
              <a:t>The advertised window only protects the receiver</a:t>
            </a:r>
          </a:p>
          <a:p>
            <a:r>
              <a:rPr lang="en-US" dirty="0"/>
              <a:t>A sufficiently fast receiver can max the advertised window</a:t>
            </a:r>
          </a:p>
          <a:p>
            <a:pPr lvl="1"/>
            <a:r>
              <a:rPr lang="en-US" dirty="0"/>
              <a:t>What if the network is slower than the receiver?</a:t>
            </a:r>
          </a:p>
          <a:p>
            <a:pPr lvl="1"/>
            <a:r>
              <a:rPr lang="en-US" dirty="0"/>
              <a:t>What if there are other concurrent flows?</a:t>
            </a:r>
          </a:p>
          <a:p>
            <a:r>
              <a:rPr lang="en-US" dirty="0"/>
              <a:t>Key points</a:t>
            </a:r>
          </a:p>
          <a:p>
            <a:pPr lvl="1"/>
            <a:r>
              <a:rPr lang="en-US" dirty="0"/>
              <a:t>Window size determines send rate</a:t>
            </a:r>
          </a:p>
          <a:p>
            <a:pPr lvl="1"/>
            <a:r>
              <a:rPr lang="en-US" dirty="0"/>
              <a:t>Window must be adjusted to prevent congestion collapse </a:t>
            </a:r>
          </a:p>
        </p:txBody>
      </p:sp>
    </p:spTree>
    <p:extLst>
      <p:ext uri="{BB962C8B-B14F-4D97-AF65-F5344CB8AC3E}">
        <p14:creationId xmlns:p14="http://schemas.microsoft.com/office/powerpoint/2010/main" val="27868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Congestion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the bottleneck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Adjusting to variations in bandwidth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Sharing bandwidth between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Maximizing throughput</a:t>
            </a:r>
          </a:p>
        </p:txBody>
      </p:sp>
    </p:spTree>
    <p:extLst>
      <p:ext uri="{BB962C8B-B14F-4D97-AF65-F5344CB8AC3E}">
        <p14:creationId xmlns:p14="http://schemas.microsoft.com/office/powerpoint/2010/main" val="11466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123797</TotalTime>
  <Words>3578</Words>
  <Application>Microsoft Office PowerPoint</Application>
  <PresentationFormat>Widescreen</PresentationFormat>
  <Paragraphs>736</Paragraphs>
  <Slides>66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Calibri</vt:lpstr>
      <vt:lpstr>Cambria Math</vt:lpstr>
      <vt:lpstr>Consolas</vt:lpstr>
      <vt:lpstr>Constantia</vt:lpstr>
      <vt:lpstr>Math3</vt:lpstr>
      <vt:lpstr>Tw Cen MT</vt:lpstr>
      <vt:lpstr>Wingdings</vt:lpstr>
      <vt:lpstr>Wingdings 2</vt:lpstr>
      <vt:lpstr>Median</vt:lpstr>
      <vt:lpstr>Chart</vt:lpstr>
      <vt:lpstr>Bitmap Image</vt:lpstr>
      <vt:lpstr>CS 4700 Network Fundamentals</vt:lpstr>
      <vt:lpstr>Transport Layer</vt:lpstr>
      <vt:lpstr>Outline</vt:lpstr>
      <vt:lpstr>What is Congestion?</vt:lpstr>
      <vt:lpstr>Why is Congestion Bad?</vt:lpstr>
      <vt:lpstr>The Danger of Increasing Load</vt:lpstr>
      <vt:lpstr>Cong. Control vs. Cong. Avoidance</vt:lpstr>
      <vt:lpstr>Advertised Window, Revisited</vt:lpstr>
      <vt:lpstr>Goals of Congestion Control</vt:lpstr>
      <vt:lpstr>General Approaches</vt:lpstr>
      <vt:lpstr>TCP Congestion Control</vt:lpstr>
      <vt:lpstr>Congestion Window (cwnd)</vt:lpstr>
      <vt:lpstr>Outline</vt:lpstr>
      <vt:lpstr>Original TCP Congestion Controller</vt:lpstr>
      <vt:lpstr>Two Basic Components</vt:lpstr>
      <vt:lpstr>Rate Adjustment</vt:lpstr>
      <vt:lpstr>Utilization and Fairness</vt:lpstr>
      <vt:lpstr>Multiplicative Increase, Additive Decrease</vt:lpstr>
      <vt:lpstr>Additive Increase, Additive Decrease</vt:lpstr>
      <vt:lpstr>Multiplicative Increase, Multiplicative Decrease</vt:lpstr>
      <vt:lpstr>Additive Increase, Multiplicative Decrease</vt:lpstr>
      <vt:lpstr>Implementing Congestion Control</vt:lpstr>
      <vt:lpstr>Slow Start</vt:lpstr>
      <vt:lpstr>Slow Start Example</vt:lpstr>
      <vt:lpstr>Congestion Avoidance</vt:lpstr>
      <vt:lpstr>Congestion Avoidance Example</vt:lpstr>
      <vt:lpstr>TCP Pseudocode</vt:lpstr>
      <vt:lpstr>The Big Picture</vt:lpstr>
      <vt:lpstr>Outline</vt:lpstr>
      <vt:lpstr>Congestion Control Goals, revisited</vt:lpstr>
      <vt:lpstr>The Evolution of TCP</vt:lpstr>
      <vt:lpstr>TCP Tahoe: Fast Retransmit</vt:lpstr>
      <vt:lpstr>TCP Reno: Fast Recovery</vt:lpstr>
      <vt:lpstr>Fast Retransmit and Fast Recovery</vt:lpstr>
      <vt:lpstr>Outline</vt:lpstr>
      <vt:lpstr>Many TCP Variants…</vt:lpstr>
      <vt:lpstr>TCP in the Real World</vt:lpstr>
      <vt:lpstr>Issues with TCP</vt:lpstr>
      <vt:lpstr>Synchronization of Flows</vt:lpstr>
      <vt:lpstr>Small Flows</vt:lpstr>
      <vt:lpstr>Initial Window Size</vt:lpstr>
      <vt:lpstr>High Bandwidth-Delay Product</vt:lpstr>
      <vt:lpstr>Poor Performance of TCP Reno</vt:lpstr>
      <vt:lpstr>How to Improve Utilization?</vt:lpstr>
      <vt:lpstr>Compound TCP Implementation</vt:lpstr>
      <vt:lpstr>Compound TCP Example</vt:lpstr>
      <vt:lpstr>TCP CUBIC Implementation</vt:lpstr>
      <vt:lpstr>TCP CUBIC Example</vt:lpstr>
      <vt:lpstr>Simulations of TCP Flows</vt:lpstr>
      <vt:lpstr>Deploying TCP Variants</vt:lpstr>
      <vt:lpstr>Outline</vt:lpstr>
      <vt:lpstr>Issues with TCP</vt:lpstr>
      <vt:lpstr>Fairness</vt:lpstr>
      <vt:lpstr>Wireless Networks</vt:lpstr>
      <vt:lpstr>TCP BBR </vt:lpstr>
      <vt:lpstr>TCP BBR v1 Goals</vt:lpstr>
      <vt:lpstr>TCP BBR v2 Goals</vt:lpstr>
      <vt:lpstr>Recall…The Danger of Increasing Load</vt:lpstr>
      <vt:lpstr>PowerPoint Presentation</vt:lpstr>
      <vt:lpstr>TCP BBR Example</vt:lpstr>
      <vt:lpstr>BBR Outperforms CUBIC in the WAN</vt:lpstr>
      <vt:lpstr>Enable BBR For Yourself</vt:lpstr>
      <vt:lpstr>Outline</vt:lpstr>
      <vt:lpstr>Denial of Service</vt:lpstr>
      <vt:lpstr>SYN Cookies</vt:lpstr>
      <vt:lpstr>SYN Cookies in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1236</cp:revision>
  <cp:lastPrinted>2012-08-22T04:00:45Z</cp:lastPrinted>
  <dcterms:created xsi:type="dcterms:W3CDTF">2012-01-03T02:22:46Z</dcterms:created>
  <dcterms:modified xsi:type="dcterms:W3CDTF">2026-02-20T19:48:42Z</dcterms:modified>
</cp:coreProperties>
</file>