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69"/>
  </p:notesMasterIdLst>
  <p:handoutMasterIdLst>
    <p:handoutMasterId r:id="rId70"/>
  </p:handoutMasterIdLst>
  <p:sldIdLst>
    <p:sldId id="388" r:id="rId2"/>
    <p:sldId id="392" r:id="rId3"/>
    <p:sldId id="509" r:id="rId4"/>
    <p:sldId id="393" r:id="rId5"/>
    <p:sldId id="394" r:id="rId6"/>
    <p:sldId id="395" r:id="rId7"/>
    <p:sldId id="510" r:id="rId8"/>
    <p:sldId id="391" r:id="rId9"/>
    <p:sldId id="398" r:id="rId10"/>
    <p:sldId id="399" r:id="rId11"/>
    <p:sldId id="453" r:id="rId12"/>
    <p:sldId id="400" r:id="rId13"/>
    <p:sldId id="401" r:id="rId14"/>
    <p:sldId id="512" r:id="rId15"/>
    <p:sldId id="511" r:id="rId16"/>
    <p:sldId id="405" r:id="rId17"/>
    <p:sldId id="451" r:id="rId18"/>
    <p:sldId id="454" r:id="rId19"/>
    <p:sldId id="427" r:id="rId20"/>
    <p:sldId id="406" r:id="rId21"/>
    <p:sldId id="428" r:id="rId22"/>
    <p:sldId id="430" r:id="rId23"/>
    <p:sldId id="474" r:id="rId24"/>
    <p:sldId id="432" r:id="rId25"/>
    <p:sldId id="475" r:id="rId26"/>
    <p:sldId id="456" r:id="rId27"/>
    <p:sldId id="476" r:id="rId28"/>
    <p:sldId id="435" r:id="rId29"/>
    <p:sldId id="411" r:id="rId30"/>
    <p:sldId id="412" r:id="rId31"/>
    <p:sldId id="413" r:id="rId32"/>
    <p:sldId id="457" r:id="rId33"/>
    <p:sldId id="425" r:id="rId34"/>
    <p:sldId id="426" r:id="rId35"/>
    <p:sldId id="507" r:id="rId36"/>
    <p:sldId id="484" r:id="rId37"/>
    <p:sldId id="478" r:id="rId38"/>
    <p:sldId id="479" r:id="rId39"/>
    <p:sldId id="480" r:id="rId40"/>
    <p:sldId id="481" r:id="rId41"/>
    <p:sldId id="482" r:id="rId42"/>
    <p:sldId id="483" r:id="rId43"/>
    <p:sldId id="485" r:id="rId44"/>
    <p:sldId id="486" r:id="rId45"/>
    <p:sldId id="487" r:id="rId46"/>
    <p:sldId id="488" r:id="rId47"/>
    <p:sldId id="489" r:id="rId48"/>
    <p:sldId id="490" r:id="rId49"/>
    <p:sldId id="491" r:id="rId50"/>
    <p:sldId id="492" r:id="rId51"/>
    <p:sldId id="493" r:id="rId52"/>
    <p:sldId id="494" r:id="rId53"/>
    <p:sldId id="495" r:id="rId54"/>
    <p:sldId id="496" r:id="rId55"/>
    <p:sldId id="497" r:id="rId56"/>
    <p:sldId id="477" r:id="rId57"/>
    <p:sldId id="498" r:id="rId58"/>
    <p:sldId id="501" r:id="rId59"/>
    <p:sldId id="500" r:id="rId60"/>
    <p:sldId id="502" r:id="rId61"/>
    <p:sldId id="503" r:id="rId62"/>
    <p:sldId id="504" r:id="rId63"/>
    <p:sldId id="505" r:id="rId64"/>
    <p:sldId id="506" r:id="rId65"/>
    <p:sldId id="499" r:id="rId66"/>
    <p:sldId id="508" r:id="rId67"/>
    <p:sldId id="419" r:id="rId68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392"/>
            <p14:sldId id="509"/>
            <p14:sldId id="393"/>
            <p14:sldId id="394"/>
            <p14:sldId id="395"/>
            <p14:sldId id="510"/>
            <p14:sldId id="391"/>
            <p14:sldId id="398"/>
            <p14:sldId id="399"/>
            <p14:sldId id="453"/>
            <p14:sldId id="400"/>
            <p14:sldId id="401"/>
            <p14:sldId id="512"/>
            <p14:sldId id="511"/>
            <p14:sldId id="405"/>
            <p14:sldId id="451"/>
            <p14:sldId id="454"/>
            <p14:sldId id="427"/>
            <p14:sldId id="406"/>
            <p14:sldId id="428"/>
            <p14:sldId id="430"/>
            <p14:sldId id="474"/>
            <p14:sldId id="432"/>
            <p14:sldId id="475"/>
            <p14:sldId id="456"/>
            <p14:sldId id="476"/>
            <p14:sldId id="435"/>
            <p14:sldId id="411"/>
            <p14:sldId id="412"/>
            <p14:sldId id="413"/>
            <p14:sldId id="457"/>
            <p14:sldId id="425"/>
            <p14:sldId id="426"/>
            <p14:sldId id="507"/>
            <p14:sldId id="484"/>
            <p14:sldId id="478"/>
            <p14:sldId id="479"/>
            <p14:sldId id="480"/>
            <p14:sldId id="481"/>
            <p14:sldId id="482"/>
            <p14:sldId id="483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  <p14:sldId id="494"/>
            <p14:sldId id="495"/>
            <p14:sldId id="496"/>
            <p14:sldId id="497"/>
            <p14:sldId id="477"/>
            <p14:sldId id="498"/>
            <p14:sldId id="501"/>
            <p14:sldId id="500"/>
            <p14:sldId id="502"/>
            <p14:sldId id="503"/>
            <p14:sldId id="504"/>
            <p14:sldId id="505"/>
            <p14:sldId id="506"/>
            <p14:sldId id="499"/>
            <p14:sldId id="508"/>
            <p14:sldId id="4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35" autoAdjust="0"/>
    <p:restoredTop sz="90274" autoAdjust="0"/>
  </p:normalViewPr>
  <p:slideViewPr>
    <p:cSldViewPr snapToGrid="0">
      <p:cViewPr varScale="1">
        <p:scale>
          <a:sx n="92" d="100"/>
          <a:sy n="92" d="100"/>
        </p:scale>
        <p:origin x="75" y="12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980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son, Alden" userId="S::awjacks@northeastern.edu::057f6ed4-5b0d-4701-ad80-193f163f4b8a" providerId="AD" clId="Web-{8C837D5B-A021-BE2C-4A01-510948F6D2C4}"/>
    <pc:docChg chg="addSld modSld sldOrd modSection">
      <pc:chgData name="Jackson, Alden" userId="S::awjacks@northeastern.edu::057f6ed4-5b0d-4701-ad80-193f163f4b8a" providerId="AD" clId="Web-{8C837D5B-A021-BE2C-4A01-510948F6D2C4}" dt="2019-02-19T16:31:27.360" v="513" actId="20577"/>
      <pc:docMkLst>
        <pc:docMk/>
      </pc:docMkLst>
      <pc:sldChg chg="addSp delSp modSp">
        <pc:chgData name="Jackson, Alden" userId="S::awjacks@northeastern.edu::057f6ed4-5b0d-4701-ad80-193f163f4b8a" providerId="AD" clId="Web-{8C837D5B-A021-BE2C-4A01-510948F6D2C4}" dt="2019-02-19T16:03:24.251" v="206" actId="20577"/>
        <pc:sldMkLst>
          <pc:docMk/>
          <pc:sldMk cId="1976921684" sldId="399"/>
        </pc:sldMkLst>
        <pc:spChg chg="add del mod">
          <ac:chgData name="Jackson, Alden" userId="S::awjacks@northeastern.edu::057f6ed4-5b0d-4701-ad80-193f163f4b8a" providerId="AD" clId="Web-{8C837D5B-A021-BE2C-4A01-510948F6D2C4}" dt="2019-02-19T16:03:24.251" v="206" actId="20577"/>
          <ac:spMkLst>
            <pc:docMk/>
            <pc:sldMk cId="1976921684" sldId="399"/>
            <ac:spMk id="4" creationId="{00000000-0000-0000-0000-000000000000}"/>
          </ac:spMkLst>
        </pc:spChg>
        <pc:spChg chg="add del mod">
          <ac:chgData name="Jackson, Alden" userId="S::awjacks@northeastern.edu::057f6ed4-5b0d-4701-ad80-193f163f4b8a" providerId="AD" clId="Web-{8C837D5B-A021-BE2C-4A01-510948F6D2C4}" dt="2019-02-19T16:03:07.095" v="195"/>
          <ac:spMkLst>
            <pc:docMk/>
            <pc:sldMk cId="1976921684" sldId="399"/>
            <ac:spMk id="25" creationId="{1E960847-37C0-4874-B720-7E0DD26281D6}"/>
          </ac:spMkLst>
        </pc:spChg>
      </pc:sldChg>
      <pc:sldChg chg="modSp">
        <pc:chgData name="Jackson, Alden" userId="S::awjacks@northeastern.edu::057f6ed4-5b0d-4701-ad80-193f163f4b8a" providerId="AD" clId="Web-{8C837D5B-A021-BE2C-4A01-510948F6D2C4}" dt="2019-02-19T15:58:24.564" v="161" actId="20577"/>
        <pc:sldMkLst>
          <pc:docMk/>
          <pc:sldMk cId="4217140687" sldId="400"/>
        </pc:sldMkLst>
        <pc:spChg chg="mod">
          <ac:chgData name="Jackson, Alden" userId="S::awjacks@northeastern.edu::057f6ed4-5b0d-4701-ad80-193f163f4b8a" providerId="AD" clId="Web-{8C837D5B-A021-BE2C-4A01-510948F6D2C4}" dt="2019-02-19T15:58:24.564" v="161" actId="20577"/>
          <ac:spMkLst>
            <pc:docMk/>
            <pc:sldMk cId="4217140687" sldId="400"/>
            <ac:spMk id="4" creationId="{00000000-0000-0000-0000-000000000000}"/>
          </ac:spMkLst>
        </pc:spChg>
      </pc:sldChg>
      <pc:sldChg chg="ord">
        <pc:chgData name="Jackson, Alden" userId="S::awjacks@northeastern.edu::057f6ed4-5b0d-4701-ad80-193f163f4b8a" providerId="AD" clId="Web-{8C837D5B-A021-BE2C-4A01-510948F6D2C4}" dt="2019-02-19T16:19:19.845" v="380"/>
        <pc:sldMkLst>
          <pc:docMk/>
          <pc:sldMk cId="1449741532" sldId="451"/>
        </pc:sldMkLst>
      </pc:sldChg>
      <pc:sldChg chg="modSp new mod ord modShow">
        <pc:chgData name="Jackson, Alden" userId="S::awjacks@northeastern.edu::057f6ed4-5b0d-4701-ad80-193f163f4b8a" providerId="AD" clId="Web-{8C837D5B-A021-BE2C-4A01-510948F6D2C4}" dt="2019-02-19T15:53:50.486" v="150"/>
        <pc:sldMkLst>
          <pc:docMk/>
          <pc:sldMk cId="3657614744" sldId="452"/>
        </pc:sldMkLst>
        <pc:spChg chg="mod">
          <ac:chgData name="Jackson, Alden" userId="S::awjacks@northeastern.edu::057f6ed4-5b0d-4701-ad80-193f163f4b8a" providerId="AD" clId="Web-{8C837D5B-A021-BE2C-4A01-510948F6D2C4}" dt="2019-02-19T15:46:55.908" v="55" actId="20577"/>
          <ac:spMkLst>
            <pc:docMk/>
            <pc:sldMk cId="3657614744" sldId="452"/>
            <ac:spMk id="2" creationId="{F8720684-B799-4F76-95FE-9E5BA6E63796}"/>
          </ac:spMkLst>
        </pc:spChg>
        <pc:spChg chg="mod">
          <ac:chgData name="Jackson, Alden" userId="S::awjacks@northeastern.edu::057f6ed4-5b0d-4701-ad80-193f163f4b8a" providerId="AD" clId="Web-{8C837D5B-A021-BE2C-4A01-510948F6D2C4}" dt="2019-02-19T15:53:26.658" v="148" actId="20577"/>
          <ac:spMkLst>
            <pc:docMk/>
            <pc:sldMk cId="3657614744" sldId="452"/>
            <ac:spMk id="4" creationId="{3051431B-5D2F-4C45-9D0A-6E5EFE3C0FB6}"/>
          </ac:spMkLst>
        </pc:spChg>
      </pc:sldChg>
      <pc:sldChg chg="modSp new">
        <pc:chgData name="Jackson, Alden" userId="S::awjacks@northeastern.edu::057f6ed4-5b0d-4701-ad80-193f163f4b8a" providerId="AD" clId="Web-{8C837D5B-A021-BE2C-4A01-510948F6D2C4}" dt="2019-02-19T16:08:34.751" v="242" actId="20577"/>
        <pc:sldMkLst>
          <pc:docMk/>
          <pc:sldMk cId="2171274450" sldId="453"/>
        </pc:sldMkLst>
        <pc:spChg chg="mod">
          <ac:chgData name="Jackson, Alden" userId="S::awjacks@northeastern.edu::057f6ed4-5b0d-4701-ad80-193f163f4b8a" providerId="AD" clId="Web-{8C837D5B-A021-BE2C-4A01-510948F6D2C4}" dt="2019-02-19T16:07:32.048" v="233" actId="20577"/>
          <ac:spMkLst>
            <pc:docMk/>
            <pc:sldMk cId="2171274450" sldId="453"/>
            <ac:spMk id="2" creationId="{A5D71453-E78D-444E-BBB8-E0EC4B075445}"/>
          </ac:spMkLst>
        </pc:spChg>
        <pc:spChg chg="mod">
          <ac:chgData name="Jackson, Alden" userId="S::awjacks@northeastern.edu::057f6ed4-5b0d-4701-ad80-193f163f4b8a" providerId="AD" clId="Web-{8C837D5B-A021-BE2C-4A01-510948F6D2C4}" dt="2019-02-19T16:08:34.751" v="242" actId="20577"/>
          <ac:spMkLst>
            <pc:docMk/>
            <pc:sldMk cId="2171274450" sldId="453"/>
            <ac:spMk id="4" creationId="{5402448B-9CEF-4583-AD03-4D82D943910E}"/>
          </ac:spMkLst>
        </pc:spChg>
      </pc:sldChg>
      <pc:sldChg chg="addSp modSp new mod ord modClrScheme chgLayout">
        <pc:chgData name="Jackson, Alden" userId="S::awjacks@northeastern.edu::057f6ed4-5b0d-4701-ad80-193f163f4b8a" providerId="AD" clId="Web-{8C837D5B-A021-BE2C-4A01-510948F6D2C4}" dt="2019-02-19T16:19:09.407" v="378"/>
        <pc:sldMkLst>
          <pc:docMk/>
          <pc:sldMk cId="701367491" sldId="454"/>
        </pc:sldMkLst>
        <pc:spChg chg="mod ord">
          <ac:chgData name="Jackson, Alden" userId="S::awjacks@northeastern.edu::057f6ed4-5b0d-4701-ad80-193f163f4b8a" providerId="AD" clId="Web-{8C837D5B-A021-BE2C-4A01-510948F6D2C4}" dt="2019-02-19T16:12:15.439" v="284"/>
          <ac:spMkLst>
            <pc:docMk/>
            <pc:sldMk cId="701367491" sldId="454"/>
            <ac:spMk id="2" creationId="{5F53DB3D-6B85-4A73-A6AD-ED423CD78DEB}"/>
          </ac:spMkLst>
        </pc:spChg>
        <pc:spChg chg="mod ord">
          <ac:chgData name="Jackson, Alden" userId="S::awjacks@northeastern.edu::057f6ed4-5b0d-4701-ad80-193f163f4b8a" providerId="AD" clId="Web-{8C837D5B-A021-BE2C-4A01-510948F6D2C4}" dt="2019-02-19T16:12:15.439" v="284"/>
          <ac:spMkLst>
            <pc:docMk/>
            <pc:sldMk cId="701367491" sldId="454"/>
            <ac:spMk id="3" creationId="{6CC5C8DE-E607-440A-BD45-31B7697D70A1}"/>
          </ac:spMkLst>
        </pc:spChg>
        <pc:spChg chg="mod ord">
          <ac:chgData name="Jackson, Alden" userId="S::awjacks@northeastern.edu::057f6ed4-5b0d-4701-ad80-193f163f4b8a" providerId="AD" clId="Web-{8C837D5B-A021-BE2C-4A01-510948F6D2C4}" dt="2019-02-19T16:18:39.876" v="373" actId="20577"/>
          <ac:spMkLst>
            <pc:docMk/>
            <pc:sldMk cId="701367491" sldId="454"/>
            <ac:spMk id="4" creationId="{801EE64E-B80D-49A3-86E7-7CD9DF9694A6}"/>
          </ac:spMkLst>
        </pc:spChg>
        <pc:spChg chg="add mod ord">
          <ac:chgData name="Jackson, Alden" userId="S::awjacks@northeastern.edu::057f6ed4-5b0d-4701-ad80-193f163f4b8a" providerId="AD" clId="Web-{8C837D5B-A021-BE2C-4A01-510948F6D2C4}" dt="2019-02-19T16:18:37.032" v="370" actId="20577"/>
          <ac:spMkLst>
            <pc:docMk/>
            <pc:sldMk cId="701367491" sldId="454"/>
            <ac:spMk id="5" creationId="{44A7B4FA-0161-4FA9-9288-AA031DBA3D4C}"/>
          </ac:spMkLst>
        </pc:spChg>
      </pc:sldChg>
      <pc:sldChg chg="modSp new ord">
        <pc:chgData name="Jackson, Alden" userId="S::awjacks@northeastern.edu::057f6ed4-5b0d-4701-ad80-193f163f4b8a" providerId="AD" clId="Web-{8C837D5B-A021-BE2C-4A01-510948F6D2C4}" dt="2019-02-19T16:25:01.782" v="399"/>
        <pc:sldMkLst>
          <pc:docMk/>
          <pc:sldMk cId="1972263197" sldId="455"/>
        </pc:sldMkLst>
        <pc:spChg chg="mod">
          <ac:chgData name="Jackson, Alden" userId="S::awjacks@northeastern.edu::057f6ed4-5b0d-4701-ad80-193f163f4b8a" providerId="AD" clId="Web-{8C837D5B-A021-BE2C-4A01-510948F6D2C4}" dt="2019-02-19T16:24:45.266" v="397" actId="20577"/>
          <ac:spMkLst>
            <pc:docMk/>
            <pc:sldMk cId="1972263197" sldId="455"/>
            <ac:spMk id="2" creationId="{9758E70C-E75F-4125-B615-61A16663722B}"/>
          </ac:spMkLst>
        </pc:spChg>
        <pc:spChg chg="mod">
          <ac:chgData name="Jackson, Alden" userId="S::awjacks@northeastern.edu::057f6ed4-5b0d-4701-ad80-193f163f4b8a" providerId="AD" clId="Web-{8C837D5B-A021-BE2C-4A01-510948F6D2C4}" dt="2019-02-19T16:17:27.391" v="341" actId="20577"/>
          <ac:spMkLst>
            <pc:docMk/>
            <pc:sldMk cId="1972263197" sldId="455"/>
            <ac:spMk id="3" creationId="{5E0BE71F-C0E1-4DEA-8D6E-1459AF49737B}"/>
          </ac:spMkLst>
        </pc:spChg>
        <pc:spChg chg="mod">
          <ac:chgData name="Jackson, Alden" userId="S::awjacks@northeastern.edu::057f6ed4-5b0d-4701-ad80-193f163f4b8a" providerId="AD" clId="Web-{8C837D5B-A021-BE2C-4A01-510948F6D2C4}" dt="2019-02-19T16:17:18.329" v="338" actId="20577"/>
          <ac:spMkLst>
            <pc:docMk/>
            <pc:sldMk cId="1972263197" sldId="455"/>
            <ac:spMk id="4" creationId="{E21A8A85-4A11-4276-B06F-79FCF243ED83}"/>
          </ac:spMkLst>
        </pc:spChg>
      </pc:sldChg>
      <pc:sldChg chg="delSp modSp new mod modClrScheme chgLayout">
        <pc:chgData name="Jackson, Alden" userId="S::awjacks@northeastern.edu::057f6ed4-5b0d-4701-ad80-193f163f4b8a" providerId="AD" clId="Web-{8C837D5B-A021-BE2C-4A01-510948F6D2C4}" dt="2019-02-19T16:29:14" v="467" actId="20577"/>
        <pc:sldMkLst>
          <pc:docMk/>
          <pc:sldMk cId="1427107831" sldId="456"/>
        </pc:sldMkLst>
        <pc:spChg chg="mod ord">
          <ac:chgData name="Jackson, Alden" userId="S::awjacks@northeastern.edu::057f6ed4-5b0d-4701-ad80-193f163f4b8a" providerId="AD" clId="Web-{8C837D5B-A021-BE2C-4A01-510948F6D2C4}" dt="2019-02-19T16:27:33.157" v="444"/>
          <ac:spMkLst>
            <pc:docMk/>
            <pc:sldMk cId="1427107831" sldId="456"/>
            <ac:spMk id="2" creationId="{DF16BA2E-A46C-44D4-B9C8-35F6605197C6}"/>
          </ac:spMkLst>
        </pc:spChg>
        <pc:spChg chg="mod ord">
          <ac:chgData name="Jackson, Alden" userId="S::awjacks@northeastern.edu::057f6ed4-5b0d-4701-ad80-193f163f4b8a" providerId="AD" clId="Web-{8C837D5B-A021-BE2C-4A01-510948F6D2C4}" dt="2019-02-19T16:29:14" v="467" actId="20577"/>
          <ac:spMkLst>
            <pc:docMk/>
            <pc:sldMk cId="1427107831" sldId="456"/>
            <ac:spMk id="3" creationId="{485C4A0D-5E1F-42DA-AECB-B970215AAA70}"/>
          </ac:spMkLst>
        </pc:spChg>
        <pc:spChg chg="del mod">
          <ac:chgData name="Jackson, Alden" userId="S::awjacks@northeastern.edu::057f6ed4-5b0d-4701-ad80-193f163f4b8a" providerId="AD" clId="Web-{8C837D5B-A021-BE2C-4A01-510948F6D2C4}" dt="2019-02-19T16:27:33.157" v="444"/>
          <ac:spMkLst>
            <pc:docMk/>
            <pc:sldMk cId="1427107831" sldId="456"/>
            <ac:spMk id="4" creationId="{F0A3E159-59E3-4270-8AD6-D5690674A4E4}"/>
          </ac:spMkLst>
        </pc:spChg>
        <pc:spChg chg="mod ord">
          <ac:chgData name="Jackson, Alden" userId="S::awjacks@northeastern.edu::057f6ed4-5b0d-4701-ad80-193f163f4b8a" providerId="AD" clId="Web-{8C837D5B-A021-BE2C-4A01-510948F6D2C4}" dt="2019-02-19T16:27:33.157" v="444"/>
          <ac:spMkLst>
            <pc:docMk/>
            <pc:sldMk cId="1427107831" sldId="456"/>
            <ac:spMk id="5" creationId="{91A410F1-BEC4-43E7-BBFB-348757EB7EEF}"/>
          </ac:spMkLst>
        </pc:spChg>
      </pc:sldChg>
      <pc:sldChg chg="modSp new">
        <pc:chgData name="Jackson, Alden" userId="S::awjacks@northeastern.edu::057f6ed4-5b0d-4701-ad80-193f163f4b8a" providerId="AD" clId="Web-{8C837D5B-A021-BE2C-4A01-510948F6D2C4}" dt="2019-02-19T16:31:27.360" v="512" actId="20577"/>
        <pc:sldMkLst>
          <pc:docMk/>
          <pc:sldMk cId="2552701193" sldId="457"/>
        </pc:sldMkLst>
        <pc:spChg chg="mod">
          <ac:chgData name="Jackson, Alden" userId="S::awjacks@northeastern.edu::057f6ed4-5b0d-4701-ad80-193f163f4b8a" providerId="AD" clId="Web-{8C837D5B-A021-BE2C-4A01-510948F6D2C4}" dt="2019-02-19T16:30:20.954" v="497" actId="20577"/>
          <ac:spMkLst>
            <pc:docMk/>
            <pc:sldMk cId="2552701193" sldId="457"/>
            <ac:spMk id="2" creationId="{91F55835-0DCD-4DD5-83F2-79919C7C8B82}"/>
          </ac:spMkLst>
        </pc:spChg>
        <pc:spChg chg="mod">
          <ac:chgData name="Jackson, Alden" userId="S::awjacks@northeastern.edu::057f6ed4-5b0d-4701-ad80-193f163f4b8a" providerId="AD" clId="Web-{8C837D5B-A021-BE2C-4A01-510948F6D2C4}" dt="2019-02-19T16:31:27.360" v="512" actId="20577"/>
          <ac:spMkLst>
            <pc:docMk/>
            <pc:sldMk cId="2552701193" sldId="457"/>
            <ac:spMk id="4" creationId="{75D2035E-2029-491C-978E-0DD17FBEB755}"/>
          </ac:spMkLst>
        </pc:spChg>
      </pc:sldChg>
    </pc:docChg>
  </pc:docChgLst>
  <pc:docChgLst>
    <pc:chgData name="Jackson, Alden" userId="S::awjacks@northeastern.edu::057f6ed4-5b0d-4701-ad80-193f163f4b8a" providerId="AD" clId="Web-{C7369BC3-0E8F-D475-FDBE-6F240A87FE70}"/>
    <pc:docChg chg="addSld modSld sldOrd modSection">
      <pc:chgData name="Jackson, Alden" userId="S::awjacks@northeastern.edu::057f6ed4-5b0d-4701-ad80-193f163f4b8a" providerId="AD" clId="Web-{C7369BC3-0E8F-D475-FDBE-6F240A87FE70}" dt="2019-02-21T19:30:03.099" v="2908" actId="20577"/>
      <pc:docMkLst>
        <pc:docMk/>
      </pc:docMkLst>
      <pc:sldChg chg="modSp">
        <pc:chgData name="Jackson, Alden" userId="S::awjacks@northeastern.edu::057f6ed4-5b0d-4701-ad80-193f163f4b8a" providerId="AD" clId="Web-{C7369BC3-0E8F-D475-FDBE-6F240A87FE70}" dt="2019-02-21T17:18:16.269" v="4" actId="20577"/>
        <pc:sldMkLst>
          <pc:docMk/>
          <pc:sldMk cId="2064973252" sldId="396"/>
        </pc:sldMkLst>
        <pc:spChg chg="mod">
          <ac:chgData name="Jackson, Alden" userId="S::awjacks@northeastern.edu::057f6ed4-5b0d-4701-ad80-193f163f4b8a" providerId="AD" clId="Web-{C7369BC3-0E8F-D475-FDBE-6F240A87FE70}" dt="2019-02-21T17:18:16.269" v="4" actId="20577"/>
          <ac:spMkLst>
            <pc:docMk/>
            <pc:sldMk cId="2064973252" sldId="396"/>
            <ac:spMk id="6" creationId="{00000000-0000-0000-0000-000000000000}"/>
          </ac:spMkLst>
        </pc:spChg>
      </pc:sldChg>
      <pc:sldChg chg="modSp mod modShow">
        <pc:chgData name="Jackson, Alden" userId="S::awjacks@northeastern.edu::057f6ed4-5b0d-4701-ad80-193f163f4b8a" providerId="AD" clId="Web-{C7369BC3-0E8F-D475-FDBE-6F240A87FE70}" dt="2019-02-21T17:21:16.643" v="11"/>
        <pc:sldMkLst>
          <pc:docMk/>
          <pc:sldMk cId="1064613080" sldId="448"/>
        </pc:sldMkLst>
        <pc:spChg chg="mod">
          <ac:chgData name="Jackson, Alden" userId="S::awjacks@northeastern.edu::057f6ed4-5b0d-4701-ad80-193f163f4b8a" providerId="AD" clId="Web-{C7369BC3-0E8F-D475-FDBE-6F240A87FE70}" dt="2019-02-21T17:21:10.190" v="7" actId="20577"/>
          <ac:spMkLst>
            <pc:docMk/>
            <pc:sldMk cId="1064613080" sldId="448"/>
            <ac:spMk id="3" creationId="{00000000-0000-0000-0000-000000000000}"/>
          </ac:spMkLst>
        </pc:spChg>
      </pc:sldChg>
      <pc:sldChg chg="mod modShow">
        <pc:chgData name="Jackson, Alden" userId="S::awjacks@northeastern.edu::057f6ed4-5b0d-4701-ad80-193f163f4b8a" providerId="AD" clId="Web-{C7369BC3-0E8F-D475-FDBE-6F240A87FE70}" dt="2019-02-21T17:21:16.597" v="10"/>
        <pc:sldMkLst>
          <pc:docMk/>
          <pc:sldMk cId="1237377008" sldId="449"/>
        </pc:sldMkLst>
      </pc:sldChg>
      <pc:sldChg chg="mod modShow">
        <pc:chgData name="Jackson, Alden" userId="S::awjacks@northeastern.edu::057f6ed4-5b0d-4701-ad80-193f163f4b8a" providerId="AD" clId="Web-{C7369BC3-0E8F-D475-FDBE-6F240A87FE70}" dt="2019-02-21T17:21:16.534" v="9"/>
        <pc:sldMkLst>
          <pc:docMk/>
          <pc:sldMk cId="1120540096" sldId="450"/>
        </pc:sldMkLst>
      </pc:sldChg>
      <pc:sldChg chg="add ord replId">
        <pc:chgData name="Jackson, Alden" userId="S::awjacks@northeastern.edu::057f6ed4-5b0d-4701-ad80-193f163f4b8a" providerId="AD" clId="Web-{C7369BC3-0E8F-D475-FDBE-6F240A87FE70}" dt="2019-02-21T17:23:46.800" v="13"/>
        <pc:sldMkLst>
          <pc:docMk/>
          <pc:sldMk cId="1530156949" sldId="458"/>
        </pc:sldMkLst>
      </pc:sldChg>
      <pc:sldChg chg="addSp modSp new addAnim modAnim">
        <pc:chgData name="Jackson, Alden" userId="S::awjacks@northeastern.edu::057f6ed4-5b0d-4701-ad80-193f163f4b8a" providerId="AD" clId="Web-{C7369BC3-0E8F-D475-FDBE-6F240A87FE70}" dt="2019-02-21T19:30:03.099" v="2907" actId="20577"/>
        <pc:sldMkLst>
          <pc:docMk/>
          <pc:sldMk cId="965650624" sldId="459"/>
        </pc:sldMkLst>
        <pc:spChg chg="mod">
          <ac:chgData name="Jackson, Alden" userId="S::awjacks@northeastern.edu::057f6ed4-5b0d-4701-ad80-193f163f4b8a" providerId="AD" clId="Web-{C7369BC3-0E8F-D475-FDBE-6F240A87FE70}" dt="2019-02-21T17:24:15.972" v="33" actId="20577"/>
          <ac:spMkLst>
            <pc:docMk/>
            <pc:sldMk cId="965650624" sldId="459"/>
            <ac:spMk id="2" creationId="{94B64F3B-629D-458E-8BCD-7B9B0203C6D5}"/>
          </ac:spMkLst>
        </pc:spChg>
        <pc:spChg chg="mod">
          <ac:chgData name="Jackson, Alden" userId="S::awjacks@northeastern.edu::057f6ed4-5b0d-4701-ad80-193f163f4b8a" providerId="AD" clId="Web-{C7369BC3-0E8F-D475-FDBE-6F240A87FE70}" dt="2019-02-21T19:30:03.099" v="2907" actId="20577"/>
          <ac:spMkLst>
            <pc:docMk/>
            <pc:sldMk cId="965650624" sldId="459"/>
            <ac:spMk id="4" creationId="{67C2D967-DA50-4E00-9A6E-3BFA087D7779}"/>
          </ac:spMkLst>
        </pc:spChg>
        <pc:spChg chg="add mod">
          <ac:chgData name="Jackson, Alden" userId="S::awjacks@northeastern.edu::057f6ed4-5b0d-4701-ad80-193f163f4b8a" providerId="AD" clId="Web-{C7369BC3-0E8F-D475-FDBE-6F240A87FE70}" dt="2019-02-21T19:15:58.803" v="2849"/>
          <ac:spMkLst>
            <pc:docMk/>
            <pc:sldMk cId="965650624" sldId="459"/>
            <ac:spMk id="5" creationId="{E1166D81-1BE6-400A-8351-211F1DC1EB93}"/>
          </ac:spMkLst>
        </pc:spChg>
      </pc:sldChg>
      <pc:sldChg chg="modSp add replId addAnim modAnim">
        <pc:chgData name="Jackson, Alden" userId="S::awjacks@northeastern.edu::057f6ed4-5b0d-4701-ad80-193f163f4b8a" providerId="AD" clId="Web-{C7369BC3-0E8F-D475-FDBE-6F240A87FE70}" dt="2019-02-21T19:17:31.177" v="2855"/>
        <pc:sldMkLst>
          <pc:docMk/>
          <pc:sldMk cId="1218718783" sldId="460"/>
        </pc:sldMkLst>
        <pc:spChg chg="mod">
          <ac:chgData name="Jackson, Alden" userId="S::awjacks@northeastern.edu::057f6ed4-5b0d-4701-ad80-193f163f4b8a" providerId="AD" clId="Web-{C7369BC3-0E8F-D475-FDBE-6F240A87FE70}" dt="2019-02-21T17:37:14.580" v="601" actId="20577"/>
          <ac:spMkLst>
            <pc:docMk/>
            <pc:sldMk cId="1218718783" sldId="460"/>
            <ac:spMk id="2" creationId="{94B64F3B-629D-458E-8BCD-7B9B0203C6D5}"/>
          </ac:spMkLst>
        </pc:spChg>
        <pc:spChg chg="mod">
          <ac:chgData name="Jackson, Alden" userId="S::awjacks@northeastern.edu::057f6ed4-5b0d-4701-ad80-193f163f4b8a" providerId="AD" clId="Web-{C7369BC3-0E8F-D475-FDBE-6F240A87FE70}" dt="2019-02-21T17:40:46.798" v="704" actId="20577"/>
          <ac:spMkLst>
            <pc:docMk/>
            <pc:sldMk cId="1218718783" sldId="460"/>
            <ac:spMk id="4" creationId="{67C2D967-DA50-4E00-9A6E-3BFA087D7779}"/>
          </ac:spMkLst>
        </pc:spChg>
      </pc:sldChg>
      <pc:sldChg chg="modSp new addAnim modAnim">
        <pc:chgData name="Jackson, Alden" userId="S::awjacks@northeastern.edu::057f6ed4-5b0d-4701-ad80-193f163f4b8a" providerId="AD" clId="Web-{C7369BC3-0E8F-D475-FDBE-6F240A87FE70}" dt="2019-02-21T19:21:00.880" v="2881" actId="20577"/>
        <pc:sldMkLst>
          <pc:docMk/>
          <pc:sldMk cId="3017427234" sldId="461"/>
        </pc:sldMkLst>
        <pc:spChg chg="mod">
          <ac:chgData name="Jackson, Alden" userId="S::awjacks@northeastern.edu::057f6ed4-5b0d-4701-ad80-193f163f4b8a" providerId="AD" clId="Web-{C7369BC3-0E8F-D475-FDBE-6F240A87FE70}" dt="2019-02-21T19:07:16.559" v="2780" actId="20577"/>
          <ac:spMkLst>
            <pc:docMk/>
            <pc:sldMk cId="3017427234" sldId="461"/>
            <ac:spMk id="2" creationId="{8B09AB53-4F3A-4B45-BD4E-B89CA9368D5B}"/>
          </ac:spMkLst>
        </pc:spChg>
        <pc:spChg chg="mod">
          <ac:chgData name="Jackson, Alden" userId="S::awjacks@northeastern.edu::057f6ed4-5b0d-4701-ad80-193f163f4b8a" providerId="AD" clId="Web-{C7369BC3-0E8F-D475-FDBE-6F240A87FE70}" dt="2019-02-21T19:21:00.880" v="2881" actId="20577"/>
          <ac:spMkLst>
            <pc:docMk/>
            <pc:sldMk cId="3017427234" sldId="461"/>
            <ac:spMk id="4" creationId="{71098EA5-1349-446F-BB2B-2C8385FDB441}"/>
          </ac:spMkLst>
        </pc:spChg>
      </pc:sldChg>
      <pc:sldChg chg="modSp new addAnim modAnim">
        <pc:chgData name="Jackson, Alden" userId="S::awjacks@northeastern.edu::057f6ed4-5b0d-4701-ad80-193f163f4b8a" providerId="AD" clId="Web-{C7369BC3-0E8F-D475-FDBE-6F240A87FE70}" dt="2019-02-21T19:19:38.005" v="2870"/>
        <pc:sldMkLst>
          <pc:docMk/>
          <pc:sldMk cId="551177926" sldId="462"/>
        </pc:sldMkLst>
        <pc:spChg chg="mod">
          <ac:chgData name="Jackson, Alden" userId="S::awjacks@northeastern.edu::057f6ed4-5b0d-4701-ad80-193f163f4b8a" providerId="AD" clId="Web-{C7369BC3-0E8F-D475-FDBE-6F240A87FE70}" dt="2019-02-21T18:02:26.781" v="1464" actId="20577"/>
          <ac:spMkLst>
            <pc:docMk/>
            <pc:sldMk cId="551177926" sldId="462"/>
            <ac:spMk id="2" creationId="{777680DC-CCF9-4DCF-B351-F452F9647DE3}"/>
          </ac:spMkLst>
        </pc:spChg>
        <pc:spChg chg="mod">
          <ac:chgData name="Jackson, Alden" userId="S::awjacks@northeastern.edu::057f6ed4-5b0d-4701-ad80-193f163f4b8a" providerId="AD" clId="Web-{C7369BC3-0E8F-D475-FDBE-6F240A87FE70}" dt="2019-02-21T19:06:44.980" v="2778" actId="20577"/>
          <ac:spMkLst>
            <pc:docMk/>
            <pc:sldMk cId="551177926" sldId="462"/>
            <ac:spMk id="4" creationId="{7DC335A3-442C-48C9-B716-701183E8890E}"/>
          </ac:spMkLst>
        </pc:spChg>
      </pc:sldChg>
      <pc:sldChg chg="modSp new addAnim modAnim">
        <pc:chgData name="Jackson, Alden" userId="S::awjacks@northeastern.edu::057f6ed4-5b0d-4701-ad80-193f163f4b8a" providerId="AD" clId="Web-{C7369BC3-0E8F-D475-FDBE-6F240A87FE70}" dt="2019-02-21T19:19:29.068" v="2868"/>
        <pc:sldMkLst>
          <pc:docMk/>
          <pc:sldMk cId="3793663965" sldId="463"/>
        </pc:sldMkLst>
        <pc:spChg chg="mod">
          <ac:chgData name="Jackson, Alden" userId="S::awjacks@northeastern.edu::057f6ed4-5b0d-4701-ad80-193f163f4b8a" providerId="AD" clId="Web-{C7369BC3-0E8F-D475-FDBE-6F240A87FE70}" dt="2019-02-21T18:20:56.468" v="1888" actId="20577"/>
          <ac:spMkLst>
            <pc:docMk/>
            <pc:sldMk cId="3793663965" sldId="463"/>
            <ac:spMk id="2" creationId="{7E6F6D52-3286-48C3-BDCF-060C565A302B}"/>
          </ac:spMkLst>
        </pc:spChg>
        <pc:spChg chg="mod">
          <ac:chgData name="Jackson, Alden" userId="S::awjacks@northeastern.edu::057f6ed4-5b0d-4701-ad80-193f163f4b8a" providerId="AD" clId="Web-{C7369BC3-0E8F-D475-FDBE-6F240A87FE70}" dt="2019-02-21T19:04:27.434" v="2690" actId="20577"/>
          <ac:spMkLst>
            <pc:docMk/>
            <pc:sldMk cId="3793663965" sldId="463"/>
            <ac:spMk id="4" creationId="{F102AA6E-E983-45B6-AFAC-6280A2128B11}"/>
          </ac:spMkLst>
        </pc:spChg>
      </pc:sldChg>
    </pc:docChg>
  </pc:docChgLst>
  <pc:docChgLst>
    <pc:chgData name="Jackson, Alden" userId="S::awjacks@northeastern.edu::057f6ed4-5b0d-4701-ad80-193f163f4b8a" providerId="AD" clId="Web-{B6516497-6F98-B958-19B1-D271A36A4F79}"/>
    <pc:docChg chg="modSld">
      <pc:chgData name="Jackson, Alden" userId="S::awjacks@northeastern.edu::057f6ed4-5b0d-4701-ad80-193f163f4b8a" providerId="AD" clId="Web-{B6516497-6F98-B958-19B1-D271A36A4F79}" dt="2019-02-14T19:03:17.266" v="26" actId="20577"/>
      <pc:docMkLst>
        <pc:docMk/>
      </pc:docMkLst>
      <pc:sldChg chg="modSp">
        <pc:chgData name="Jackson, Alden" userId="S::awjacks@northeastern.edu::057f6ed4-5b0d-4701-ad80-193f163f4b8a" providerId="AD" clId="Web-{B6516497-6F98-B958-19B1-D271A36A4F79}" dt="2019-02-14T19:03:09.375" v="24" actId="20577"/>
        <pc:sldMkLst>
          <pc:docMk/>
          <pc:sldMk cId="225339035" sldId="392"/>
        </pc:sldMkLst>
        <pc:spChg chg="mod">
          <ac:chgData name="Jackson, Alden" userId="S::awjacks@northeastern.edu::057f6ed4-5b0d-4701-ad80-193f163f4b8a" providerId="AD" clId="Web-{B6516497-6F98-B958-19B1-D271A36A4F79}" dt="2019-02-14T19:03:09.375" v="24" actId="20577"/>
          <ac:spMkLst>
            <pc:docMk/>
            <pc:sldMk cId="225339035" sldId="392"/>
            <ac:spMk id="4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C12EE-023A-4FF0-AF18-4AAB67176B7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44466F-2FC6-4042-A2AD-7352004CB08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DNS can be used to find specific services, not just specific names</a:t>
          </a:r>
        </a:p>
      </dgm:t>
    </dgm:pt>
    <dgm:pt modelId="{D08909A4-B3D9-4579-9060-38077791E701}" type="parTrans" cxnId="{FF82AF51-5614-4270-9B95-E416A490E15B}">
      <dgm:prSet/>
      <dgm:spPr/>
      <dgm:t>
        <a:bodyPr/>
        <a:lstStyle/>
        <a:p>
          <a:endParaRPr lang="en-US"/>
        </a:p>
      </dgm:t>
    </dgm:pt>
    <dgm:pt modelId="{F6A41522-D609-4A7D-A2C4-011E2A6D0588}" type="sibTrans" cxnId="{FF82AF51-5614-4270-9B95-E416A490E15B}">
      <dgm:prSet/>
      <dgm:spPr/>
      <dgm:t>
        <a:bodyPr/>
        <a:lstStyle/>
        <a:p>
          <a:endParaRPr lang="en-US"/>
        </a:p>
      </dgm:t>
    </dgm:pt>
    <dgm:pt modelId="{F875A31B-E4F2-4B30-B8DA-3E9FF2BB5DD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DNS can store metadata about names</a:t>
          </a:r>
        </a:p>
      </dgm:t>
    </dgm:pt>
    <dgm:pt modelId="{FB56C9E4-7E31-4A46-B640-C922C4A157DE}" type="parTrans" cxnId="{FEE3A3C8-C95D-4A26-95A1-ABD40D6F36FD}">
      <dgm:prSet/>
      <dgm:spPr/>
      <dgm:t>
        <a:bodyPr/>
        <a:lstStyle/>
        <a:p>
          <a:endParaRPr lang="en-US"/>
        </a:p>
      </dgm:t>
    </dgm:pt>
    <dgm:pt modelId="{CDB06CC7-486D-40C7-A556-83E7735F36BD}" type="sibTrans" cxnId="{FEE3A3C8-C95D-4A26-95A1-ABD40D6F36FD}">
      <dgm:prSet/>
      <dgm:spPr/>
      <dgm:t>
        <a:bodyPr/>
        <a:lstStyle/>
        <a:p>
          <a:endParaRPr lang="en-US"/>
        </a:p>
      </dgm:t>
    </dgm:pt>
    <dgm:pt modelId="{13EFD828-74CA-4561-B4D1-C5A49F4AF90B}" type="pres">
      <dgm:prSet presAssocID="{243C12EE-023A-4FF0-AF18-4AAB67176B74}" presName="root" presStyleCnt="0">
        <dgm:presLayoutVars>
          <dgm:dir/>
          <dgm:resizeHandles val="exact"/>
        </dgm:presLayoutVars>
      </dgm:prSet>
      <dgm:spPr/>
    </dgm:pt>
    <dgm:pt modelId="{CEEB931A-3B29-4AD9-A74C-D2573051283C}" type="pres">
      <dgm:prSet presAssocID="{7C44466F-2FC6-4042-A2AD-7352004CB086}" presName="compNode" presStyleCnt="0"/>
      <dgm:spPr/>
    </dgm:pt>
    <dgm:pt modelId="{842F57F5-5C2C-489C-8CDF-EF93C4D2D667}" type="pres">
      <dgm:prSet presAssocID="{7C44466F-2FC6-4042-A2AD-7352004CB086}" presName="bgRect" presStyleLbl="bgShp" presStyleIdx="0" presStyleCnt="2"/>
      <dgm:spPr/>
    </dgm:pt>
    <dgm:pt modelId="{C066E2F9-ED32-434A-907F-916239CA0F7A}" type="pres">
      <dgm:prSet presAssocID="{7C44466F-2FC6-4042-A2AD-7352004CB08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3D2B38EB-D250-4D4D-BFD5-0140A9E77DDE}" type="pres">
      <dgm:prSet presAssocID="{7C44466F-2FC6-4042-A2AD-7352004CB086}" presName="spaceRect" presStyleCnt="0"/>
      <dgm:spPr/>
    </dgm:pt>
    <dgm:pt modelId="{D6B51090-ABA0-43E5-846D-0B11E8B85A1E}" type="pres">
      <dgm:prSet presAssocID="{7C44466F-2FC6-4042-A2AD-7352004CB086}" presName="parTx" presStyleLbl="revTx" presStyleIdx="0" presStyleCnt="2">
        <dgm:presLayoutVars>
          <dgm:chMax val="0"/>
          <dgm:chPref val="0"/>
        </dgm:presLayoutVars>
      </dgm:prSet>
      <dgm:spPr/>
    </dgm:pt>
    <dgm:pt modelId="{69EF1838-FADB-46BD-AD06-956D1C808E88}" type="pres">
      <dgm:prSet presAssocID="{F6A41522-D609-4A7D-A2C4-011E2A6D0588}" presName="sibTrans" presStyleCnt="0"/>
      <dgm:spPr/>
    </dgm:pt>
    <dgm:pt modelId="{8D62C2D6-D36B-4CDB-A631-A2C48CAEABB4}" type="pres">
      <dgm:prSet presAssocID="{F875A31B-E4F2-4B30-B8DA-3E9FF2BB5DD1}" presName="compNode" presStyleCnt="0"/>
      <dgm:spPr/>
    </dgm:pt>
    <dgm:pt modelId="{F01F75F5-BE43-4A87-A672-4B01FEFB4CC3}" type="pres">
      <dgm:prSet presAssocID="{F875A31B-E4F2-4B30-B8DA-3E9FF2BB5DD1}" presName="bgRect" presStyleLbl="bgShp" presStyleIdx="1" presStyleCnt="2"/>
      <dgm:spPr/>
    </dgm:pt>
    <dgm:pt modelId="{95AB1F8E-B671-4D76-BE9E-5065AE0CD3B7}" type="pres">
      <dgm:prSet presAssocID="{F875A31B-E4F2-4B30-B8DA-3E9FF2BB5DD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CA2F0BFE-48D1-433E-AF05-C262BDEAFC9C}" type="pres">
      <dgm:prSet presAssocID="{F875A31B-E4F2-4B30-B8DA-3E9FF2BB5DD1}" presName="spaceRect" presStyleCnt="0"/>
      <dgm:spPr/>
    </dgm:pt>
    <dgm:pt modelId="{F4D97B97-139B-4136-9F3D-07DDF0BA02F5}" type="pres">
      <dgm:prSet presAssocID="{F875A31B-E4F2-4B30-B8DA-3E9FF2BB5DD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CE5DF6F-43A8-4F30-8BB2-B1F1910165C6}" type="presOf" srcId="{243C12EE-023A-4FF0-AF18-4AAB67176B74}" destId="{13EFD828-74CA-4561-B4D1-C5A49F4AF90B}" srcOrd="0" destOrd="0" presId="urn:microsoft.com/office/officeart/2018/2/layout/IconVerticalSolidList"/>
    <dgm:cxn modelId="{FF82AF51-5614-4270-9B95-E416A490E15B}" srcId="{243C12EE-023A-4FF0-AF18-4AAB67176B74}" destId="{7C44466F-2FC6-4042-A2AD-7352004CB086}" srcOrd="0" destOrd="0" parTransId="{D08909A4-B3D9-4579-9060-38077791E701}" sibTransId="{F6A41522-D609-4A7D-A2C4-011E2A6D0588}"/>
    <dgm:cxn modelId="{9C8C3B9B-1412-4FCA-9555-D3FC69E79620}" type="presOf" srcId="{7C44466F-2FC6-4042-A2AD-7352004CB086}" destId="{D6B51090-ABA0-43E5-846D-0B11E8B85A1E}" srcOrd="0" destOrd="0" presId="urn:microsoft.com/office/officeart/2018/2/layout/IconVerticalSolidList"/>
    <dgm:cxn modelId="{7D4C27AE-6DC0-47D5-A2D6-A39F8D3D9DC6}" type="presOf" srcId="{F875A31B-E4F2-4B30-B8DA-3E9FF2BB5DD1}" destId="{F4D97B97-139B-4136-9F3D-07DDF0BA02F5}" srcOrd="0" destOrd="0" presId="urn:microsoft.com/office/officeart/2018/2/layout/IconVerticalSolidList"/>
    <dgm:cxn modelId="{FEE3A3C8-C95D-4A26-95A1-ABD40D6F36FD}" srcId="{243C12EE-023A-4FF0-AF18-4AAB67176B74}" destId="{F875A31B-E4F2-4B30-B8DA-3E9FF2BB5DD1}" srcOrd="1" destOrd="0" parTransId="{FB56C9E4-7E31-4A46-B640-C922C4A157DE}" sibTransId="{CDB06CC7-486D-40C7-A556-83E7735F36BD}"/>
    <dgm:cxn modelId="{D81A8B2F-F2F2-4C9E-B9B1-4C6E57061108}" type="presParOf" srcId="{13EFD828-74CA-4561-B4D1-C5A49F4AF90B}" destId="{CEEB931A-3B29-4AD9-A74C-D2573051283C}" srcOrd="0" destOrd="0" presId="urn:microsoft.com/office/officeart/2018/2/layout/IconVerticalSolidList"/>
    <dgm:cxn modelId="{E7607C37-F87A-4627-8425-D3A9628F884A}" type="presParOf" srcId="{CEEB931A-3B29-4AD9-A74C-D2573051283C}" destId="{842F57F5-5C2C-489C-8CDF-EF93C4D2D667}" srcOrd="0" destOrd="0" presId="urn:microsoft.com/office/officeart/2018/2/layout/IconVerticalSolidList"/>
    <dgm:cxn modelId="{762ED4E4-9A4C-491F-9056-B5E1C680B8C4}" type="presParOf" srcId="{CEEB931A-3B29-4AD9-A74C-D2573051283C}" destId="{C066E2F9-ED32-434A-907F-916239CA0F7A}" srcOrd="1" destOrd="0" presId="urn:microsoft.com/office/officeart/2018/2/layout/IconVerticalSolidList"/>
    <dgm:cxn modelId="{2E7A5FA1-D752-4842-BFFE-AA8542CE10F3}" type="presParOf" srcId="{CEEB931A-3B29-4AD9-A74C-D2573051283C}" destId="{3D2B38EB-D250-4D4D-BFD5-0140A9E77DDE}" srcOrd="2" destOrd="0" presId="urn:microsoft.com/office/officeart/2018/2/layout/IconVerticalSolidList"/>
    <dgm:cxn modelId="{20110146-F545-4F8E-B710-0196D0DB350E}" type="presParOf" srcId="{CEEB931A-3B29-4AD9-A74C-D2573051283C}" destId="{D6B51090-ABA0-43E5-846D-0B11E8B85A1E}" srcOrd="3" destOrd="0" presId="urn:microsoft.com/office/officeart/2018/2/layout/IconVerticalSolidList"/>
    <dgm:cxn modelId="{4FA60AB0-7E9F-4B99-A8BF-E507F1FD8CD6}" type="presParOf" srcId="{13EFD828-74CA-4561-B4D1-C5A49F4AF90B}" destId="{69EF1838-FADB-46BD-AD06-956D1C808E88}" srcOrd="1" destOrd="0" presId="urn:microsoft.com/office/officeart/2018/2/layout/IconVerticalSolidList"/>
    <dgm:cxn modelId="{8C343667-A529-4C14-9253-564CB0491D56}" type="presParOf" srcId="{13EFD828-74CA-4561-B4D1-C5A49F4AF90B}" destId="{8D62C2D6-D36B-4CDB-A631-A2C48CAEABB4}" srcOrd="2" destOrd="0" presId="urn:microsoft.com/office/officeart/2018/2/layout/IconVerticalSolidList"/>
    <dgm:cxn modelId="{30A81126-E9A7-4649-ADDC-BC3682AF4DCB}" type="presParOf" srcId="{8D62C2D6-D36B-4CDB-A631-A2C48CAEABB4}" destId="{F01F75F5-BE43-4A87-A672-4B01FEFB4CC3}" srcOrd="0" destOrd="0" presId="urn:microsoft.com/office/officeart/2018/2/layout/IconVerticalSolidList"/>
    <dgm:cxn modelId="{9EFB626D-09B2-4E3E-A1F8-85E8CE77BD17}" type="presParOf" srcId="{8D62C2D6-D36B-4CDB-A631-A2C48CAEABB4}" destId="{95AB1F8E-B671-4D76-BE9E-5065AE0CD3B7}" srcOrd="1" destOrd="0" presId="urn:microsoft.com/office/officeart/2018/2/layout/IconVerticalSolidList"/>
    <dgm:cxn modelId="{91035B55-215A-4712-964D-DF2FCF7C956C}" type="presParOf" srcId="{8D62C2D6-D36B-4CDB-A631-A2C48CAEABB4}" destId="{CA2F0BFE-48D1-433E-AF05-C262BDEAFC9C}" srcOrd="2" destOrd="0" presId="urn:microsoft.com/office/officeart/2018/2/layout/IconVerticalSolidList"/>
    <dgm:cxn modelId="{D198E6F1-E33D-440C-95AB-09F1900F54FB}" type="presParOf" srcId="{8D62C2D6-D36B-4CDB-A631-A2C48CAEABB4}" destId="{F4D97B97-139B-4136-9F3D-07DDF0BA02F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F57F5-5C2C-489C-8CDF-EF93C4D2D667}">
      <dsp:nvSpPr>
        <dsp:cNvPr id="0" name=""/>
        <dsp:cNvSpPr/>
      </dsp:nvSpPr>
      <dsp:spPr>
        <a:xfrm>
          <a:off x="0" y="829627"/>
          <a:ext cx="11785600" cy="15316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6E2F9-ED32-434A-907F-916239CA0F7A}">
      <dsp:nvSpPr>
        <dsp:cNvPr id="0" name=""/>
        <dsp:cNvSpPr/>
      </dsp:nvSpPr>
      <dsp:spPr>
        <a:xfrm>
          <a:off x="463315" y="1174241"/>
          <a:ext cx="842391" cy="8423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51090-ABA0-43E5-846D-0B11E8B85A1E}">
      <dsp:nvSpPr>
        <dsp:cNvPr id="0" name=""/>
        <dsp:cNvSpPr/>
      </dsp:nvSpPr>
      <dsp:spPr>
        <a:xfrm>
          <a:off x="1769021" y="829627"/>
          <a:ext cx="10016578" cy="153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096" tIns="162096" rIns="162096" bIns="162096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DNS can be used to find specific services, not just specific names</a:t>
          </a:r>
        </a:p>
      </dsp:txBody>
      <dsp:txXfrm>
        <a:off x="1769021" y="829627"/>
        <a:ext cx="10016578" cy="1531620"/>
      </dsp:txXfrm>
    </dsp:sp>
    <dsp:sp modelId="{F01F75F5-BE43-4A87-A672-4B01FEFB4CC3}">
      <dsp:nvSpPr>
        <dsp:cNvPr id="0" name=""/>
        <dsp:cNvSpPr/>
      </dsp:nvSpPr>
      <dsp:spPr>
        <a:xfrm>
          <a:off x="0" y="2744152"/>
          <a:ext cx="11785600" cy="15316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B1F8E-B671-4D76-BE9E-5065AE0CD3B7}">
      <dsp:nvSpPr>
        <dsp:cNvPr id="0" name=""/>
        <dsp:cNvSpPr/>
      </dsp:nvSpPr>
      <dsp:spPr>
        <a:xfrm>
          <a:off x="463315" y="3088767"/>
          <a:ext cx="842391" cy="8423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97B97-139B-4136-9F3D-07DDF0BA02F5}">
      <dsp:nvSpPr>
        <dsp:cNvPr id="0" name=""/>
        <dsp:cNvSpPr/>
      </dsp:nvSpPr>
      <dsp:spPr>
        <a:xfrm>
          <a:off x="1769021" y="2744152"/>
          <a:ext cx="10016578" cy="153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096" tIns="162096" rIns="162096" bIns="162096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DNS can store metadata about names</a:t>
          </a:r>
        </a:p>
      </dsp:txBody>
      <dsp:txXfrm>
        <a:off x="1769021" y="2744152"/>
        <a:ext cx="10016578" cy="1531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2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of 2025-10-24T17:11:30Z, the root server system consists of 1999 instances operated by the 12 independent root server operators.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8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95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90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17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42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55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05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3048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03200" y="1600200"/>
            <a:ext cx="117856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6179" y="1257917"/>
            <a:ext cx="793579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s.neu.ed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s.neu.ed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tiff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houry.northeastern.ed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houry.northeastern.edu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rtheastern.edu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mailto:biden@whitehouse.gov" TargetMode="External"/><Relationship Id="rId4" Type="http://schemas.openxmlformats.org/officeDocument/2006/relationships/hyperlink" Target="mailto:aoun@northeastern.edu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rtheastern.edu/" TargetMode="Externa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biden@whitehouse.gov" TargetMode="External"/><Relationship Id="rId2" Type="http://schemas.openxmlformats.org/officeDocument/2006/relationships/hyperlink" Target="mailto:aoun@northeastern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biden@whitehouse.gov" TargetMode="External"/><Relationship Id="rId2" Type="http://schemas.openxmlformats.org/officeDocument/2006/relationships/hyperlink" Target="mailto:aoun@northeastern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biden@whitehouse.gov" TargetMode="External"/><Relationship Id="rId2" Type="http://schemas.openxmlformats.org/officeDocument/2006/relationships/hyperlink" Target="mailto:aoun@northeastern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43000"/>
            <a:ext cx="9200322" cy="1828800"/>
          </a:xfrm>
        </p:spPr>
        <p:txBody>
          <a:bodyPr>
            <a:normAutofit/>
          </a:bodyPr>
          <a:lstStyle/>
          <a:p>
            <a:r>
              <a:rPr lang="en-US" sz="6000" cap="none" dirty="0"/>
              <a:t>CS 4700</a:t>
            </a:r>
            <a:br>
              <a:rPr lang="en-US" sz="6000" cap="none" dirty="0"/>
            </a:br>
            <a:r>
              <a:rPr lang="en-US" sz="4900" cap="none" dirty="0"/>
              <a:t>Network Fundamentals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09799" y="3496235"/>
            <a:ext cx="6662784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</a:rPr>
              <a:t>DNS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(What’s in a Name?)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Revised 10/30/2025</a:t>
            </a:r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Hierarchy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652616" y="3542716"/>
            <a:ext cx="7565173" cy="3228199"/>
          </a:xfrm>
        </p:spPr>
        <p:txBody>
          <a:bodyPr vert="horz" anchor="t">
            <a:normAutofit/>
          </a:bodyPr>
          <a:lstStyle/>
          <a:p>
            <a:r>
              <a:rPr lang="en-US" dirty="0"/>
              <a:t>Top Level Domains (TLDs) are at the top</a:t>
            </a:r>
          </a:p>
          <a:p>
            <a:r>
              <a:rPr lang="en-US" dirty="0"/>
              <a:t>Each Domain Name is a subtree</a:t>
            </a:r>
          </a:p>
          <a:p>
            <a:pPr lvl="1"/>
            <a:r>
              <a:rPr lang="en-US" dirty="0"/>
              <a:t>.</a:t>
            </a:r>
            <a:r>
              <a:rPr lang="en-US" dirty="0" err="1"/>
              <a:t>edu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neu.edu  ccs.neu.edu  </a:t>
            </a:r>
            <a:r>
              <a:rPr lang="en-US" dirty="0">
                <a:sym typeface="Wingdings" pitchFamily="2" charset="2"/>
                <a:hlinkClick r:id="rId2"/>
              </a:rPr>
              <a:t>www.ccs.neu.edu</a:t>
            </a:r>
            <a:endParaRPr lang="en-US" dirty="0">
              <a:sym typeface="Wingdings" pitchFamily="2" charset="2"/>
            </a:endParaRPr>
          </a:p>
          <a:p>
            <a:r>
              <a:rPr lang="en-US" dirty="0"/>
              <a:t>Maximum tree depth: 128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Name collisions are avoided</a:t>
            </a:r>
          </a:p>
          <a:p>
            <a:pPr lvl="1"/>
            <a:r>
              <a:rPr lang="en-US" dirty="0">
                <a:sym typeface="Wingdings" pitchFamily="2" charset="2"/>
              </a:rPr>
              <a:t>neu.com vs. neu.edu vs. neu.org 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60647" y="1524389"/>
            <a:ext cx="1823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Root (dot, “.”)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1018" y="2563007"/>
            <a:ext cx="643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edu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29426" y="2563007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5161" y="2563007"/>
            <a:ext cx="643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gov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15936" y="2563007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64119" y="2563007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4312" y="2563007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98361" y="2563007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uk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877615" y="256300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fr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130655" y="2563007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etc.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2079" y="3542719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neu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581059" y="3542718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mit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15570" y="4663951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ccs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1778" y="4663951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ece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449556" y="4663951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husky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4600" y="592670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www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31966" y="5926702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login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67701" y="5926702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mail</a:t>
            </a:r>
          </a:p>
        </p:txBody>
      </p:sp>
      <p:cxnSp>
        <p:nvCxnSpPr>
          <p:cNvPr id="24" name="Straight Connector 23"/>
          <p:cNvCxnSpPr>
            <a:stCxn id="5" idx="2"/>
            <a:endCxn id="6" idx="0"/>
          </p:cNvCxnSpPr>
          <p:nvPr/>
        </p:nvCxnSpPr>
        <p:spPr>
          <a:xfrm flipH="1">
            <a:off x="2082581" y="1986054"/>
            <a:ext cx="3290015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2"/>
            <a:endCxn id="7" idx="0"/>
          </p:cNvCxnSpPr>
          <p:nvPr/>
        </p:nvCxnSpPr>
        <p:spPr>
          <a:xfrm flipH="1">
            <a:off x="3160607" y="1986054"/>
            <a:ext cx="2211989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2"/>
            <a:endCxn id="8" idx="0"/>
          </p:cNvCxnSpPr>
          <p:nvPr/>
        </p:nvCxnSpPr>
        <p:spPr>
          <a:xfrm flipH="1">
            <a:off x="4286724" y="1986054"/>
            <a:ext cx="1085872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2"/>
            <a:endCxn id="9" idx="0"/>
          </p:cNvCxnSpPr>
          <p:nvPr/>
        </p:nvCxnSpPr>
        <p:spPr>
          <a:xfrm flipH="1">
            <a:off x="5278188" y="1986054"/>
            <a:ext cx="94408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5" idx="2"/>
            <a:endCxn id="10" idx="0"/>
          </p:cNvCxnSpPr>
          <p:nvPr/>
        </p:nvCxnSpPr>
        <p:spPr>
          <a:xfrm>
            <a:off x="5372596" y="1986054"/>
            <a:ext cx="906674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" idx="2"/>
            <a:endCxn id="11" idx="0"/>
          </p:cNvCxnSpPr>
          <p:nvPr/>
        </p:nvCxnSpPr>
        <p:spPr>
          <a:xfrm flipH="1">
            <a:off x="982594" y="1986054"/>
            <a:ext cx="4390002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" idx="2"/>
            <a:endCxn id="12" idx="0"/>
          </p:cNvCxnSpPr>
          <p:nvPr/>
        </p:nvCxnSpPr>
        <p:spPr>
          <a:xfrm>
            <a:off x="5372596" y="1986054"/>
            <a:ext cx="1852750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" idx="2"/>
            <a:endCxn id="13" idx="0"/>
          </p:cNvCxnSpPr>
          <p:nvPr/>
        </p:nvCxnSpPr>
        <p:spPr>
          <a:xfrm>
            <a:off x="5372596" y="1986054"/>
            <a:ext cx="2699944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5" idx="2"/>
            <a:endCxn id="14" idx="0"/>
          </p:cNvCxnSpPr>
          <p:nvPr/>
        </p:nvCxnSpPr>
        <p:spPr>
          <a:xfrm>
            <a:off x="5372596" y="1986054"/>
            <a:ext cx="6061989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6" idx="2"/>
            <a:endCxn id="15" idx="0"/>
          </p:cNvCxnSpPr>
          <p:nvPr/>
        </p:nvCxnSpPr>
        <p:spPr>
          <a:xfrm flipH="1">
            <a:off x="1096008" y="3024672"/>
            <a:ext cx="986572" cy="5180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" idx="2"/>
            <a:endCxn id="16" idx="0"/>
          </p:cNvCxnSpPr>
          <p:nvPr/>
        </p:nvCxnSpPr>
        <p:spPr>
          <a:xfrm>
            <a:off x="2082581" y="3024671"/>
            <a:ext cx="768745" cy="5180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5" idx="2"/>
            <a:endCxn id="17" idx="0"/>
          </p:cNvCxnSpPr>
          <p:nvPr/>
        </p:nvCxnSpPr>
        <p:spPr>
          <a:xfrm flipH="1">
            <a:off x="877822" y="4004384"/>
            <a:ext cx="218187" cy="659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5" idx="2"/>
            <a:endCxn id="18" idx="0"/>
          </p:cNvCxnSpPr>
          <p:nvPr/>
        </p:nvCxnSpPr>
        <p:spPr>
          <a:xfrm>
            <a:off x="1096008" y="4004384"/>
            <a:ext cx="731302" cy="659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5" idx="2"/>
            <a:endCxn id="19" idx="0"/>
          </p:cNvCxnSpPr>
          <p:nvPr/>
        </p:nvCxnSpPr>
        <p:spPr>
          <a:xfrm>
            <a:off x="1096009" y="4004384"/>
            <a:ext cx="1776099" cy="659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7" idx="2"/>
            <a:endCxn id="20" idx="0"/>
          </p:cNvCxnSpPr>
          <p:nvPr/>
        </p:nvCxnSpPr>
        <p:spPr>
          <a:xfrm>
            <a:off x="877821" y="5125615"/>
            <a:ext cx="116888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2"/>
            <a:endCxn id="21" idx="0"/>
          </p:cNvCxnSpPr>
          <p:nvPr/>
        </p:nvCxnSpPr>
        <p:spPr>
          <a:xfrm>
            <a:off x="877822" y="5125615"/>
            <a:ext cx="1143033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7" idx="2"/>
            <a:endCxn id="22" idx="0"/>
          </p:cNvCxnSpPr>
          <p:nvPr/>
        </p:nvCxnSpPr>
        <p:spPr>
          <a:xfrm>
            <a:off x="877821" y="5125615"/>
            <a:ext cx="2237090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569731" y="5828999"/>
            <a:ext cx="830565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569776" y="4566248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780486" y="3445016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1765849" y="2495858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AA68E5-54E7-4C87-9C4B-BD358EEC1657}"/>
              </a:ext>
            </a:extLst>
          </p:cNvPr>
          <p:cNvSpPr txBox="1"/>
          <p:nvPr/>
        </p:nvSpPr>
        <p:spPr>
          <a:xfrm>
            <a:off x="8563648" y="2563007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network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42EDA6-AD87-8E8F-4704-0E67A47CF864}"/>
              </a:ext>
            </a:extLst>
          </p:cNvPr>
          <p:cNvSpPr txBox="1"/>
          <p:nvPr/>
        </p:nvSpPr>
        <p:spPr>
          <a:xfrm>
            <a:off x="10006879" y="2563006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horse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445764E-B081-52DC-7990-35EC4D2347C2}"/>
              </a:ext>
            </a:extLst>
          </p:cNvPr>
          <p:cNvCxnSpPr>
            <a:cxnSpLocks/>
            <a:stCxn id="5" idx="2"/>
            <a:endCxn id="23" idx="0"/>
          </p:cNvCxnSpPr>
          <p:nvPr/>
        </p:nvCxnSpPr>
        <p:spPr>
          <a:xfrm>
            <a:off x="5372596" y="1986054"/>
            <a:ext cx="3767492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83CF76-E2E0-4F86-63DE-AEF801EF3BBF}"/>
              </a:ext>
            </a:extLst>
          </p:cNvPr>
          <p:cNvCxnSpPr>
            <a:cxnSpLocks/>
            <a:stCxn id="5" idx="2"/>
            <a:endCxn id="25" idx="0"/>
          </p:cNvCxnSpPr>
          <p:nvPr/>
        </p:nvCxnSpPr>
        <p:spPr>
          <a:xfrm>
            <a:off x="5372596" y="1986054"/>
            <a:ext cx="5050423" cy="576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636493" y="2497690"/>
            <a:ext cx="11215081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2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75" grpId="0" animBg="1"/>
      <p:bldP spid="7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71453-E78D-444E-BBB8-E0EC4B075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00891"/>
            <a:ext cx="11785600" cy="990600"/>
          </a:xfrm>
        </p:spPr>
        <p:txBody>
          <a:bodyPr/>
          <a:lstStyle/>
          <a:p>
            <a:r>
              <a:rPr lang="en-US" dirty="0"/>
              <a:t>Exercise: $ dig www.ccs.neu.edu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A9C6BD-73E4-4016-BCD4-C0B842E9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2448B-9CEF-4583-AD03-4D82D943910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 fontScale="47500" lnSpcReduction="20000"/>
          </a:bodyPr>
          <a:lstStyle/>
          <a:p>
            <a:pPr>
              <a:buNone/>
            </a:pPr>
            <a:r>
              <a:rPr lang="en-US" dirty="0"/>
              <a:t>; &lt;&lt;&gt;&gt; </a:t>
            </a:r>
            <a:r>
              <a:rPr lang="en-US" dirty="0" err="1"/>
              <a:t>DiG</a:t>
            </a:r>
            <a:r>
              <a:rPr lang="en-US" dirty="0"/>
              <a:t> 9.10.6 &lt;&lt;&gt;&gt; </a:t>
            </a:r>
            <a:r>
              <a:rPr lang="en-US" dirty="0">
                <a:hlinkClick r:id="rId2"/>
              </a:rPr>
              <a:t>www.ccs.neu.edu</a:t>
            </a:r>
            <a:endParaRPr lang="en-US" dirty="0"/>
          </a:p>
          <a:p>
            <a:pPr>
              <a:buNone/>
            </a:pPr>
            <a:r>
              <a:rPr lang="en-US" dirty="0"/>
              <a:t>;; global options: +</a:t>
            </a:r>
            <a:r>
              <a:rPr lang="en-US" dirty="0" err="1"/>
              <a:t>cmd</a:t>
            </a:r>
          </a:p>
          <a:p>
            <a:pPr>
              <a:buNone/>
            </a:pPr>
            <a:r>
              <a:rPr lang="en-US" dirty="0"/>
              <a:t>;; Got answer:</a:t>
            </a:r>
          </a:p>
          <a:p>
            <a:pPr>
              <a:buNone/>
            </a:pPr>
            <a:r>
              <a:rPr lang="en-US" dirty="0"/>
              <a:t>;; -&gt;&gt;HEADER&lt;&lt;- opcode: QUERY, status: NOERROR, id: 50636</a:t>
            </a:r>
          </a:p>
          <a:p>
            <a:pPr>
              <a:buNone/>
            </a:pPr>
            <a:r>
              <a:rPr lang="en-US" dirty="0"/>
              <a:t>;; flags: </a:t>
            </a:r>
            <a:r>
              <a:rPr lang="en-US" dirty="0" err="1"/>
              <a:t>qr</a:t>
            </a:r>
            <a:r>
              <a:rPr lang="en-US" dirty="0"/>
              <a:t> </a:t>
            </a:r>
            <a:r>
              <a:rPr lang="en-US" dirty="0" err="1"/>
              <a:t>rd</a:t>
            </a:r>
            <a:r>
              <a:rPr lang="en-US" dirty="0"/>
              <a:t> ra; </a:t>
            </a:r>
            <a:r>
              <a:rPr lang="en-US" dirty="0">
                <a:solidFill>
                  <a:srgbClr val="0070C0"/>
                </a:solidFill>
              </a:rPr>
              <a:t>QUERY: 1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ANSWER: 2,</a:t>
            </a:r>
            <a:r>
              <a:rPr lang="en-US" dirty="0"/>
              <a:t> AUTHORITY: 0, ADDITIONAL: 1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;; OPT PSEUDOSECTION:</a:t>
            </a:r>
          </a:p>
          <a:p>
            <a:pPr>
              <a:buNone/>
            </a:pPr>
            <a:r>
              <a:rPr lang="en-US" dirty="0"/>
              <a:t>; EDNS: version: 0, flags:; </a:t>
            </a:r>
            <a:r>
              <a:rPr lang="en-US" dirty="0" err="1"/>
              <a:t>udp</a:t>
            </a:r>
            <a:r>
              <a:rPr lang="en-US" dirty="0"/>
              <a:t>: 4096</a:t>
            </a:r>
          </a:p>
          <a:p>
            <a:pPr>
              <a:buNone/>
            </a:pPr>
            <a:r>
              <a:rPr lang="en-US" dirty="0"/>
              <a:t>;</a:t>
            </a:r>
            <a:r>
              <a:rPr lang="en-US" dirty="0">
                <a:solidFill>
                  <a:srgbClr val="0070C0"/>
                </a:solidFill>
              </a:rPr>
              <a:t>; QUESTION SECTION:</a:t>
            </a:r>
          </a:p>
          <a:p>
            <a:pPr>
              <a:buNone/>
            </a:pPr>
            <a:r>
              <a:rPr lang="en-US" dirty="0">
                <a:solidFill>
                  <a:srgbClr val="0070C0"/>
                </a:solidFill>
              </a:rPr>
              <a:t>;www.ccs.neu.edu.        IN    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;</a:t>
            </a:r>
            <a:r>
              <a:rPr lang="en-US" dirty="0">
                <a:solidFill>
                  <a:srgbClr val="00B050"/>
                </a:solidFill>
              </a:rPr>
              <a:t>; ANSWER SECTION:</a:t>
            </a:r>
          </a:p>
          <a:p>
            <a:pPr>
              <a:buNone/>
            </a:pPr>
            <a:r>
              <a:rPr lang="en-US" dirty="0">
                <a:solidFill>
                  <a:srgbClr val="00B050"/>
                </a:solidFill>
                <a:hlinkClick r:id="rId2"/>
              </a:rPr>
              <a:t>www.ccs.neu.edu</a:t>
            </a:r>
            <a:r>
              <a:rPr lang="en-US" dirty="0">
                <a:solidFill>
                  <a:srgbClr val="00B050"/>
                </a:solidFill>
              </a:rPr>
              <a:t>.    183    IN    CNAME    presscache.ccs.neu.edu.</a:t>
            </a:r>
          </a:p>
          <a:p>
            <a:pPr>
              <a:buNone/>
            </a:pPr>
            <a:r>
              <a:rPr lang="en-US" dirty="0">
                <a:solidFill>
                  <a:srgbClr val="00B050"/>
                </a:solidFill>
              </a:rPr>
              <a:t>presscache.ccs.neu.edu.    183    IN    A    52.70.229.197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;; Query time: 58 </a:t>
            </a:r>
            <a:r>
              <a:rPr lang="en-US" dirty="0" err="1"/>
              <a:t>msec</a:t>
            </a:r>
          </a:p>
          <a:p>
            <a:pPr>
              <a:buNone/>
            </a:pPr>
            <a:r>
              <a:rPr lang="en-US" dirty="0"/>
              <a:t>;; SERVER: 155.33.33.75#53(155.33.33.75)</a:t>
            </a:r>
          </a:p>
          <a:p>
            <a:pPr>
              <a:buNone/>
            </a:pPr>
            <a:r>
              <a:rPr lang="en-US" dirty="0"/>
              <a:t>;; WHEN: Tue Feb 19 11:05:55 EST 2019</a:t>
            </a:r>
          </a:p>
          <a:p>
            <a:pPr marL="0" indent="0">
              <a:buNone/>
            </a:pPr>
            <a:r>
              <a:rPr lang="en-US" dirty="0"/>
              <a:t>;; MSG SIZE  rcvd: 85</a:t>
            </a:r>
          </a:p>
        </p:txBody>
      </p:sp>
      <p:sp>
        <p:nvSpPr>
          <p:cNvPr id="5" name="Rectangular Callout 3"/>
          <p:cNvSpPr/>
          <p:nvPr/>
        </p:nvSpPr>
        <p:spPr>
          <a:xfrm>
            <a:off x="5873141" y="1971476"/>
            <a:ext cx="3581012" cy="468980"/>
          </a:xfrm>
          <a:prstGeom prst="wedgeRectCallout">
            <a:avLst>
              <a:gd name="adj1" fmla="val -71491"/>
              <a:gd name="adj2" fmla="val 69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Header info from the response</a:t>
            </a:r>
          </a:p>
        </p:txBody>
      </p:sp>
      <p:sp>
        <p:nvSpPr>
          <p:cNvPr id="6" name="Rectangular Callout 4"/>
          <p:cNvSpPr/>
          <p:nvPr/>
        </p:nvSpPr>
        <p:spPr>
          <a:xfrm>
            <a:off x="5873141" y="3248047"/>
            <a:ext cx="2614061" cy="468980"/>
          </a:xfrm>
          <a:prstGeom prst="wedgeRectCallout">
            <a:avLst>
              <a:gd name="adj1" fmla="val -169674"/>
              <a:gd name="adj2" fmla="val 97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original question</a:t>
            </a:r>
          </a:p>
        </p:txBody>
      </p:sp>
      <p:sp>
        <p:nvSpPr>
          <p:cNvPr id="7" name="Rectangular Callout 5"/>
          <p:cNvSpPr/>
          <p:nvPr/>
        </p:nvSpPr>
        <p:spPr>
          <a:xfrm>
            <a:off x="5873141" y="4530675"/>
            <a:ext cx="1692164" cy="468980"/>
          </a:xfrm>
          <a:prstGeom prst="wedgeRectCallout">
            <a:avLst>
              <a:gd name="adj1" fmla="val -99877"/>
              <a:gd name="adj2" fmla="val 17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Answers(s)</a:t>
            </a:r>
          </a:p>
        </p:txBody>
      </p:sp>
    </p:spTree>
    <p:extLst>
      <p:ext uri="{BB962C8B-B14F-4D97-AF65-F5344CB8AC3E}">
        <p14:creationId xmlns:p14="http://schemas.microsoft.com/office/powerpoint/2010/main" val="217127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Administration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69916" y="3737388"/>
            <a:ext cx="6505636" cy="3033527"/>
          </a:xfrm>
        </p:spPr>
        <p:txBody>
          <a:bodyPr vert="horz" anchor="t">
            <a:normAutofit/>
          </a:bodyPr>
          <a:lstStyle/>
          <a:p>
            <a:r>
              <a:rPr lang="en-US" dirty="0"/>
              <a:t>Tree is divided into zones</a:t>
            </a:r>
          </a:p>
          <a:p>
            <a:pPr lvl="1"/>
            <a:r>
              <a:rPr lang="en-US" dirty="0"/>
              <a:t>Each zone has an administrator</a:t>
            </a:r>
          </a:p>
          <a:p>
            <a:pPr lvl="1"/>
            <a:r>
              <a:rPr lang="en-US" dirty="0"/>
              <a:t>Responsible for that part of the hierarchy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Khoury controls *.ccs.neu.edu</a:t>
            </a:r>
          </a:p>
          <a:p>
            <a:pPr lvl="1"/>
            <a:r>
              <a:rPr lang="en-US" dirty="0"/>
              <a:t>NEU controls *.neu.edu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7867" y="1567933"/>
            <a:ext cx="720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Root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3808" y="2606551"/>
            <a:ext cx="643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edu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02216" y="2606551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7951" y="2606551"/>
            <a:ext cx="643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gov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988726" y="2606551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6909" y="2606551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0571" y="2606551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25581" y="2606551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uk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904835" y="260655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fr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646231" y="2606551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horse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19299" y="3586263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neu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976891" y="3586262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mit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642790" y="4707495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ccs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21820" y="597024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www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59186" y="5970246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login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94921" y="5970246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mail</a:t>
            </a:r>
          </a:p>
        </p:txBody>
      </p:sp>
      <p:cxnSp>
        <p:nvCxnSpPr>
          <p:cNvPr id="24" name="Straight Connector 23"/>
          <p:cNvCxnSpPr>
            <a:stCxn id="5" idx="2"/>
            <a:endCxn id="6" idx="0"/>
          </p:cNvCxnSpPr>
          <p:nvPr/>
        </p:nvCxnSpPr>
        <p:spPr>
          <a:xfrm flipH="1">
            <a:off x="3055370" y="2029598"/>
            <a:ext cx="2792756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2"/>
            <a:endCxn id="7" idx="0"/>
          </p:cNvCxnSpPr>
          <p:nvPr/>
        </p:nvCxnSpPr>
        <p:spPr>
          <a:xfrm flipH="1">
            <a:off x="4133396" y="2029598"/>
            <a:ext cx="1714730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2"/>
            <a:endCxn id="8" idx="0"/>
          </p:cNvCxnSpPr>
          <p:nvPr/>
        </p:nvCxnSpPr>
        <p:spPr>
          <a:xfrm flipH="1">
            <a:off x="5259514" y="2029598"/>
            <a:ext cx="588613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2"/>
            <a:endCxn id="9" idx="0"/>
          </p:cNvCxnSpPr>
          <p:nvPr/>
        </p:nvCxnSpPr>
        <p:spPr>
          <a:xfrm>
            <a:off x="5848127" y="2029598"/>
            <a:ext cx="402851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5" idx="2"/>
            <a:endCxn id="10" idx="0"/>
          </p:cNvCxnSpPr>
          <p:nvPr/>
        </p:nvCxnSpPr>
        <p:spPr>
          <a:xfrm>
            <a:off x="5848127" y="2029598"/>
            <a:ext cx="1403933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" idx="2"/>
            <a:endCxn id="11" idx="0"/>
          </p:cNvCxnSpPr>
          <p:nvPr/>
        </p:nvCxnSpPr>
        <p:spPr>
          <a:xfrm flipH="1">
            <a:off x="2098852" y="2029598"/>
            <a:ext cx="3749274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" idx="2"/>
            <a:endCxn id="12" idx="0"/>
          </p:cNvCxnSpPr>
          <p:nvPr/>
        </p:nvCxnSpPr>
        <p:spPr>
          <a:xfrm>
            <a:off x="5848126" y="2029598"/>
            <a:ext cx="2404440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" idx="2"/>
            <a:endCxn id="13" idx="0"/>
          </p:cNvCxnSpPr>
          <p:nvPr/>
        </p:nvCxnSpPr>
        <p:spPr>
          <a:xfrm>
            <a:off x="5848126" y="2029598"/>
            <a:ext cx="3251634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5" idx="2"/>
            <a:endCxn id="14" idx="0"/>
          </p:cNvCxnSpPr>
          <p:nvPr/>
        </p:nvCxnSpPr>
        <p:spPr>
          <a:xfrm>
            <a:off x="5848126" y="2029598"/>
            <a:ext cx="4214245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6" idx="2"/>
            <a:endCxn id="15" idx="0"/>
          </p:cNvCxnSpPr>
          <p:nvPr/>
        </p:nvCxnSpPr>
        <p:spPr>
          <a:xfrm flipH="1">
            <a:off x="2123228" y="3068216"/>
            <a:ext cx="932142" cy="5180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" idx="2"/>
            <a:endCxn id="16" idx="0"/>
          </p:cNvCxnSpPr>
          <p:nvPr/>
        </p:nvCxnSpPr>
        <p:spPr>
          <a:xfrm>
            <a:off x="3055371" y="3068215"/>
            <a:ext cx="191787" cy="5180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5" idx="2"/>
            <a:endCxn id="17" idx="0"/>
          </p:cNvCxnSpPr>
          <p:nvPr/>
        </p:nvCxnSpPr>
        <p:spPr>
          <a:xfrm flipH="1">
            <a:off x="1905042" y="4047928"/>
            <a:ext cx="218187" cy="659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7" idx="2"/>
            <a:endCxn id="20" idx="0"/>
          </p:cNvCxnSpPr>
          <p:nvPr/>
        </p:nvCxnSpPr>
        <p:spPr>
          <a:xfrm>
            <a:off x="1905041" y="5169159"/>
            <a:ext cx="116888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2"/>
            <a:endCxn id="21" idx="0"/>
          </p:cNvCxnSpPr>
          <p:nvPr/>
        </p:nvCxnSpPr>
        <p:spPr>
          <a:xfrm>
            <a:off x="1905042" y="5169159"/>
            <a:ext cx="1143033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7" idx="2"/>
            <a:endCxn id="22" idx="0"/>
          </p:cNvCxnSpPr>
          <p:nvPr/>
        </p:nvCxnSpPr>
        <p:spPr>
          <a:xfrm>
            <a:off x="1905041" y="5169159"/>
            <a:ext cx="2237090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1596996" y="4609791"/>
            <a:ext cx="2948450" cy="1910754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1807706" y="3488560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2941336" y="3488560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929114" y="2508848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8739439" y="2507021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6900554" y="2505194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5926723" y="2503367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1807707" y="2508848"/>
            <a:ext cx="3822547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 flipH="1">
            <a:off x="7055071" y="1578819"/>
            <a:ext cx="1480586" cy="570006"/>
            <a:chOff x="1219200" y="4876799"/>
            <a:chExt cx="5181605" cy="1384995"/>
          </a:xfrm>
        </p:grpSpPr>
        <p:sp>
          <p:nvSpPr>
            <p:cNvPr id="59" name="Rectangular Callout 58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91902"/>
                <a:gd name="adj2" fmla="val -1067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19203" y="4876799"/>
              <a:ext cx="5181602" cy="1271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ICANN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 flipH="1">
            <a:off x="2521843" y="1606400"/>
            <a:ext cx="1698173" cy="570006"/>
            <a:chOff x="1219200" y="4876799"/>
            <a:chExt cx="5181605" cy="1384995"/>
          </a:xfrm>
        </p:grpSpPr>
        <p:sp>
          <p:nvSpPr>
            <p:cNvPr id="64" name="Rectangular Callout 63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34463"/>
                <a:gd name="adj2" fmla="val 12492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219203" y="4876799"/>
              <a:ext cx="5181602" cy="1271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 err="1">
                  <a:solidFill>
                    <a:sysClr val="window" lastClr="FFFFFF"/>
                  </a:solidFill>
                </a:rPr>
                <a:t>Verisign</a:t>
              </a:r>
              <a:endParaRPr lang="en-US" sz="2800" kern="0" dirty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 flipH="1">
            <a:off x="192079" y="2743291"/>
            <a:ext cx="2121138" cy="845253"/>
            <a:chOff x="1219200" y="4876799"/>
            <a:chExt cx="5181605" cy="2318280"/>
          </a:xfrm>
        </p:grpSpPr>
        <p:sp>
          <p:nvSpPr>
            <p:cNvPr id="60" name="Rectangular Callout 59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34463"/>
                <a:gd name="adj2" fmla="val 12492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219203" y="4876799"/>
              <a:ext cx="5181602" cy="2318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Northeastern</a:t>
              </a:r>
            </a:p>
          </p:txBody>
        </p:sp>
      </p:grp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E94B3AFF-276F-8A47-A535-EDEC6CFCEF06}"/>
              </a:ext>
            </a:extLst>
          </p:cNvPr>
          <p:cNvSpPr/>
          <p:nvPr/>
        </p:nvSpPr>
        <p:spPr>
          <a:xfrm>
            <a:off x="60324" y="4247926"/>
            <a:ext cx="1430976" cy="609414"/>
          </a:xfrm>
          <a:prstGeom prst="wedgeRectCallout">
            <a:avLst>
              <a:gd name="adj1" fmla="val 65474"/>
              <a:gd name="adj2" fmla="val 98550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Khoury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07A549-F562-4D55-326C-3B18504CE7D0}"/>
              </a:ext>
            </a:extLst>
          </p:cNvPr>
          <p:cNvSpPr txBox="1"/>
          <p:nvPr/>
        </p:nvSpPr>
        <p:spPr>
          <a:xfrm>
            <a:off x="10682292" y="2601068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etc.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D93B05B-3074-C289-10AC-D00D72546FAE}"/>
              </a:ext>
            </a:extLst>
          </p:cNvPr>
          <p:cNvCxnSpPr>
            <a:cxnSpLocks/>
            <a:stCxn id="75" idx="2"/>
            <a:endCxn id="18" idx="0"/>
          </p:cNvCxnSpPr>
          <p:nvPr/>
        </p:nvCxnSpPr>
        <p:spPr>
          <a:xfrm>
            <a:off x="5916386" y="2029597"/>
            <a:ext cx="5069836" cy="5714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48">
            <a:extLst>
              <a:ext uri="{FF2B5EF4-FFF2-40B4-BE49-F238E27FC236}">
                <a16:creationId xmlns:a16="http://schemas.microsoft.com/office/drawing/2014/main" id="{7D43C024-D3A5-2562-D0FD-7121A6805E32}"/>
              </a:ext>
            </a:extLst>
          </p:cNvPr>
          <p:cNvSpPr/>
          <p:nvPr/>
        </p:nvSpPr>
        <p:spPr>
          <a:xfrm>
            <a:off x="10608762" y="2517617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48">
            <a:extLst>
              <a:ext uri="{FF2B5EF4-FFF2-40B4-BE49-F238E27FC236}">
                <a16:creationId xmlns:a16="http://schemas.microsoft.com/office/drawing/2014/main" id="{06ABA56B-C64F-365A-31AE-844656B383FA}"/>
              </a:ext>
            </a:extLst>
          </p:cNvPr>
          <p:cNvSpPr/>
          <p:nvPr/>
        </p:nvSpPr>
        <p:spPr>
          <a:xfrm>
            <a:off x="9617248" y="2517617"/>
            <a:ext cx="873641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/>
          <p:cNvSpPr/>
          <p:nvPr/>
        </p:nvSpPr>
        <p:spPr>
          <a:xfrm>
            <a:off x="5301343" y="1578819"/>
            <a:ext cx="1230085" cy="450778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4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Hierarchy: What must a DNS server do?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Functions of each DNS server:</a:t>
            </a:r>
          </a:p>
          <a:p>
            <a:pPr lvl="1"/>
            <a:r>
              <a:rPr lang="en-US" dirty="0"/>
              <a:t>Authority over a portion of the hierarchy</a:t>
            </a:r>
          </a:p>
          <a:p>
            <a:pPr lvl="2"/>
            <a:r>
              <a:rPr lang="en-US" dirty="0"/>
              <a:t>No need to store all DNS names</a:t>
            </a:r>
          </a:p>
          <a:p>
            <a:pPr lvl="1"/>
            <a:r>
              <a:rPr lang="en-US" dirty="0"/>
              <a:t>Store all the records for hosts/domains in its zone</a:t>
            </a:r>
          </a:p>
          <a:p>
            <a:pPr lvl="2"/>
            <a:r>
              <a:rPr lang="en-US" dirty="0"/>
              <a:t>May be replicated for robustness</a:t>
            </a:r>
          </a:p>
          <a:p>
            <a:pPr lvl="1"/>
            <a:r>
              <a:rPr lang="en-US" dirty="0"/>
              <a:t>Know the addresses of the root servers</a:t>
            </a:r>
          </a:p>
          <a:p>
            <a:pPr lvl="2"/>
            <a:r>
              <a:rPr lang="en-US" dirty="0"/>
              <a:t>Resolve queries for unknown names</a:t>
            </a:r>
          </a:p>
          <a:p>
            <a:r>
              <a:rPr lang="en-US" dirty="0"/>
              <a:t>Root servers know about all TLDs</a:t>
            </a:r>
          </a:p>
          <a:p>
            <a:pPr lvl="1"/>
            <a:r>
              <a:rPr lang="en-US" dirty="0"/>
              <a:t>The buck stops at the root servers</a:t>
            </a:r>
          </a:p>
        </p:txBody>
      </p:sp>
    </p:spTree>
    <p:extLst>
      <p:ext uri="{BB962C8B-B14F-4D97-AF65-F5344CB8AC3E}">
        <p14:creationId xmlns:p14="http://schemas.microsoft.com/office/powerpoint/2010/main" val="136677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4D450-C908-29E2-BBEC-F0C696847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30E31-7F13-AFD2-3E49-16D02904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Name Servers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4E4B89-69EF-6CEA-53A6-A4180B47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E212B-5A56-24CF-80B5-2DB8B396CAA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Responsible for the Root Zone File</a:t>
            </a:r>
          </a:p>
          <a:p>
            <a:pPr lvl="1"/>
            <a:r>
              <a:rPr lang="en-US" sz="2400" dirty="0"/>
              <a:t>Lists the TLDs and who controls them</a:t>
            </a:r>
          </a:p>
          <a:p>
            <a:pPr lvl="1"/>
            <a:r>
              <a:rPr lang="en-US" sz="2400" dirty="0"/>
              <a:t>~2MB in size</a:t>
            </a:r>
            <a:endParaRPr lang="en-US" sz="1900" dirty="0"/>
          </a:p>
          <a:p>
            <a:pPr marL="45720" indent="0">
              <a:buNone/>
            </a:pPr>
            <a:r>
              <a:rPr lang="en-US" sz="1800" dirty="0"/>
              <a:t>com.			172800	IN	NS	a.gtld-servers.net.</a:t>
            </a:r>
          </a:p>
          <a:p>
            <a:pPr marL="45720" indent="0">
              <a:buNone/>
            </a:pPr>
            <a:r>
              <a:rPr lang="en-US" sz="1800" dirty="0"/>
              <a:t>com.			172800	IN	NS	b.gtld-servers.net.</a:t>
            </a:r>
          </a:p>
          <a:p>
            <a:pPr marL="45720" indent="0">
              <a:buNone/>
            </a:pPr>
            <a:r>
              <a:rPr lang="en-US" sz="1800" dirty="0"/>
              <a:t>com.			172800	IN	NS	</a:t>
            </a:r>
            <a:r>
              <a:rPr lang="en-US" sz="1800" dirty="0" err="1"/>
              <a:t>c.gtld-servers.net</a:t>
            </a:r>
            <a:r>
              <a:rPr lang="en-US" sz="1800" dirty="0"/>
              <a:t>.</a:t>
            </a:r>
          </a:p>
          <a:p>
            <a:pPr marL="45720" indent="0">
              <a:buNone/>
            </a:pPr>
            <a:r>
              <a:rPr lang="en-US" sz="1800" dirty="0"/>
              <a:t>…</a:t>
            </a:r>
          </a:p>
          <a:p>
            <a:pPr marL="45720" indent="0">
              <a:buNone/>
            </a:pPr>
            <a:r>
              <a:rPr lang="en-US" sz="1800" dirty="0" err="1"/>
              <a:t>edu</a:t>
            </a:r>
            <a:r>
              <a:rPr lang="en-US" sz="1800" dirty="0"/>
              <a:t>.			172800	IN	NS	</a:t>
            </a:r>
            <a:r>
              <a:rPr lang="en-US" sz="1800" dirty="0" err="1"/>
              <a:t>a.edu-servers.net</a:t>
            </a:r>
            <a:r>
              <a:rPr lang="en-US" sz="1800" dirty="0"/>
              <a:t>.</a:t>
            </a:r>
          </a:p>
          <a:p>
            <a:pPr marL="45720" indent="0">
              <a:buNone/>
            </a:pPr>
            <a:r>
              <a:rPr lang="en-US" sz="1800" dirty="0" err="1"/>
              <a:t>edu</a:t>
            </a:r>
            <a:r>
              <a:rPr lang="en-US" sz="1800" dirty="0"/>
              <a:t>.			172800	IN	NS	</a:t>
            </a:r>
            <a:r>
              <a:rPr lang="en-US" sz="1800" dirty="0" err="1"/>
              <a:t>b.edu-servers.net</a:t>
            </a:r>
            <a:r>
              <a:rPr lang="en-US" sz="1800" dirty="0"/>
              <a:t>.</a:t>
            </a:r>
          </a:p>
          <a:p>
            <a:pPr marL="45720" indent="0">
              <a:buNone/>
            </a:pPr>
            <a:r>
              <a:rPr lang="en-US" sz="1800" dirty="0" err="1"/>
              <a:t>edu</a:t>
            </a:r>
            <a:r>
              <a:rPr lang="en-US" sz="1800" dirty="0"/>
              <a:t>.			172800	IN	NS	</a:t>
            </a:r>
            <a:r>
              <a:rPr lang="en-US" sz="1800" dirty="0" err="1"/>
              <a:t>c.edu-servers.net</a:t>
            </a:r>
            <a:r>
              <a:rPr lang="en-US" sz="1800" dirty="0"/>
              <a:t>.</a:t>
            </a:r>
          </a:p>
          <a:p>
            <a:pPr marL="45720" indent="0">
              <a:buNone/>
            </a:pPr>
            <a:r>
              <a:rPr lang="en-US" sz="1700" dirty="0"/>
              <a:t>…</a:t>
            </a:r>
          </a:p>
          <a:p>
            <a:r>
              <a:rPr lang="en-US" sz="2800" dirty="0"/>
              <a:t>Administered by ICANN</a:t>
            </a:r>
          </a:p>
          <a:p>
            <a:pPr lvl="1"/>
            <a:r>
              <a:rPr lang="en-US" sz="2400" dirty="0"/>
              <a:t>13 root servers, labeled A</a:t>
            </a:r>
            <a:r>
              <a:rPr lang="en-US" sz="2400" dirty="0">
                <a:sym typeface="Wingdings" pitchFamily="2" charset="2"/>
              </a:rPr>
              <a:t>M</a:t>
            </a:r>
          </a:p>
          <a:p>
            <a:pPr lvl="1"/>
            <a:r>
              <a:rPr lang="en-US" sz="2400" dirty="0"/>
              <a:t>Practically all are </a:t>
            </a:r>
            <a:r>
              <a:rPr lang="en-US" sz="2400" dirty="0" err="1"/>
              <a:t>anycasted</a:t>
            </a:r>
            <a:r>
              <a:rPr lang="en-US" sz="2400" dirty="0"/>
              <a:t>, i.e. they are globally replicated.  BGP finds the closest copy</a:t>
            </a:r>
          </a:p>
          <a:p>
            <a:r>
              <a:rPr lang="en-US" sz="2800" dirty="0"/>
              <a:t>Contacted when names cannot be resolved</a:t>
            </a:r>
          </a:p>
          <a:p>
            <a:pPr lvl="1"/>
            <a:r>
              <a:rPr lang="en-US" sz="2400" dirty="0"/>
              <a:t>In practice, most systems cache this information</a:t>
            </a:r>
          </a:p>
          <a:p>
            <a:pPr marL="4572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9027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33B8A-C4AF-8398-4323-4861065AF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servers and operators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182C30-A27A-2425-8EB1-49A71F126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C89D43-7499-7477-E4CD-C34B9C421BF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90725" y="1600200"/>
            <a:ext cx="82105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43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Map of the Roots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050" name="Picture 2" descr="D:\Classes\CS 4700\assets\Root-cur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00" y="1717665"/>
            <a:ext cx="11482508" cy="491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742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F367D-815F-4018-8FDA-8752347B8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(Newer) Map of the Roots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FEF522-4DB4-4FFB-9AF3-358650F7F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2CB06F-5322-4EB7-BBE3-8032774D8FD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56" y="1788301"/>
            <a:ext cx="10158487" cy="472919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0F76ED-4D72-7584-0FFA-B259D76D8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756" y="1788300"/>
            <a:ext cx="10158486" cy="490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41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3DB3D-6B85-4A73-A6AD-ED423CD78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$ dig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EE64E-B80D-49A3-86E7-7CD9DF9694A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5264727"/>
          </a:xfrm>
        </p:spPr>
        <p:txBody>
          <a:bodyPr vert="horz" anchor="t">
            <a:normAutofit/>
          </a:bodyPr>
          <a:lstStyle/>
          <a:p>
            <a:pPr>
              <a:buNone/>
            </a:pPr>
            <a:r>
              <a:rPr lang="en-US" sz="1400" dirty="0"/>
              <a:t>; &lt;&lt;&gt;&gt; </a:t>
            </a:r>
            <a:r>
              <a:rPr lang="en-US" sz="1400" dirty="0" err="1"/>
              <a:t>DiG</a:t>
            </a:r>
            <a:r>
              <a:rPr lang="en-US" sz="1400" dirty="0"/>
              <a:t> 9.10.6 &lt;&lt;&gt;&gt;</a:t>
            </a:r>
          </a:p>
          <a:p>
            <a:pPr>
              <a:buNone/>
            </a:pPr>
            <a:r>
              <a:rPr lang="en-US" sz="1400" dirty="0"/>
              <a:t>;; global options: +</a:t>
            </a:r>
            <a:r>
              <a:rPr lang="en-US" sz="1400" dirty="0" err="1"/>
              <a:t>cmd</a:t>
            </a:r>
            <a:endParaRPr lang="en-US" sz="1400" dirty="0"/>
          </a:p>
          <a:p>
            <a:pPr>
              <a:buNone/>
            </a:pPr>
            <a:r>
              <a:rPr lang="en-US" sz="1400" dirty="0"/>
              <a:t>;; Got answer:</a:t>
            </a:r>
          </a:p>
          <a:p>
            <a:pPr>
              <a:buNone/>
            </a:pPr>
            <a:r>
              <a:rPr lang="en-US" sz="1400" dirty="0"/>
              <a:t>;; -&gt;&gt;HEADER&lt;&lt;- opcode: QUERY, status: NOERROR, id: 57991</a:t>
            </a:r>
          </a:p>
          <a:p>
            <a:pPr>
              <a:buNone/>
            </a:pPr>
            <a:r>
              <a:rPr lang="en-US" sz="1400" dirty="0"/>
              <a:t>;; flags: </a:t>
            </a:r>
            <a:r>
              <a:rPr lang="en-US" sz="1400" dirty="0" err="1"/>
              <a:t>qr</a:t>
            </a:r>
            <a:r>
              <a:rPr lang="en-US" sz="1400" dirty="0"/>
              <a:t> </a:t>
            </a:r>
            <a:r>
              <a:rPr lang="en-US" sz="1400" dirty="0" err="1"/>
              <a:t>rd</a:t>
            </a:r>
            <a:r>
              <a:rPr lang="en-US" sz="1400" dirty="0"/>
              <a:t> ra; </a:t>
            </a:r>
            <a:r>
              <a:rPr lang="en-US" sz="1400" dirty="0">
                <a:solidFill>
                  <a:srgbClr val="0070C0"/>
                </a:solidFill>
              </a:rPr>
              <a:t>QUERY: 1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00B050"/>
                </a:solidFill>
              </a:rPr>
              <a:t>ANSWER: 13,</a:t>
            </a:r>
            <a:r>
              <a:rPr lang="en-US" sz="1400" dirty="0"/>
              <a:t> AUTHORITY: 0, ADDITIONAL: 1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/>
              <a:t>;; OPT PSEUDOSECTION:</a:t>
            </a:r>
          </a:p>
          <a:p>
            <a:pPr>
              <a:buNone/>
            </a:pPr>
            <a:r>
              <a:rPr lang="en-US" sz="1400" dirty="0"/>
              <a:t>; EDNS: version: 0, flags:; </a:t>
            </a:r>
            <a:r>
              <a:rPr lang="en-US" sz="1400" dirty="0" err="1"/>
              <a:t>udp</a:t>
            </a:r>
            <a:r>
              <a:rPr lang="en-US" sz="1400" dirty="0"/>
              <a:t>: 4096</a:t>
            </a:r>
          </a:p>
          <a:p>
            <a:pPr>
              <a:buNone/>
            </a:pPr>
            <a:r>
              <a:rPr lang="en-US" sz="1400" dirty="0">
                <a:solidFill>
                  <a:srgbClr val="0070C0"/>
                </a:solidFill>
              </a:rPr>
              <a:t>;; QUESTION SECTION:</a:t>
            </a:r>
          </a:p>
          <a:p>
            <a:pPr>
              <a:buNone/>
            </a:pPr>
            <a:r>
              <a:rPr lang="en-US" sz="1400" dirty="0">
                <a:solidFill>
                  <a:srgbClr val="0070C0"/>
                </a:solidFill>
              </a:rPr>
              <a:t>;.                IN    NS</a:t>
            </a:r>
          </a:p>
          <a:p>
            <a:pPr>
              <a:buNone/>
            </a:pPr>
            <a:endParaRPr lang="en-US" sz="1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A7B4FA-0161-4FA9-9288-AA031DBA3D4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5223163"/>
          </a:xfrm>
        </p:spPr>
        <p:txBody>
          <a:bodyPr vert="horz" anchor="t">
            <a:noAutofit/>
          </a:bodyPr>
          <a:lstStyle/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 ;; ANSWER SECTION: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k.root-servers.net.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a.root-servers.net.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f.root-servers.net.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l.root-servers.net.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g.root-servers.net.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j.root-servers.net.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b.root-servers.net.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e.root-servers.net.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h.root-servers.net.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m.root-servers.net.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d.root-servers.net.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c.root-servers.net.</a:t>
            </a: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.            95556    IN    NS    i.root-servers.net.</a:t>
            </a:r>
            <a:endParaRPr lang="en-US" sz="1400" dirty="0"/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/>
              <a:t>...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C5C8DE-E607-440A-BD45-31B7697D70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67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Nameserver and Authorities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11448" y="3790121"/>
            <a:ext cx="4556407" cy="29835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Local </a:t>
            </a:r>
            <a:r>
              <a:rPr lang="en-US" dirty="0" err="1">
                <a:solidFill>
                  <a:schemeClr val="accent1"/>
                </a:solidFill>
              </a:rPr>
              <a:t>nameserver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handles queries on behalf of clients</a:t>
            </a:r>
          </a:p>
          <a:p>
            <a:r>
              <a:rPr lang="en-US" dirty="0">
                <a:solidFill>
                  <a:schemeClr val="accent1"/>
                </a:solidFill>
              </a:rPr>
              <a:t>Authoritative nameservers  </a:t>
            </a:r>
            <a:r>
              <a:rPr lang="en-US" dirty="0"/>
              <a:t>know the zone mappings for a subset of the hierarchy</a:t>
            </a:r>
          </a:p>
        </p:txBody>
      </p:sp>
      <p:sp>
        <p:nvSpPr>
          <p:cNvPr id="6" name="Up Arrow 5"/>
          <p:cNvSpPr/>
          <p:nvPr/>
        </p:nvSpPr>
        <p:spPr>
          <a:xfrm rot="10800000">
            <a:off x="6475552" y="2800610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985" y="185021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64" y="3564471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861" y="5789651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863" y="514171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862" y="3419975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22211" y="6439879"/>
            <a:ext cx="674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30885" y="5762205"/>
            <a:ext cx="631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34855" y="4039403"/>
            <a:ext cx="182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ns1.google.com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50663" y="1454670"/>
            <a:ext cx="1991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3622" y="4217007"/>
            <a:ext cx="2175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9561981" y="2656113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ular Callout 26"/>
          <p:cNvSpPr/>
          <p:nvPr/>
        </p:nvSpPr>
        <p:spPr>
          <a:xfrm flipH="1">
            <a:off x="2789780" y="1869428"/>
            <a:ext cx="3022270" cy="543571"/>
          </a:xfrm>
          <a:prstGeom prst="wedgeRectCallout">
            <a:avLst>
              <a:gd name="adj1" fmla="val -61220"/>
              <a:gd name="adj2" fmla="val -2830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>
                <a:solidFill>
                  <a:sysClr val="window" lastClr="FFFFFF"/>
                </a:solidFill>
              </a:rPr>
              <a:t>Where is www.google.com?</a:t>
            </a:r>
            <a:endParaRPr lang="en-US" kern="0" dirty="0">
              <a:solidFill>
                <a:sysClr val="window" lastClr="FFFFFF"/>
              </a:solidFill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3800061" y="3000612"/>
            <a:ext cx="2238704" cy="570853"/>
          </a:xfrm>
          <a:prstGeom prst="wedgeRectCallout">
            <a:avLst>
              <a:gd name="adj1" fmla="val 68369"/>
              <a:gd name="adj2" fmla="val 64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Local </a:t>
            </a:r>
            <a:r>
              <a:rPr lang="en-US" sz="2000" dirty="0" err="1"/>
              <a:t>nameserver</a:t>
            </a:r>
            <a:endParaRPr lang="en-US" sz="2000" dirty="0"/>
          </a:p>
        </p:txBody>
      </p:sp>
      <p:sp>
        <p:nvSpPr>
          <p:cNvPr id="29" name="Rectangular Callout 28"/>
          <p:cNvSpPr/>
          <p:nvPr/>
        </p:nvSpPr>
        <p:spPr>
          <a:xfrm>
            <a:off x="5036272" y="5916231"/>
            <a:ext cx="2238704" cy="570853"/>
          </a:xfrm>
          <a:prstGeom prst="wedgeRectCallout">
            <a:avLst>
              <a:gd name="adj1" fmla="val 67665"/>
              <a:gd name="adj2" fmla="val -33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Root </a:t>
            </a:r>
            <a:r>
              <a:rPr lang="en-US" sz="2000" dirty="0" err="1"/>
              <a:t>nameserver</a:t>
            </a:r>
            <a:endParaRPr lang="en-US" sz="2000" dirty="0"/>
          </a:p>
        </p:txBody>
      </p:sp>
      <p:sp>
        <p:nvSpPr>
          <p:cNvPr id="30" name="Rectangular Callout 29"/>
          <p:cNvSpPr/>
          <p:nvPr/>
        </p:nvSpPr>
        <p:spPr>
          <a:xfrm>
            <a:off x="10368748" y="5569804"/>
            <a:ext cx="1326977" cy="870075"/>
          </a:xfrm>
          <a:prstGeom prst="wedgeRectCallout">
            <a:avLst>
              <a:gd name="adj1" fmla="val -78073"/>
              <a:gd name="adj2" fmla="val -386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Authority for *.com</a:t>
            </a:r>
          </a:p>
        </p:txBody>
      </p:sp>
      <p:sp>
        <p:nvSpPr>
          <p:cNvPr id="31" name="Rectangular Callout 30"/>
          <p:cNvSpPr/>
          <p:nvPr/>
        </p:nvSpPr>
        <p:spPr>
          <a:xfrm>
            <a:off x="10321451" y="2942894"/>
            <a:ext cx="1632083" cy="1046010"/>
          </a:xfrm>
          <a:prstGeom prst="wedgeRectCallout">
            <a:avLst>
              <a:gd name="adj1" fmla="val -71311"/>
              <a:gd name="adj2" fmla="val 326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Authority for *google.com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250286" y="1578761"/>
            <a:ext cx="1308049" cy="1270928"/>
            <a:chOff x="2030337" y="1544211"/>
            <a:chExt cx="1308049" cy="127092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30337" y="1544211"/>
              <a:ext cx="890107" cy="100620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417" y="2173170"/>
              <a:ext cx="641969" cy="641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888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29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Involvement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en-US" dirty="0"/>
              <a:t>If you want to…</a:t>
            </a:r>
          </a:p>
          <a:p>
            <a:pPr lvl="1"/>
            <a:r>
              <a:rPr lang="en-US" dirty="0"/>
              <a:t>Call someone, you need to ask for their phone number</a:t>
            </a:r>
          </a:p>
          <a:p>
            <a:pPr lvl="2"/>
            <a:r>
              <a:rPr lang="en-US" dirty="0"/>
              <a:t>You can’t just dial “P R O F  J A C K S O N”</a:t>
            </a:r>
          </a:p>
          <a:p>
            <a:pPr lvl="1"/>
            <a:r>
              <a:rPr lang="en-US" dirty="0"/>
              <a:t>Mail someone, you need to get their address first</a:t>
            </a:r>
          </a:p>
          <a:p>
            <a:r>
              <a:rPr lang="en-US" dirty="0"/>
              <a:t>What about the Internet?</a:t>
            </a:r>
          </a:p>
          <a:p>
            <a:pPr lvl="1"/>
            <a:r>
              <a:rPr lang="en-US" dirty="0"/>
              <a:t>If you need to reach Instagram, you need their IP</a:t>
            </a:r>
          </a:p>
          <a:p>
            <a:pPr lvl="1"/>
            <a:r>
              <a:rPr lang="en-US" dirty="0"/>
              <a:t>Does anyone know Instagram’s IP?</a:t>
            </a:r>
          </a:p>
          <a:p>
            <a:r>
              <a:rPr lang="en-US" dirty="0"/>
              <a:t>Problem:</a:t>
            </a:r>
          </a:p>
          <a:p>
            <a:pPr lvl="1"/>
            <a:r>
              <a:rPr lang="en-US" dirty="0"/>
              <a:t>People can’t remember IP addresses</a:t>
            </a:r>
          </a:p>
          <a:p>
            <a:pPr lvl="1"/>
            <a:r>
              <a:rPr lang="en-US" dirty="0"/>
              <a:t>Need human readable names that map to IPs</a:t>
            </a:r>
          </a:p>
        </p:txBody>
      </p:sp>
    </p:spTree>
    <p:extLst>
      <p:ext uri="{BB962C8B-B14F-4D97-AF65-F5344CB8AC3E}">
        <p14:creationId xmlns:p14="http://schemas.microsoft.com/office/powerpoint/2010/main" val="22533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Domain Name Resolution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0410370" cy="5105400"/>
          </a:xfrm>
        </p:spPr>
        <p:txBody>
          <a:bodyPr>
            <a:normAutofit/>
          </a:bodyPr>
          <a:lstStyle/>
          <a:p>
            <a:r>
              <a:rPr lang="en-US" dirty="0"/>
              <a:t>Every host knows a local DNS server, send all queries to it</a:t>
            </a:r>
          </a:p>
          <a:p>
            <a:pPr lvl="1"/>
            <a:r>
              <a:rPr lang="en-US" dirty="0"/>
              <a:t>Sometimes known as a </a:t>
            </a:r>
            <a:r>
              <a:rPr lang="en-US" dirty="0">
                <a:solidFill>
                  <a:schemeClr val="accent1"/>
                </a:solidFill>
              </a:rPr>
              <a:t>recursive resolver</a:t>
            </a:r>
          </a:p>
          <a:p>
            <a:r>
              <a:rPr lang="en-US" dirty="0"/>
              <a:t>If the local DNS can answer the query, then you’re done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Local server is also the authoritative server for that name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Local server has cached the record for that name</a:t>
            </a:r>
          </a:p>
          <a:p>
            <a:r>
              <a:rPr lang="en-US" dirty="0"/>
              <a:t>Otherwise, go down the hierarchy and recursively search for the authoritative name server</a:t>
            </a:r>
          </a:p>
          <a:p>
            <a:pPr lvl="1"/>
            <a:r>
              <a:rPr lang="en-US" dirty="0"/>
              <a:t>Every local DNS server knows the root servers</a:t>
            </a:r>
          </a:p>
          <a:p>
            <a:pPr lvl="1"/>
            <a:r>
              <a:rPr lang="en-US" dirty="0"/>
              <a:t>Use cache to skip steps if possible</a:t>
            </a:r>
          </a:p>
          <a:p>
            <a:pPr lvl="2"/>
            <a:r>
              <a:rPr lang="en-US" dirty="0"/>
              <a:t>e.g., skip the root and go directly to .</a:t>
            </a:r>
            <a:r>
              <a:rPr lang="en-US" dirty="0" err="1"/>
              <a:t>edu</a:t>
            </a:r>
            <a:r>
              <a:rPr lang="en-US" dirty="0"/>
              <a:t> if the root file is cached </a:t>
            </a:r>
          </a:p>
        </p:txBody>
      </p:sp>
    </p:spTree>
    <p:extLst>
      <p:ext uri="{BB962C8B-B14F-4D97-AF65-F5344CB8AC3E}">
        <p14:creationId xmlns:p14="http://schemas.microsoft.com/office/powerpoint/2010/main" val="174486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Packet Format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67164" y="2704018"/>
          <a:ext cx="6636512" cy="1930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22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TxID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Flags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Question 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Answer Count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Authority 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Additional Record Count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6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Question and answer data (Resource Records, variable length)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01139" y="228297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6831" y="228297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50269" y="228297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32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774251" y="1114528"/>
            <a:ext cx="3413536" cy="1051434"/>
          </a:xfrm>
          <a:prstGeom prst="wedgeRectCallout">
            <a:avLst>
              <a:gd name="adj1" fmla="val 39037"/>
              <a:gd name="adj2" fmla="val 1092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ID number used to match requests and responses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5710698" y="773436"/>
            <a:ext cx="5977479" cy="1246942"/>
          </a:xfrm>
          <a:prstGeom prst="wedgeRectCallout">
            <a:avLst>
              <a:gd name="adj1" fmla="val -20782"/>
              <a:gd name="adj2" fmla="val 99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Query/response?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Authoritative/non-authoritative response?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Success/failure?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621970" y="5044338"/>
            <a:ext cx="8991600" cy="16612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en-US" sz="2900" dirty="0"/>
          </a:p>
        </p:txBody>
      </p:sp>
      <p:sp>
        <p:nvSpPr>
          <p:cNvPr id="12" name="Rectangle 11"/>
          <p:cNvSpPr/>
          <p:nvPr/>
        </p:nvSpPr>
        <p:spPr>
          <a:xfrm>
            <a:off x="2455068" y="3076978"/>
            <a:ext cx="6643026" cy="81751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9475304" y="2934179"/>
            <a:ext cx="2637670" cy="1889354"/>
          </a:xfrm>
          <a:prstGeom prst="wedgeRectCallout">
            <a:avLst>
              <a:gd name="adj1" fmla="val -72542"/>
              <a:gd name="adj2" fmla="val -28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many records are there of each type in the response payload?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2301139" y="4823534"/>
            <a:ext cx="8334204" cy="188206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DNS is a UDP-based protocol on port 53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No TCP means no connections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err="1"/>
              <a:t>TxIDs</a:t>
            </a:r>
            <a:r>
              <a:rPr lang="en-US" sz="2400" dirty="0"/>
              <a:t> are needed to correlate requests and responses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Serves as authentication for responses</a:t>
            </a:r>
          </a:p>
        </p:txBody>
      </p:sp>
    </p:spTree>
    <p:extLst>
      <p:ext uri="{BB962C8B-B14F-4D97-AF65-F5344CB8AC3E}">
        <p14:creationId xmlns:p14="http://schemas.microsoft.com/office/powerpoint/2010/main" val="226247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Glue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024"/>
            <a:ext cx="10515600" cy="1141452"/>
          </a:xfrm>
        </p:spPr>
        <p:txBody>
          <a:bodyPr/>
          <a:lstStyle/>
          <a:p>
            <a:r>
              <a:rPr lang="en-US" dirty="0"/>
              <a:t>DNS responses may contain more than a single answer</a:t>
            </a:r>
          </a:p>
          <a:p>
            <a:r>
              <a:rPr lang="en-US" dirty="0"/>
              <a:t>Example: resolving cyclic dependency</a:t>
            </a:r>
          </a:p>
        </p:txBody>
      </p:sp>
      <p:pic>
        <p:nvPicPr>
          <p:cNvPr id="4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67" y="347953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91025" y="4132072"/>
            <a:ext cx="2175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42150" y="2793857"/>
            <a:ext cx="3348875" cy="1738325"/>
          </a:xfrm>
          <a:prstGeom prst="wedgeRectCallout">
            <a:avLst>
              <a:gd name="adj1" fmla="val 73015"/>
              <a:gd name="adj2" fmla="val 64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832336"/>
              </p:ext>
            </p:extLst>
          </p:nvPr>
        </p:nvGraphicFramePr>
        <p:xfrm>
          <a:off x="397423" y="2932293"/>
          <a:ext cx="3099753" cy="1478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691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5678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.com?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056" y="3481844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92406" y="4132072"/>
            <a:ext cx="674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7919200" y="2504946"/>
            <a:ext cx="4249291" cy="2451367"/>
          </a:xfrm>
          <a:prstGeom prst="wedgeRectCallout">
            <a:avLst>
              <a:gd name="adj1" fmla="val -64198"/>
              <a:gd name="adj2" fmla="val 6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820146"/>
              </p:ext>
            </p:extLst>
          </p:nvPr>
        </p:nvGraphicFramePr>
        <p:xfrm>
          <a:off x="8024142" y="2639694"/>
          <a:ext cx="3981717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19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5678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.com?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NS a.gtld-server.com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 A a.gtld-server.com 12.56.10.1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5064732"/>
            <a:ext cx="10515600" cy="1141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/>
              <a:t>Known as </a:t>
            </a:r>
            <a:r>
              <a:rPr lang="en-US" sz="2900" dirty="0">
                <a:solidFill>
                  <a:schemeClr val="accent1"/>
                </a:solidFill>
              </a:rPr>
              <a:t>glue records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/>
              <a:t>Additional responses can contain any type of record (i.e. A, NS, etc.)</a:t>
            </a:r>
          </a:p>
        </p:txBody>
      </p:sp>
      <p:sp>
        <p:nvSpPr>
          <p:cNvPr id="13" name="Up Arrow 12"/>
          <p:cNvSpPr/>
          <p:nvPr/>
        </p:nvSpPr>
        <p:spPr>
          <a:xfrm rot="5400000">
            <a:off x="5615815" y="3340812"/>
            <a:ext cx="540731" cy="104178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003980" y="4474057"/>
            <a:ext cx="3615210" cy="3875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1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ular Callout 34"/>
          <p:cNvSpPr/>
          <p:nvPr/>
        </p:nvSpPr>
        <p:spPr>
          <a:xfrm>
            <a:off x="8333567" y="4257107"/>
            <a:ext cx="3800309" cy="2470697"/>
          </a:xfrm>
          <a:prstGeom prst="wedgeRectCallout">
            <a:avLst>
              <a:gd name="adj1" fmla="val -67659"/>
              <a:gd name="adj2" fmla="val -15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ular Callout 35"/>
          <p:cNvSpPr/>
          <p:nvPr/>
        </p:nvSpPr>
        <p:spPr>
          <a:xfrm>
            <a:off x="8241945" y="1704930"/>
            <a:ext cx="3865090" cy="2158560"/>
          </a:xfrm>
          <a:prstGeom prst="wedgeRectCallout">
            <a:avLst>
              <a:gd name="adj1" fmla="val -63429"/>
              <a:gd name="adj2" fmla="val 256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ular Callout 33"/>
          <p:cNvSpPr/>
          <p:nvPr/>
        </p:nvSpPr>
        <p:spPr>
          <a:xfrm>
            <a:off x="84275" y="4304521"/>
            <a:ext cx="4243522" cy="2453564"/>
          </a:xfrm>
          <a:prstGeom prst="wedgeRectCallout">
            <a:avLst>
              <a:gd name="adj1" fmla="val 82308"/>
              <a:gd name="adj2" fmla="val 114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ular Callout 32"/>
          <p:cNvSpPr/>
          <p:nvPr/>
        </p:nvSpPr>
        <p:spPr>
          <a:xfrm>
            <a:off x="418003" y="2161500"/>
            <a:ext cx="3348875" cy="1738325"/>
          </a:xfrm>
          <a:prstGeom prst="wedgeRectCallout">
            <a:avLst>
              <a:gd name="adj1" fmla="val 62889"/>
              <a:gd name="adj2" fmla="val 17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9650"/>
            <a:ext cx="11785600" cy="809739"/>
          </a:xfrm>
        </p:spPr>
        <p:txBody>
          <a:bodyPr/>
          <a:lstStyle/>
          <a:p>
            <a:r>
              <a:rPr lang="en-US" dirty="0"/>
              <a:t>DNS Resolution Example</a:t>
            </a:r>
          </a:p>
        </p:txBody>
      </p:sp>
      <p:sp>
        <p:nvSpPr>
          <p:cNvPr id="6" name="Up Arrow 5"/>
          <p:cNvSpPr/>
          <p:nvPr/>
        </p:nvSpPr>
        <p:spPr>
          <a:xfrm rot="10800000">
            <a:off x="4245106" y="2377555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13" y="1571657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18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89" y="551109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1" y="486315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0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9239" y="6161320"/>
            <a:ext cx="674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69752" y="5483646"/>
            <a:ext cx="1987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a.gtld-server.com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51883" y="3760844"/>
            <a:ext cx="182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ns1.google.com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67691" y="1176111"/>
            <a:ext cx="1991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33176" y="3793952"/>
            <a:ext cx="2175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279009" y="2377554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Up Arrow 17"/>
          <p:cNvSpPr/>
          <p:nvPr/>
        </p:nvSpPr>
        <p:spPr>
          <a:xfrm rot="8796339">
            <a:off x="4603229" y="4139651"/>
            <a:ext cx="553978" cy="160814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7700886">
            <a:off x="5671443" y="3198526"/>
            <a:ext cx="553978" cy="230919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5400000">
            <a:off x="5621959" y="2591500"/>
            <a:ext cx="553978" cy="179353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6200000">
            <a:off x="5602869" y="2588047"/>
            <a:ext cx="553978" cy="180043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18457775">
            <a:off x="5612463" y="3185887"/>
            <a:ext cx="553978" cy="2326468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 rot="19800000">
            <a:off x="4570222" y="4059704"/>
            <a:ext cx="553978" cy="160814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4245106" y="2377556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>
            <a:off x="5086728" y="1669806"/>
            <a:ext cx="1788935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ular Callout 26"/>
          <p:cNvSpPr/>
          <p:nvPr/>
        </p:nvSpPr>
        <p:spPr>
          <a:xfrm flipH="1">
            <a:off x="981011" y="1459171"/>
            <a:ext cx="2827307" cy="543571"/>
          </a:xfrm>
          <a:prstGeom prst="wedgeRectCallout">
            <a:avLst>
              <a:gd name="adj1" fmla="val -61220"/>
              <a:gd name="adj2" fmla="val -2830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>
                <a:solidFill>
                  <a:sysClr val="window" lastClr="FFFFFF"/>
                </a:solidFill>
              </a:rPr>
              <a:t>Where is www.google.com?</a:t>
            </a:r>
            <a:endParaRPr lang="en-US" kern="0" dirty="0">
              <a:solidFill>
                <a:sysClr val="window" lastClr="FFFFFF"/>
              </a:solidFill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564738" y="2301634"/>
          <a:ext cx="3099753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</a:t>
                      </a:r>
                      <a:r>
                        <a:rPr lang="en-US" dirty="0" err="1"/>
                        <a:t>www.google.com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96256" y="4438876"/>
          <a:ext cx="4016290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34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1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</a:t>
                      </a:r>
                      <a:r>
                        <a:rPr lang="en-US" dirty="0" err="1"/>
                        <a:t>www.google.com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NS a.gtld-server.com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 A a.gtld-server.com 12.56.10.1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8445728" y="4398572"/>
          <a:ext cx="3581146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</a:t>
                      </a:r>
                      <a:r>
                        <a:rPr lang="en-US" dirty="0" err="1"/>
                        <a:t>www.google.com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NS ns1.google.com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 A ns1.google.com 8.8.0.1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8403339" y="1849978"/>
          <a:ext cx="3581146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www.google.com?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aseline="0" dirty="0"/>
                        <a:t>A www.google.com 182.0.7.34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" name="Rectangular Callout 38"/>
          <p:cNvSpPr/>
          <p:nvPr/>
        </p:nvSpPr>
        <p:spPr>
          <a:xfrm>
            <a:off x="429662" y="2157319"/>
            <a:ext cx="3348875" cy="1738325"/>
          </a:xfrm>
          <a:prstGeom prst="wedgeRectCallout">
            <a:avLst>
              <a:gd name="adj1" fmla="val 62889"/>
              <a:gd name="adj2" fmla="val 17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576397" y="2297453"/>
          <a:ext cx="3099753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</a:t>
                      </a:r>
                      <a:r>
                        <a:rPr lang="en-US" dirty="0" err="1"/>
                        <a:t>www.google.com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" name="Rectangular Callout 40"/>
          <p:cNvSpPr/>
          <p:nvPr/>
        </p:nvSpPr>
        <p:spPr>
          <a:xfrm>
            <a:off x="430761" y="2141596"/>
            <a:ext cx="3348875" cy="1738325"/>
          </a:xfrm>
          <a:prstGeom prst="wedgeRectCallout">
            <a:avLst>
              <a:gd name="adj1" fmla="val 62889"/>
              <a:gd name="adj2" fmla="val 17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86034" y="2280032"/>
          <a:ext cx="3099753" cy="1478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691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</a:t>
                      </a:r>
                      <a:r>
                        <a:rPr lang="en-US" dirty="0" err="1"/>
                        <a:t>www.google.com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4141834" y="1459171"/>
            <a:ext cx="1031510" cy="1009667"/>
            <a:chOff x="1984719" y="1544211"/>
            <a:chExt cx="1353667" cy="127092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84719" y="1544211"/>
              <a:ext cx="981342" cy="100621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417" y="2173170"/>
              <a:ext cx="641969" cy="641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709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6" grpId="1" animBg="1"/>
      <p:bldP spid="34" grpId="0" animBg="1"/>
      <p:bldP spid="34" grpId="1" animBg="1"/>
      <p:bldP spid="33" grpId="0" animBg="1"/>
      <p:bldP spid="33" grpId="1" animBg="1"/>
      <p:bldP spid="6" grpId="0" animBg="1"/>
      <p:bldP spid="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7" grpId="0" animBg="1"/>
      <p:bldP spid="39" grpId="0" animBg="1"/>
      <p:bldP spid="39" grpId="1" animBg="1"/>
      <p:bldP spid="41" grpId="0" animBg="1"/>
      <p:bldP spid="4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Queries and Resource Records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DNS queries have two fields: </a:t>
            </a:r>
            <a:r>
              <a:rPr lang="en-US" dirty="0">
                <a:solidFill>
                  <a:schemeClr val="accent1"/>
                </a:solidFill>
              </a:rPr>
              <a:t>name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type</a:t>
            </a:r>
          </a:p>
          <a:p>
            <a:pPr lvl="1"/>
            <a:r>
              <a:rPr lang="en-US" dirty="0"/>
              <a:t>Typically, a domain name and type A…</a:t>
            </a:r>
          </a:p>
          <a:p>
            <a:pPr lvl="1"/>
            <a:r>
              <a:rPr lang="en-US" dirty="0"/>
              <a:t>But there are other types too</a:t>
            </a:r>
          </a:p>
          <a:p>
            <a:r>
              <a:rPr lang="en-US" dirty="0"/>
              <a:t>Resource record is the response to a query</a:t>
            </a:r>
          </a:p>
          <a:p>
            <a:pPr lvl="1"/>
            <a:r>
              <a:rPr lang="en-US" dirty="0"/>
              <a:t>Four fields: (</a:t>
            </a:r>
            <a:r>
              <a:rPr lang="en-US" dirty="0">
                <a:solidFill>
                  <a:schemeClr val="accent1"/>
                </a:solidFill>
              </a:rPr>
              <a:t>name, type</a:t>
            </a:r>
            <a:r>
              <a:rPr lang="en-US" dirty="0"/>
              <a:t>, TTL, </a:t>
            </a:r>
            <a:r>
              <a:rPr lang="en-US" dirty="0">
                <a:solidFill>
                  <a:schemeClr val="accent1"/>
                </a:solidFill>
              </a:rPr>
              <a:t>value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There may be multiple records returned for one query</a:t>
            </a:r>
          </a:p>
          <a:p>
            <a:r>
              <a:rPr lang="en-US" dirty="0"/>
              <a:t>What does the </a:t>
            </a:r>
            <a:r>
              <a:rPr lang="en-US" dirty="0">
                <a:solidFill>
                  <a:schemeClr val="accent1"/>
                </a:solidFill>
              </a:rPr>
              <a:t>value</a:t>
            </a:r>
            <a:r>
              <a:rPr lang="en-US" dirty="0"/>
              <a:t> mean?</a:t>
            </a:r>
          </a:p>
          <a:p>
            <a:pPr lvl="1"/>
            <a:r>
              <a:rPr lang="en-US" dirty="0"/>
              <a:t>Depends on the </a:t>
            </a:r>
            <a:r>
              <a:rPr lang="en-US" dirty="0">
                <a:solidFill>
                  <a:schemeClr val="accent1"/>
                </a:solidFill>
              </a:rPr>
              <a:t>type</a:t>
            </a:r>
            <a:r>
              <a:rPr lang="en-US" dirty="0"/>
              <a:t> of query and response</a:t>
            </a:r>
          </a:p>
        </p:txBody>
      </p:sp>
    </p:spTree>
    <p:extLst>
      <p:ext uri="{BB962C8B-B14F-4D97-AF65-F5344CB8AC3E}">
        <p14:creationId xmlns:p14="http://schemas.microsoft.com/office/powerpoint/2010/main" val="301232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3B64F-EF43-E7C6-DCE4-EC233B63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Record Types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BB620A-4813-864A-DBF5-F5BBD9ED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DA71F69-27A0-48CA-68DC-B615B82AEEC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20397003"/>
              </p:ext>
            </p:extLst>
          </p:nvPr>
        </p:nvGraphicFramePr>
        <p:xfrm>
          <a:off x="203200" y="1600200"/>
          <a:ext cx="117856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979">
                  <a:extLst>
                    <a:ext uri="{9D8B030D-6E8A-4147-A177-3AD203B41FA5}">
                      <a16:colId xmlns:a16="http://schemas.microsoft.com/office/drawing/2014/main" val="1537927374"/>
                    </a:ext>
                  </a:extLst>
                </a:gridCol>
                <a:gridCol w="1086592">
                  <a:extLst>
                    <a:ext uri="{9D8B030D-6E8A-4147-A177-3AD203B41FA5}">
                      <a16:colId xmlns:a16="http://schemas.microsoft.com/office/drawing/2014/main" val="343160856"/>
                    </a:ext>
                  </a:extLst>
                </a:gridCol>
                <a:gridCol w="3847606">
                  <a:extLst>
                    <a:ext uri="{9D8B030D-6E8A-4147-A177-3AD203B41FA5}">
                      <a16:colId xmlns:a16="http://schemas.microsoft.com/office/drawing/2014/main" val="661806750"/>
                    </a:ext>
                  </a:extLst>
                </a:gridCol>
                <a:gridCol w="5071423">
                  <a:extLst>
                    <a:ext uri="{9D8B030D-6E8A-4147-A177-3AD203B41FA5}">
                      <a16:colId xmlns:a16="http://schemas.microsoft.com/office/drawing/2014/main" val="4051233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Name (Query)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876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IPv4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4700.network A 129.10.123.70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352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AAAA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IPv6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dns1.registrar-servers.com AAAA 2610:a1:1024::200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063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5700.network CNAME 4700.network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35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 of Auth. Nameserver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4700.network NS dns1.registrar-servers.com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57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ownership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4700.network SOA hostmaster.registrar-servers.com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479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650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BA2E-A46C-44D4-B9C8-35F660519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 $ dig </a:t>
            </a:r>
            <a:r>
              <a:rPr lang="en-US" dirty="0">
                <a:hlinkClick r:id="rId3"/>
              </a:rPr>
              <a:t>www.khoury.northeastern.edu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410F1-BEC4-43E7-BBFB-348757EB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26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C4A0D-5E1F-42DA-AECB-B970215AAA7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Autofit/>
          </a:bodyPr>
          <a:lstStyle/>
          <a:p>
            <a:pPr>
              <a:buNone/>
            </a:pPr>
            <a:r>
              <a:rPr lang="en-US" sz="1400" dirty="0"/>
              <a:t>; &lt;&lt;&gt;&gt; </a:t>
            </a:r>
            <a:r>
              <a:rPr lang="en-US" sz="1400" dirty="0" err="1"/>
              <a:t>DiG</a:t>
            </a:r>
            <a:r>
              <a:rPr lang="en-US" sz="1400" dirty="0"/>
              <a:t> 9.10.6 &lt;&lt;&gt;&gt; </a:t>
            </a:r>
            <a:r>
              <a:rPr lang="en-US" sz="1400" dirty="0">
                <a:hlinkClick r:id="rId4"/>
              </a:rPr>
              <a:t>www.khoury.northeastern.edu</a:t>
            </a:r>
            <a:endParaRPr lang="en-US" sz="1400" dirty="0"/>
          </a:p>
          <a:p>
            <a:pPr>
              <a:buNone/>
            </a:pPr>
            <a:r>
              <a:rPr lang="en-US" sz="1400" dirty="0"/>
              <a:t>;; global options: +</a:t>
            </a:r>
            <a:r>
              <a:rPr lang="en-US" sz="1400" dirty="0" err="1"/>
              <a:t>cmd</a:t>
            </a:r>
            <a:endParaRPr lang="en-US" sz="1400" dirty="0"/>
          </a:p>
          <a:p>
            <a:pPr>
              <a:buNone/>
            </a:pPr>
            <a:r>
              <a:rPr lang="en-US" sz="1400" dirty="0"/>
              <a:t>;; Got answer:</a:t>
            </a:r>
          </a:p>
          <a:p>
            <a:pPr>
              <a:buNone/>
            </a:pPr>
            <a:r>
              <a:rPr lang="en-US" sz="1400" dirty="0"/>
              <a:t>;; -&gt;&gt;HEADER&lt;&lt;- opcode: QUERY, status: NOERROR, id: 20630</a:t>
            </a:r>
          </a:p>
          <a:p>
            <a:pPr>
              <a:buNone/>
            </a:pPr>
            <a:r>
              <a:rPr lang="en-US" sz="1400" dirty="0"/>
              <a:t>;; flags: </a:t>
            </a:r>
            <a:r>
              <a:rPr lang="en-US" sz="1400" dirty="0" err="1"/>
              <a:t>qr</a:t>
            </a:r>
            <a:r>
              <a:rPr lang="en-US" sz="1400" dirty="0"/>
              <a:t> aa </a:t>
            </a:r>
            <a:r>
              <a:rPr lang="en-US" sz="1400" dirty="0" err="1"/>
              <a:t>rd</a:t>
            </a:r>
            <a:r>
              <a:rPr lang="en-US" sz="1400" dirty="0"/>
              <a:t> ra; </a:t>
            </a:r>
            <a:r>
              <a:rPr lang="en-US" sz="1400" dirty="0">
                <a:solidFill>
                  <a:srgbClr val="0070C0"/>
                </a:solidFill>
              </a:rPr>
              <a:t>QUERY: 1,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B050"/>
                </a:solidFill>
              </a:rPr>
              <a:t>ANSWER: 4</a:t>
            </a:r>
            <a:r>
              <a:rPr lang="en-US" sz="1400" dirty="0"/>
              <a:t>, AUTHORITY: 0, ADDITIONAL: 1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/>
              <a:t>;; OPT PSEUDOSECTION:</a:t>
            </a:r>
          </a:p>
          <a:p>
            <a:pPr>
              <a:buNone/>
            </a:pPr>
            <a:r>
              <a:rPr lang="en-US" sz="1400" dirty="0"/>
              <a:t>; EDNS: version: 0, flags:; </a:t>
            </a:r>
            <a:r>
              <a:rPr lang="en-US" sz="1400" dirty="0" err="1"/>
              <a:t>udp</a:t>
            </a:r>
            <a:r>
              <a:rPr lang="en-US" sz="1400" dirty="0"/>
              <a:t>: 4096</a:t>
            </a:r>
          </a:p>
          <a:p>
            <a:pPr>
              <a:buNone/>
            </a:pPr>
            <a:r>
              <a:rPr lang="en-US" sz="1400" dirty="0"/>
              <a:t>;</a:t>
            </a:r>
            <a:r>
              <a:rPr lang="en-US" sz="1400" dirty="0">
                <a:solidFill>
                  <a:srgbClr val="0070C0"/>
                </a:solidFill>
              </a:rPr>
              <a:t>; QUESTION SECTION: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70C0"/>
                </a:solidFill>
              </a:rPr>
              <a:t>;www.khoury.northeastern.edu.    IN    A</a:t>
            </a:r>
          </a:p>
          <a:p>
            <a:pPr marL="0" indent="0"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;; ANSWER SECTION:</a:t>
            </a:r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www.khoury.northeastern.edu. 3600  IN      CNAME   presscache.khoury.northeastern.edu.</a:t>
            </a:r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presscache.khoury.northeastern.edu. 3600 IN A      52.70.229.197</a:t>
            </a:r>
          </a:p>
          <a:p>
            <a:pPr>
              <a:buNone/>
            </a:pPr>
            <a:r>
              <a:rPr lang="en-US" sz="14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427107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3B64F-EF43-E7C6-DCE4-EC233B63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Record Types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BB620A-4813-864A-DBF5-F5BBD9ED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DA71F69-27A0-48CA-68DC-B615B82AEEC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39848701"/>
              </p:ext>
            </p:extLst>
          </p:nvPr>
        </p:nvGraphicFramePr>
        <p:xfrm>
          <a:off x="203200" y="1600200"/>
          <a:ext cx="11785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979">
                  <a:extLst>
                    <a:ext uri="{9D8B030D-6E8A-4147-A177-3AD203B41FA5}">
                      <a16:colId xmlns:a16="http://schemas.microsoft.com/office/drawing/2014/main" val="1537927374"/>
                    </a:ext>
                  </a:extLst>
                </a:gridCol>
                <a:gridCol w="1086592">
                  <a:extLst>
                    <a:ext uri="{9D8B030D-6E8A-4147-A177-3AD203B41FA5}">
                      <a16:colId xmlns:a16="http://schemas.microsoft.com/office/drawing/2014/main" val="343160856"/>
                    </a:ext>
                  </a:extLst>
                </a:gridCol>
                <a:gridCol w="3847606">
                  <a:extLst>
                    <a:ext uri="{9D8B030D-6E8A-4147-A177-3AD203B41FA5}">
                      <a16:colId xmlns:a16="http://schemas.microsoft.com/office/drawing/2014/main" val="661806750"/>
                    </a:ext>
                  </a:extLst>
                </a:gridCol>
                <a:gridCol w="5071423">
                  <a:extLst>
                    <a:ext uri="{9D8B030D-6E8A-4147-A177-3AD203B41FA5}">
                      <a16:colId xmlns:a16="http://schemas.microsoft.com/office/drawing/2014/main" val="4051233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Name (Query)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876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IPv4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4700.network A 129.10.123.70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352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AAAA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IPv6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dns1.registrar-servers.com AAAA 2610:a1:1024::200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063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5700.network CNAME 4700.network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35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 of Auth. Nameserver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4700.network NS dns1.registrar-servers.com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57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ownership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4700.network SOA hostmaster.registrar-servers.com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479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IP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70.123.10.129.in-addr.arpa. PTR </a:t>
                      </a:r>
                    </a:p>
                    <a:p>
                      <a:r>
                        <a:rPr lang="en-US" sz="1800" dirty="0"/>
                        <a:t>achtung-web.ccs.neu.edu.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70781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C5D8256-7A25-48D2-B426-A96A2B872B2F}"/>
              </a:ext>
            </a:extLst>
          </p:cNvPr>
          <p:cNvSpPr/>
          <p:nvPr/>
        </p:nvSpPr>
        <p:spPr>
          <a:xfrm>
            <a:off x="191324" y="3990108"/>
            <a:ext cx="11838379" cy="736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0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Lookups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0432143" cy="4949042"/>
          </a:xfrm>
        </p:spPr>
        <p:txBody>
          <a:bodyPr/>
          <a:lstStyle/>
          <a:p>
            <a:r>
              <a:rPr lang="en-US" dirty="0" err="1"/>
              <a:t>IP</a:t>
            </a:r>
            <a:r>
              <a:rPr lang="en-US" dirty="0" err="1">
                <a:sym typeface="Wingdings" pitchFamily="2" charset="2"/>
              </a:rPr>
              <a:t>name</a:t>
            </a:r>
            <a:r>
              <a:rPr lang="en-US" dirty="0">
                <a:sym typeface="Wingdings" pitchFamily="2" charset="2"/>
              </a:rPr>
              <a:t> mapping</a:t>
            </a:r>
          </a:p>
          <a:p>
            <a:r>
              <a:rPr lang="en-US" dirty="0"/>
              <a:t>Separate server hierarchy stores reverse mappings</a:t>
            </a:r>
          </a:p>
          <a:p>
            <a:pPr lvl="1"/>
            <a:r>
              <a:rPr lang="en-US" dirty="0"/>
              <a:t>Rooted at in-</a:t>
            </a:r>
            <a:r>
              <a:rPr lang="en-US" dirty="0" err="1"/>
              <a:t>addr.arpa</a:t>
            </a:r>
            <a:r>
              <a:rPr lang="en-US" dirty="0"/>
              <a:t> and ip6.arpa</a:t>
            </a:r>
          </a:p>
          <a:p>
            <a:r>
              <a:rPr lang="en-US" dirty="0"/>
              <a:t>Doing an IPv4 lookup: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/>
              <a:t>Reverse the IP address in question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/>
              <a:t>Append “.in-</a:t>
            </a:r>
            <a:r>
              <a:rPr lang="en-US" dirty="0" err="1"/>
              <a:t>addr.arpa</a:t>
            </a:r>
            <a:r>
              <a:rPr lang="en-US" dirty="0"/>
              <a:t>”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/>
              <a:t>dig for the resulting string with type PTR</a:t>
            </a:r>
          </a:p>
          <a:p>
            <a:pPr marL="834390" lvl="1" indent="-514350">
              <a:buFont typeface="+mj-lt"/>
              <a:buAutoNum type="arabicPeriod"/>
            </a:pPr>
            <a:endParaRPr lang="en-US" dirty="0"/>
          </a:p>
          <a:p>
            <a:pPr marL="320040" lvl="1" indent="0" algn="ctr">
              <a:buNone/>
            </a:pPr>
            <a:r>
              <a:rPr lang="en-US" dirty="0"/>
              <a:t>4700.network A 129.10.123.70</a:t>
            </a:r>
          </a:p>
          <a:p>
            <a:pPr marL="320040" lvl="1" indent="0" algn="ctr">
              <a:buNone/>
            </a:pPr>
            <a:r>
              <a:rPr lang="en-US" dirty="0"/>
              <a:t>$ </a:t>
            </a:r>
            <a:r>
              <a:rPr lang="sv-SE" dirty="0"/>
              <a:t>dig 70.123.10.129.in-addr.arpa PTR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039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as Indirection Service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DNS gives us very powerful capabilities</a:t>
            </a:r>
          </a:p>
          <a:p>
            <a:pPr lvl="1"/>
            <a:r>
              <a:rPr lang="en-US" dirty="0"/>
              <a:t>Not only easier for humans to reference machines!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en-US" dirty="0"/>
              <a:t>Changing the IPs of machines becomes trivial</a:t>
            </a:r>
          </a:p>
          <a:p>
            <a:pPr lvl="1"/>
            <a:r>
              <a:rPr lang="en-US" dirty="0"/>
              <a:t>e.g., you want to move your web server to a new host</a:t>
            </a:r>
          </a:p>
          <a:p>
            <a:pPr lvl="1"/>
            <a:r>
              <a:rPr lang="en-US" dirty="0"/>
              <a:t>Just change the DNS record!</a:t>
            </a:r>
          </a:p>
        </p:txBody>
      </p:sp>
    </p:spTree>
    <p:extLst>
      <p:ext uri="{BB962C8B-B14F-4D97-AF65-F5344CB8AC3E}">
        <p14:creationId xmlns:p14="http://schemas.microsoft.com/office/powerpoint/2010/main" val="63702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E4E23-8CAF-AE7E-D895-3E8A0EF51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54A1-9A37-A5B9-DE65-C0B709ABD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Involvement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F0741F-FA3D-5CB5-0ED7-3FA03D56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3F9B09-ACA0-6563-34A5-FF697D80BB1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en-US" dirty="0"/>
              <a:t>If you want to…</a:t>
            </a:r>
          </a:p>
          <a:p>
            <a:pPr lvl="1"/>
            <a:r>
              <a:rPr lang="en-US" dirty="0"/>
              <a:t>Call someone, you need to ask for their phone number</a:t>
            </a:r>
          </a:p>
          <a:p>
            <a:pPr lvl="2"/>
            <a:r>
              <a:rPr lang="en-US" dirty="0"/>
              <a:t>You can’t just dial “P R O F  W I L S O N”</a:t>
            </a:r>
          </a:p>
          <a:p>
            <a:pPr lvl="1"/>
            <a:r>
              <a:rPr lang="en-US" dirty="0"/>
              <a:t>Mail someone, you need to get their address first</a:t>
            </a:r>
          </a:p>
          <a:p>
            <a:r>
              <a:rPr lang="en-US" dirty="0"/>
              <a:t>What about the Internet?</a:t>
            </a:r>
          </a:p>
          <a:p>
            <a:pPr lvl="1"/>
            <a:r>
              <a:rPr lang="en-US" dirty="0"/>
              <a:t>If you need to reach Instagram, you need their IP</a:t>
            </a:r>
          </a:p>
          <a:p>
            <a:pPr lvl="1"/>
            <a:r>
              <a:rPr lang="en-US" dirty="0"/>
              <a:t>Does anyone know Instagram’s IP?</a:t>
            </a:r>
          </a:p>
          <a:p>
            <a:r>
              <a:rPr lang="en-US" dirty="0"/>
              <a:t>Problem:</a:t>
            </a:r>
          </a:p>
          <a:p>
            <a:pPr lvl="1"/>
            <a:r>
              <a:rPr lang="en-US" dirty="0"/>
              <a:t>People can’t remember IP addresses</a:t>
            </a:r>
          </a:p>
          <a:p>
            <a:pPr lvl="1"/>
            <a:r>
              <a:rPr lang="en-US" dirty="0"/>
              <a:t>Need human readable names that map to IPs</a:t>
            </a:r>
          </a:p>
        </p:txBody>
      </p:sp>
    </p:spTree>
    <p:extLst>
      <p:ext uri="{BB962C8B-B14F-4D97-AF65-F5344CB8AC3E}">
        <p14:creationId xmlns:p14="http://schemas.microsoft.com/office/powerpoint/2010/main" val="422682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and Load Balancing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523998"/>
            <a:ext cx="8839200" cy="598714"/>
          </a:xfrm>
        </p:spPr>
        <p:txBody>
          <a:bodyPr/>
          <a:lstStyle/>
          <a:p>
            <a:r>
              <a:rPr lang="en-US" dirty="0"/>
              <a:t>One machine can have many aliases</a:t>
            </a:r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388" y="2407294"/>
            <a:ext cx="948757" cy="94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0310" y="2115270"/>
            <a:ext cx="1815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www.reddit.com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3866" y="2580692"/>
            <a:ext cx="1704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www.meta.com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440293" y="3059654"/>
            <a:ext cx="1671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www.slate.com</a:t>
            </a:r>
            <a:endParaRPr lang="en-US" sz="2000" dirty="0"/>
          </a:p>
        </p:txBody>
      </p:sp>
      <p:cxnSp>
        <p:nvCxnSpPr>
          <p:cNvPr id="13" name="Straight Arrow Connector 12"/>
          <p:cNvCxnSpPr>
            <a:stCxn id="6" idx="3"/>
          </p:cNvCxnSpPr>
          <p:nvPr/>
        </p:nvCxnSpPr>
        <p:spPr>
          <a:xfrm>
            <a:off x="4665870" y="2315326"/>
            <a:ext cx="1179760" cy="20005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>
            <a:off x="4318820" y="2780747"/>
            <a:ext cx="152681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3"/>
          </p:cNvCxnSpPr>
          <p:nvPr/>
        </p:nvCxnSpPr>
        <p:spPr>
          <a:xfrm flipV="1">
            <a:off x="4112290" y="3059655"/>
            <a:ext cx="1733340" cy="20005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910828" y="3070540"/>
            <a:ext cx="1728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*. </a:t>
            </a:r>
            <a:r>
              <a:rPr lang="en-US" sz="2000" dirty="0" err="1"/>
              <a:t>substack.com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7908554" y="2092210"/>
            <a:ext cx="2388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choffnes.substack.com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7849915" y="2578614"/>
            <a:ext cx="236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cs3700.substack.com</a:t>
            </a:r>
          </a:p>
        </p:txBody>
      </p:sp>
      <p:cxnSp>
        <p:nvCxnSpPr>
          <p:cNvPr id="24" name="Straight Arrow Connector 23"/>
          <p:cNvCxnSpPr>
            <a:stCxn id="22" idx="1"/>
          </p:cNvCxnSpPr>
          <p:nvPr/>
        </p:nvCxnSpPr>
        <p:spPr>
          <a:xfrm flipH="1">
            <a:off x="6787152" y="2778669"/>
            <a:ext cx="1062763" cy="503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1" idx="1"/>
          </p:cNvCxnSpPr>
          <p:nvPr/>
        </p:nvCxnSpPr>
        <p:spPr>
          <a:xfrm flipH="1">
            <a:off x="6787154" y="2292265"/>
            <a:ext cx="1121400" cy="2231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1"/>
          </p:cNvCxnSpPr>
          <p:nvPr/>
        </p:nvCxnSpPr>
        <p:spPr>
          <a:xfrm flipH="1" flipV="1">
            <a:off x="6787148" y="3059655"/>
            <a:ext cx="1123680" cy="2109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3"/>
          <p:cNvSpPr txBox="1">
            <a:spLocks/>
          </p:cNvSpPr>
          <p:nvPr/>
        </p:nvSpPr>
        <p:spPr>
          <a:xfrm>
            <a:off x="1683514" y="3592279"/>
            <a:ext cx="8839200" cy="5987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One domain can map to multiple machines</a:t>
            </a:r>
          </a:p>
        </p:txBody>
      </p:sp>
      <p:pic>
        <p:nvPicPr>
          <p:cNvPr id="36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714" y="4145160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3664536" y="5133353"/>
            <a:ext cx="1915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cxnSp>
        <p:nvCxnSpPr>
          <p:cNvPr id="40" name="Straight Arrow Connector 39"/>
          <p:cNvCxnSpPr>
            <a:stCxn id="39" idx="3"/>
            <a:endCxn id="59" idx="1"/>
          </p:cNvCxnSpPr>
          <p:nvPr/>
        </p:nvCxnSpPr>
        <p:spPr>
          <a:xfrm>
            <a:off x="5580188" y="5333408"/>
            <a:ext cx="2118168" cy="5401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9" idx="3"/>
            <a:endCxn id="58" idx="1"/>
          </p:cNvCxnSpPr>
          <p:nvPr/>
        </p:nvCxnSpPr>
        <p:spPr>
          <a:xfrm flipV="1">
            <a:off x="5580188" y="4996896"/>
            <a:ext cx="2642418" cy="3365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9" idx="3"/>
            <a:endCxn id="36" idx="1"/>
          </p:cNvCxnSpPr>
          <p:nvPr/>
        </p:nvCxnSpPr>
        <p:spPr>
          <a:xfrm flipV="1">
            <a:off x="5580189" y="4571028"/>
            <a:ext cx="1461525" cy="7623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9" idx="3"/>
            <a:endCxn id="60" idx="1"/>
          </p:cNvCxnSpPr>
          <p:nvPr/>
        </p:nvCxnSpPr>
        <p:spPr>
          <a:xfrm>
            <a:off x="5580189" y="5333408"/>
            <a:ext cx="1035657" cy="96602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607" y="4571028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357" y="5447697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846" y="5873565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06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5" grpId="0"/>
      <p:bldP spid="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Delivery Networks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074" name="Picture 2" descr="D:\Classes\CS 4700\assets\usashap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35" y="1536028"/>
            <a:ext cx="8251371" cy="525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Classes\CS 4700\assets\Netflix-icon-300x1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10621" r="6646" b="14574"/>
          <a:stretch/>
        </p:blipFill>
        <p:spPr bwMode="auto">
          <a:xfrm>
            <a:off x="2547225" y="2305474"/>
            <a:ext cx="1567543" cy="6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395" y="2653818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Classes\CS 4700\assets\Netflix-icon-300x1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10621" r="6646" b="14574"/>
          <a:stretch/>
        </p:blipFill>
        <p:spPr bwMode="auto">
          <a:xfrm>
            <a:off x="8915383" y="4874504"/>
            <a:ext cx="1567543" cy="6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430" y="4275791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81683" y="2305474"/>
            <a:ext cx="831262" cy="9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86230" y="4661741"/>
            <a:ext cx="905717" cy="9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38" y="3447059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892" y="3194283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eft-Right Arrow 14"/>
          <p:cNvSpPr/>
          <p:nvPr/>
        </p:nvSpPr>
        <p:spPr>
          <a:xfrm rot="4388538">
            <a:off x="2123319" y="3808146"/>
            <a:ext cx="1037637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 rot="6498330">
            <a:off x="8705836" y="3528073"/>
            <a:ext cx="1037637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 rot="7506663">
            <a:off x="3255549" y="4447244"/>
            <a:ext cx="704121" cy="49169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 rot="19626370">
            <a:off x="8125663" y="2985589"/>
            <a:ext cx="810495" cy="49169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109607" y="4653789"/>
            <a:ext cx="4098226" cy="2072035"/>
            <a:chOff x="404487" y="3333623"/>
            <a:chExt cx="8274022" cy="1523216"/>
          </a:xfrm>
        </p:grpSpPr>
        <p:sp>
          <p:nvSpPr>
            <p:cNvPr id="20" name="Rectangle 19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404487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DNS responses may vary based on geography, ISP, </a:t>
              </a:r>
              <a:r>
                <a:rPr lang="en-US" sz="3200" dirty="0" err="1">
                  <a:solidFill>
                    <a:schemeClr val="bg1"/>
                  </a:solidFill>
                </a:rPr>
                <a:t>etc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70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55835-0DCD-4DD5-83F2-79919C7C8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 $ dig www.northeastern.edu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098899-9BC8-4D44-A1C9-271FF147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2035E-2029-491C-978E-0DD17FBEB75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 fontScale="62500" lnSpcReduction="20000"/>
          </a:bodyPr>
          <a:lstStyle/>
          <a:p>
            <a:pPr>
              <a:buNone/>
            </a:pPr>
            <a:r>
              <a:rPr lang="en-US" dirty="0"/>
              <a:t>; &lt;&lt;&gt;&gt; </a:t>
            </a:r>
            <a:r>
              <a:rPr lang="en-US" dirty="0" err="1"/>
              <a:t>DiG</a:t>
            </a:r>
            <a:r>
              <a:rPr lang="en-US" dirty="0"/>
              <a:t> 9.10.6 &lt;&lt;&gt;&gt; </a:t>
            </a:r>
            <a:r>
              <a:rPr lang="en-US" dirty="0">
                <a:hlinkClick r:id="rId2"/>
              </a:rPr>
              <a:t>www.northeastern.edu</a:t>
            </a:r>
            <a:endParaRPr lang="en-US"/>
          </a:p>
          <a:p>
            <a:pPr>
              <a:buNone/>
            </a:pPr>
            <a:r>
              <a:rPr lang="en-US" dirty="0"/>
              <a:t>;; global options: +</a:t>
            </a:r>
            <a:r>
              <a:rPr lang="en-US" dirty="0" err="1"/>
              <a:t>cmd</a:t>
            </a:r>
          </a:p>
          <a:p>
            <a:pPr>
              <a:buNone/>
            </a:pPr>
            <a:r>
              <a:rPr lang="en-US" dirty="0"/>
              <a:t>;; Got answer:</a:t>
            </a:r>
          </a:p>
          <a:p>
            <a:pPr>
              <a:buNone/>
            </a:pPr>
            <a:r>
              <a:rPr lang="en-US" dirty="0"/>
              <a:t>;; -&gt;&gt;HEADER&lt;&lt;- opcode: QUERY, status: NOERROR, id: 31072</a:t>
            </a:r>
          </a:p>
          <a:p>
            <a:pPr>
              <a:buNone/>
            </a:pPr>
            <a:r>
              <a:rPr lang="en-US" dirty="0"/>
              <a:t>;; flags: </a:t>
            </a:r>
            <a:r>
              <a:rPr lang="en-US" dirty="0" err="1"/>
              <a:t>qr</a:t>
            </a:r>
            <a:r>
              <a:rPr lang="en-US" dirty="0"/>
              <a:t> aa </a:t>
            </a:r>
            <a:r>
              <a:rPr lang="en-US" dirty="0" err="1"/>
              <a:t>rd</a:t>
            </a:r>
            <a:r>
              <a:rPr lang="en-US" dirty="0"/>
              <a:t> ra; </a:t>
            </a:r>
            <a:r>
              <a:rPr lang="en-US" dirty="0">
                <a:solidFill>
                  <a:srgbClr val="0070C0"/>
                </a:solidFill>
              </a:rPr>
              <a:t>QUERY: 1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ANSWER: 4,</a:t>
            </a:r>
            <a:r>
              <a:rPr lang="en-US" dirty="0"/>
              <a:t> AUTHORITY: 0, ADDITIONAL: 1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 dirty="0"/>
              <a:t>;; OPT PSEUDOSECTION:</a:t>
            </a:r>
          </a:p>
          <a:p>
            <a:pPr>
              <a:buNone/>
            </a:pPr>
            <a:r>
              <a:rPr lang="en-US" dirty="0"/>
              <a:t>; EDNS: version: 0, flags:; </a:t>
            </a:r>
            <a:r>
              <a:rPr lang="en-US" dirty="0" err="1"/>
              <a:t>udp</a:t>
            </a:r>
            <a:r>
              <a:rPr lang="en-US" dirty="0"/>
              <a:t>: 4096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;; QUESTION SECTION: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;www.northeastern.edu.        IN    A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 dirty="0">
                <a:solidFill>
                  <a:srgbClr val="00B050"/>
                </a:solidFill>
              </a:rPr>
              <a:t>;; ANSWER SECTION:</a:t>
            </a:r>
          </a:p>
          <a:p>
            <a:pPr>
              <a:buNone/>
            </a:pPr>
            <a:r>
              <a:rPr lang="en-US" dirty="0">
                <a:solidFill>
                  <a:srgbClr val="00B050"/>
                </a:solidFill>
                <a:hlinkClick r:id="rId2"/>
              </a:rPr>
              <a:t>www.northeastern.edu</a:t>
            </a:r>
            <a:r>
              <a:rPr lang="en-US" dirty="0">
                <a:solidFill>
                  <a:srgbClr val="00B050"/>
                </a:solidFill>
              </a:rPr>
              <a:t>.    300    IN    CNAME    northeastern.edu.edgekey.net.</a:t>
            </a:r>
          </a:p>
          <a:p>
            <a:pPr>
              <a:buNone/>
            </a:pPr>
            <a:r>
              <a:rPr lang="en-US" dirty="0">
                <a:solidFill>
                  <a:srgbClr val="00B050"/>
                </a:solidFill>
              </a:rPr>
              <a:t>northeastern.edu.edgekey.net. 172 IN    CNAME    e12215.dscb.akamaiedge.net.</a:t>
            </a:r>
          </a:p>
          <a:p>
            <a:pPr>
              <a:buNone/>
            </a:pPr>
            <a:r>
              <a:rPr lang="en-US" dirty="0">
                <a:solidFill>
                  <a:srgbClr val="00B050"/>
                </a:solidFill>
              </a:rPr>
              <a:t>e12215.dscb.akamaiedge.net. 17    IN    A    72.247.11.80</a:t>
            </a:r>
          </a:p>
          <a:p>
            <a:pPr>
              <a:buNone/>
            </a:pPr>
            <a:r>
              <a:rPr lang="en-US" dirty="0">
                <a:solidFill>
                  <a:srgbClr val="00B050"/>
                </a:solidFill>
              </a:rPr>
              <a:t>e12215.dscb.akamaiedge.net. 17    IN    A    72.247.11.50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01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Propagation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68795" y="1600200"/>
            <a:ext cx="10978623" cy="4871852"/>
          </a:xfrm>
        </p:spPr>
        <p:txBody>
          <a:bodyPr/>
          <a:lstStyle/>
          <a:p>
            <a:r>
              <a:rPr lang="en-US" dirty="0"/>
              <a:t>How many of you have purchased a domain name?</a:t>
            </a:r>
          </a:p>
          <a:p>
            <a:pPr lvl="1"/>
            <a:r>
              <a:rPr lang="en-US" dirty="0"/>
              <a:t>Did you notice that it took ~72 hours for your name to become accessible?</a:t>
            </a:r>
          </a:p>
          <a:p>
            <a:pPr lvl="1"/>
            <a:r>
              <a:rPr lang="en-US" dirty="0"/>
              <a:t>This delay is called DNS Propagation</a:t>
            </a:r>
          </a:p>
          <a:p>
            <a:r>
              <a:rPr lang="en-US" dirty="0"/>
              <a:t>Delays for new names and records:</a:t>
            </a:r>
          </a:p>
          <a:p>
            <a:pPr lvl="1"/>
            <a:r>
              <a:rPr lang="en-US" dirty="0"/>
              <a:t>Communication delays between the registrar and the registry</a:t>
            </a:r>
          </a:p>
          <a:p>
            <a:pPr lvl="2"/>
            <a:r>
              <a:rPr lang="en-US" dirty="0"/>
              <a:t>Registrar: a domain name reseller, e.g., </a:t>
            </a:r>
            <a:r>
              <a:rPr lang="en-US" dirty="0" err="1"/>
              <a:t>Godaddy</a:t>
            </a:r>
            <a:r>
              <a:rPr lang="en-US" dirty="0"/>
              <a:t>, Namecheap</a:t>
            </a:r>
          </a:p>
          <a:p>
            <a:pPr lvl="2"/>
            <a:r>
              <a:rPr lang="en-US" dirty="0"/>
              <a:t>Registry: the official administrator of a TLD, e.g., Verisign</a:t>
            </a:r>
          </a:p>
          <a:p>
            <a:pPr lvl="1"/>
            <a:r>
              <a:rPr lang="en-US" dirty="0"/>
              <a:t>Time to update the registry’s distributed DNS nameservers</a:t>
            </a:r>
          </a:p>
          <a:p>
            <a:r>
              <a:rPr lang="en-US" dirty="0"/>
              <a:t>Delays for existing names and records:</a:t>
            </a:r>
          </a:p>
          <a:p>
            <a:pPr lvl="1"/>
            <a:r>
              <a:rPr lang="en-US" dirty="0"/>
              <a:t>Caching and TTL—some ISPs ignore TTLs and cache records for days</a:t>
            </a:r>
          </a:p>
        </p:txBody>
      </p:sp>
    </p:spTree>
    <p:extLst>
      <p:ext uri="{BB962C8B-B14F-4D97-AF65-F5344CB8AC3E}">
        <p14:creationId xmlns:p14="http://schemas.microsoft.com/office/powerpoint/2010/main" val="70440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vs. Freshness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1"/>
            <a:ext cx="8839200" cy="628147"/>
          </a:xfrm>
        </p:spPr>
        <p:txBody>
          <a:bodyPr/>
          <a:lstStyle/>
          <a:p>
            <a:r>
              <a:rPr lang="en-US" dirty="0"/>
              <a:t>DNS Propagation delay is caused by caching</a:t>
            </a:r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901" y="3421645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352" y="3457101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20263" y="4109637"/>
            <a:ext cx="2097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sp>
        <p:nvSpPr>
          <p:cNvPr id="8" name="Up Arrow 7"/>
          <p:cNvSpPr/>
          <p:nvPr/>
        </p:nvSpPr>
        <p:spPr>
          <a:xfrm rot="16200000" flipV="1">
            <a:off x="3739307" y="2483867"/>
            <a:ext cx="553978" cy="2500444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 flipH="1">
            <a:off x="6694715" y="2228349"/>
            <a:ext cx="3755571" cy="1597911"/>
            <a:chOff x="1219200" y="4876799"/>
            <a:chExt cx="5181605" cy="1389740"/>
          </a:xfrm>
        </p:grpSpPr>
        <p:sp>
          <p:nvSpPr>
            <p:cNvPr id="10" name="Rectangular Callout 9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64908"/>
                <a:gd name="adj2" fmla="val 46017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19203" y="4901369"/>
              <a:ext cx="5181602" cy="1365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Cached Root Zone File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Cached .com Zone File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Cached </a:t>
              </a:r>
              <a:r>
                <a:rPr lang="en-US" sz="2400" kern="0" dirty="0" err="1">
                  <a:solidFill>
                    <a:sysClr val="window" lastClr="FFFFFF"/>
                  </a:solidFill>
                </a:rPr>
                <a:t>.net</a:t>
              </a:r>
              <a:r>
                <a:rPr lang="en-US" sz="2400" kern="0" dirty="0">
                  <a:solidFill>
                    <a:sysClr val="window" lastClr="FFFFFF"/>
                  </a:solidFill>
                </a:rPr>
                <a:t> Zone File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Etc.</a:t>
              </a:r>
            </a:p>
          </p:txBody>
        </p:sp>
      </p:grpSp>
      <p:pic>
        <p:nvPicPr>
          <p:cNvPr id="12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53" y="566378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207" y="411389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16" y="4320421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688" y="574502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574582" y="4764124"/>
            <a:ext cx="630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53126" y="4940914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67673" y="6364448"/>
            <a:ext cx="1829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ns.godaddy.com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40486" y="6297348"/>
            <a:ext cx="2402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www.my-new-site.com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7108372" y="6007782"/>
            <a:ext cx="1719943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 flipH="1">
            <a:off x="1694973" y="2256597"/>
            <a:ext cx="3557021" cy="847566"/>
            <a:chOff x="1219200" y="4876799"/>
            <a:chExt cx="5181605" cy="1435489"/>
          </a:xfrm>
        </p:grpSpPr>
        <p:sp>
          <p:nvSpPr>
            <p:cNvPr id="22" name="Rectangular Callout 21"/>
            <p:cNvSpPr/>
            <p:nvPr/>
          </p:nvSpPr>
          <p:spPr>
            <a:xfrm>
              <a:off x="1219200" y="4876799"/>
              <a:ext cx="5181604" cy="1384994"/>
            </a:xfrm>
            <a:prstGeom prst="wedgeRectCallout">
              <a:avLst>
                <a:gd name="adj1" fmla="val 34875"/>
                <a:gd name="adj2" fmla="val 9567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19203" y="4904861"/>
              <a:ext cx="5181602" cy="1407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Where is </a:t>
              </a:r>
            </a:p>
            <a:p>
              <a:pPr algn="ctr"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www.my-new-site.com?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4317179" y="2273166"/>
            <a:ext cx="2180345" cy="847566"/>
            <a:chOff x="1219200" y="4876799"/>
            <a:chExt cx="5181605" cy="1435489"/>
          </a:xfrm>
        </p:grpSpPr>
        <p:sp>
          <p:nvSpPr>
            <p:cNvPr id="25" name="Rectangular Callout 24"/>
            <p:cNvSpPr/>
            <p:nvPr/>
          </p:nvSpPr>
          <p:spPr>
            <a:xfrm>
              <a:off x="1219200" y="4876799"/>
              <a:ext cx="5181605" cy="1384994"/>
            </a:xfrm>
            <a:prstGeom prst="wedgeRectCallout">
              <a:avLst>
                <a:gd name="adj1" fmla="val -18546"/>
                <a:gd name="adj2" fmla="val 9967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9203" y="4904861"/>
              <a:ext cx="5181602" cy="1407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That name does not exist.</a:t>
              </a:r>
            </a:p>
          </p:txBody>
        </p:sp>
      </p:grpSp>
      <p:sp>
        <p:nvSpPr>
          <p:cNvPr id="29" name="Up Arrow 28"/>
          <p:cNvSpPr/>
          <p:nvPr/>
        </p:nvSpPr>
        <p:spPr>
          <a:xfrm rot="5400000" flipV="1">
            <a:off x="3789078" y="2484154"/>
            <a:ext cx="553978" cy="2500444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3"/>
          <p:cNvSpPr txBox="1">
            <a:spLocks/>
          </p:cNvSpPr>
          <p:nvPr/>
        </p:nvSpPr>
        <p:spPr>
          <a:xfrm>
            <a:off x="1676396" y="4855111"/>
            <a:ext cx="4332518" cy="100965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Zone files may be cached for 1-72 hours</a:t>
            </a:r>
          </a:p>
        </p:txBody>
      </p:sp>
    </p:spTree>
    <p:extLst>
      <p:ext uri="{BB962C8B-B14F-4D97-AF65-F5344CB8AC3E}">
        <p14:creationId xmlns:p14="http://schemas.microsoft.com/office/powerpoint/2010/main" val="342328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9" grpId="0" animBg="1"/>
      <p:bldP spid="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74376" y="2667000"/>
            <a:ext cx="8338782" cy="3529084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DNS Basics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Case Study: DNS and Email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DNS for Service Discovery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45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EE51C5-19B5-F045-9178-ADFDEEEC8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C8572-BC48-3A39-BB80-F8348171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884AD8AC-A8B6-53D3-769A-2327327A4127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62625927"/>
              </p:ext>
            </p:extLst>
          </p:nvPr>
        </p:nvGraphicFramePr>
        <p:xfrm>
          <a:off x="203200" y="1600200"/>
          <a:ext cx="11785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06611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>
            <a:extLst>
              <a:ext uri="{FF2B5EF4-FFF2-40B4-BE49-F238E27FC236}">
                <a16:creationId xmlns:a16="http://schemas.microsoft.com/office/drawing/2014/main" id="{A5DC0377-1E6F-F580-F112-EF91566AF940}"/>
              </a:ext>
            </a:extLst>
          </p:cNvPr>
          <p:cNvSpPr/>
          <p:nvPr/>
        </p:nvSpPr>
        <p:spPr>
          <a:xfrm>
            <a:off x="9846192" y="1670588"/>
            <a:ext cx="2155371" cy="136145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F1EB25-3AE5-EE34-FFCB-A56E3AA25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Browsing the Web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269E5-BC3A-4812-D27D-4827BD72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37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17D1A5-F6B5-A404-E3B4-3E9C279B5A4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70588"/>
            <a:ext cx="5892800" cy="5035012"/>
          </a:xfrm>
        </p:spPr>
        <p:txBody>
          <a:bodyPr/>
          <a:lstStyle/>
          <a:p>
            <a:r>
              <a:rPr lang="en-US" dirty="0"/>
              <a:t>By default, DNS queries return A and AAAA records</a:t>
            </a:r>
          </a:p>
          <a:p>
            <a:pPr lvl="1"/>
            <a:r>
              <a:rPr lang="en-US" dirty="0"/>
              <a:t>IP address</a:t>
            </a:r>
          </a:p>
          <a:p>
            <a:r>
              <a:rPr lang="en-US" dirty="0"/>
              <a:t>By default, DNS queries do not tell you anything about services or ports</a:t>
            </a:r>
          </a:p>
          <a:p>
            <a:endParaRPr lang="en-US" dirty="0"/>
          </a:p>
          <a:p>
            <a:r>
              <a:rPr lang="en-US" dirty="0"/>
              <a:t>Web browsing example:</a:t>
            </a:r>
          </a:p>
          <a:p>
            <a:pPr lvl="1"/>
            <a:r>
              <a:rPr lang="en-US" dirty="0"/>
              <a:t>Assume a given host will be running an HTTP server on port 80</a:t>
            </a:r>
          </a:p>
          <a:p>
            <a:pPr lvl="1"/>
            <a:r>
              <a:rPr lang="en-US" dirty="0"/>
              <a:t>… or an HTTPS server on port 443</a:t>
            </a:r>
          </a:p>
        </p:txBody>
      </p:sp>
      <p:pic>
        <p:nvPicPr>
          <p:cNvPr id="7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CFA054E6-64DA-B2EE-74CA-D5836F186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474" y="357671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6BA90C-B55C-21F4-8D32-A8B0B082F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9924" y="2661476"/>
            <a:ext cx="890107" cy="1006209"/>
          </a:xfrm>
          <a:prstGeom prst="rect">
            <a:avLst/>
          </a:prstGeom>
        </p:spPr>
      </p:pic>
      <p:pic>
        <p:nvPicPr>
          <p:cNvPr id="11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39AEE9AD-0502-5153-3B66-3E1A5D4F9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927" y="219524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Pictures\Server_icons_lnx\Icons\128X128\black_server.png">
            <a:extLst>
              <a:ext uri="{FF2B5EF4-FFF2-40B4-BE49-F238E27FC236}">
                <a16:creationId xmlns:a16="http://schemas.microsoft.com/office/drawing/2014/main" id="{3B245F4C-1DA8-E4BC-7AAC-B3DB5B9B1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922" y="5634463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AF26A0-FE91-66E0-5582-57475EAFBE17}"/>
              </a:ext>
            </a:extLst>
          </p:cNvPr>
          <p:cNvSpPr txBox="1"/>
          <p:nvPr/>
        </p:nvSpPr>
        <p:spPr>
          <a:xfrm>
            <a:off x="10508497" y="4252745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DNS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E97D72-E6FD-A1EB-4D62-2DEE185C2D7C}"/>
              </a:ext>
            </a:extLst>
          </p:cNvPr>
          <p:cNvSpPr txBox="1"/>
          <p:nvPr/>
        </p:nvSpPr>
        <p:spPr>
          <a:xfrm>
            <a:off x="10061091" y="1825911"/>
            <a:ext cx="181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Authoritative DNS</a:t>
            </a:r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AA35BDDE-2E2A-C7DD-71A3-D3AE6AA7CC98}"/>
              </a:ext>
            </a:extLst>
          </p:cNvPr>
          <p:cNvSpPr/>
          <p:nvPr/>
        </p:nvSpPr>
        <p:spPr>
          <a:xfrm rot="16200000">
            <a:off x="10753087" y="3105723"/>
            <a:ext cx="583662" cy="30875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00DD219-E094-0F66-FFA7-F5FF5D1BF651}"/>
              </a:ext>
            </a:extLst>
          </p:cNvPr>
          <p:cNvSpPr/>
          <p:nvPr/>
        </p:nvSpPr>
        <p:spPr>
          <a:xfrm>
            <a:off x="7419706" y="3667685"/>
            <a:ext cx="2130544" cy="4621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    northeastern.edu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420809-BA46-A2C0-FCD7-88BBEC3044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592" y="3695479"/>
            <a:ext cx="641969" cy="641969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E35A5859-47BE-7699-3B7B-871972A731C9}"/>
              </a:ext>
            </a:extLst>
          </p:cNvPr>
          <p:cNvSpPr/>
          <p:nvPr/>
        </p:nvSpPr>
        <p:spPr>
          <a:xfrm>
            <a:off x="9647177" y="3565022"/>
            <a:ext cx="891740" cy="310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142BCB0-1B06-124A-E6F3-DF3C806A2702}"/>
              </a:ext>
            </a:extLst>
          </p:cNvPr>
          <p:cNvSpPr/>
          <p:nvPr/>
        </p:nvSpPr>
        <p:spPr>
          <a:xfrm rot="10800000">
            <a:off x="9630238" y="3921731"/>
            <a:ext cx="891740" cy="310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496DEB46-0D09-DC0D-0A1D-97C5A84199A5}"/>
              </a:ext>
            </a:extLst>
          </p:cNvPr>
          <p:cNvSpPr/>
          <p:nvPr/>
        </p:nvSpPr>
        <p:spPr>
          <a:xfrm>
            <a:off x="6399347" y="1634065"/>
            <a:ext cx="3455586" cy="460585"/>
          </a:xfrm>
          <a:prstGeom prst="wedgeRectCallout">
            <a:avLst>
              <a:gd name="adj1" fmla="val 66437"/>
              <a:gd name="adj2" fmla="val 11096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northeastern.edu A 155.33.17.68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77F0B2-DA03-59A5-0E23-C222EAC2BE61}"/>
              </a:ext>
            </a:extLst>
          </p:cNvPr>
          <p:cNvSpPr txBox="1"/>
          <p:nvPr/>
        </p:nvSpPr>
        <p:spPr>
          <a:xfrm>
            <a:off x="10332968" y="6336268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155.33.17.68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47B9B920-A41F-4B8C-F91F-E9DA0FBEDB96}"/>
              </a:ext>
            </a:extLst>
          </p:cNvPr>
          <p:cNvSpPr/>
          <p:nvPr/>
        </p:nvSpPr>
        <p:spPr>
          <a:xfrm>
            <a:off x="7327889" y="4673894"/>
            <a:ext cx="1900052" cy="1138261"/>
          </a:xfrm>
          <a:prstGeom prst="wedgeRectCallout">
            <a:avLst>
              <a:gd name="adj1" fmla="val 69167"/>
              <a:gd name="adj2" fmla="val -30352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sock.connect</a:t>
            </a:r>
            <a:r>
              <a:rPr lang="en-US" dirty="0"/>
              <a:t>(</a:t>
            </a:r>
          </a:p>
          <a:p>
            <a:r>
              <a:rPr lang="en-US" dirty="0"/>
              <a:t>  155.33.17.68,</a:t>
            </a:r>
          </a:p>
          <a:p>
            <a:r>
              <a:rPr lang="en-US" dirty="0"/>
              <a:t>  80</a:t>
            </a:r>
          </a:p>
          <a:p>
            <a:r>
              <a:rPr lang="en-US" dirty="0"/>
              <a:t>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C613C82-C259-8B14-C2E9-058D4AB1FB40}"/>
              </a:ext>
            </a:extLst>
          </p:cNvPr>
          <p:cNvCxnSpPr>
            <a:cxnSpLocks/>
          </p:cNvCxnSpPr>
          <p:nvPr/>
        </p:nvCxnSpPr>
        <p:spPr>
          <a:xfrm flipV="1">
            <a:off x="4168800" y="5403273"/>
            <a:ext cx="3243382" cy="479127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row: Left-Right 27">
            <a:extLst>
              <a:ext uri="{FF2B5EF4-FFF2-40B4-BE49-F238E27FC236}">
                <a16:creationId xmlns:a16="http://schemas.microsoft.com/office/drawing/2014/main" id="{9D49BB78-6402-8065-E582-0A35DDF396CB}"/>
              </a:ext>
            </a:extLst>
          </p:cNvPr>
          <p:cNvSpPr/>
          <p:nvPr/>
        </p:nvSpPr>
        <p:spPr>
          <a:xfrm rot="2629969">
            <a:off x="8948366" y="4744717"/>
            <a:ext cx="2016912" cy="365932"/>
          </a:xfrm>
          <a:prstGeom prst="left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5" grpId="0" animBg="1"/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>
            <a:extLst>
              <a:ext uri="{FF2B5EF4-FFF2-40B4-BE49-F238E27FC236}">
                <a16:creationId xmlns:a16="http://schemas.microsoft.com/office/drawing/2014/main" id="{A5DC0377-1E6F-F580-F112-EF91566AF940}"/>
              </a:ext>
            </a:extLst>
          </p:cNvPr>
          <p:cNvSpPr/>
          <p:nvPr/>
        </p:nvSpPr>
        <p:spPr>
          <a:xfrm>
            <a:off x="9874992" y="1670588"/>
            <a:ext cx="2155371" cy="136145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F1EB25-3AE5-EE34-FFCB-A56E3AA25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Email?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269E5-BC3A-4812-D27D-4827BD72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38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17D1A5-F6B5-A404-E3B4-3E9C279B5A4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70588"/>
            <a:ext cx="5840725" cy="50350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By default, DNS queries return A and AAAA records</a:t>
            </a:r>
          </a:p>
          <a:p>
            <a:pPr lvl="1"/>
            <a:r>
              <a:rPr lang="en-US" dirty="0"/>
              <a:t>IP address</a:t>
            </a:r>
          </a:p>
          <a:p>
            <a:r>
              <a:rPr lang="en-US" dirty="0"/>
              <a:t>By default, DNS queries do not tell you anything about services or ports</a:t>
            </a:r>
          </a:p>
          <a:p>
            <a:endParaRPr lang="en-US" dirty="0"/>
          </a:p>
          <a:p>
            <a:r>
              <a:rPr lang="en-US" dirty="0"/>
              <a:t>Email example:</a:t>
            </a:r>
          </a:p>
          <a:p>
            <a:pPr lvl="1"/>
            <a:r>
              <a:rPr lang="en-US" dirty="0"/>
              <a:t>Email uses the Simple Mail Transfer Protocol (SMTP)</a:t>
            </a:r>
          </a:p>
          <a:p>
            <a:pPr lvl="1"/>
            <a:r>
              <a:rPr lang="en-US" dirty="0"/>
              <a:t>Assume a given host will be running an SMTP server on port 587</a:t>
            </a:r>
          </a:p>
        </p:txBody>
      </p:sp>
      <p:pic>
        <p:nvPicPr>
          <p:cNvPr id="7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CFA054E6-64DA-B2EE-74CA-D5836F186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274" y="357671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39AEE9AD-0502-5153-3B66-3E1A5D4F9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727" y="219524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Pictures\Server_icons_lnx\Icons\128X128\black_server.png">
            <a:extLst>
              <a:ext uri="{FF2B5EF4-FFF2-40B4-BE49-F238E27FC236}">
                <a16:creationId xmlns:a16="http://schemas.microsoft.com/office/drawing/2014/main" id="{3B245F4C-1DA8-E4BC-7AAC-B3DB5B9B1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722" y="5634463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AF26A0-FE91-66E0-5582-57475EAFBE17}"/>
              </a:ext>
            </a:extLst>
          </p:cNvPr>
          <p:cNvSpPr txBox="1"/>
          <p:nvPr/>
        </p:nvSpPr>
        <p:spPr>
          <a:xfrm>
            <a:off x="10537297" y="4252745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DNS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E97D72-E6FD-A1EB-4D62-2DEE185C2D7C}"/>
              </a:ext>
            </a:extLst>
          </p:cNvPr>
          <p:cNvSpPr txBox="1"/>
          <p:nvPr/>
        </p:nvSpPr>
        <p:spPr>
          <a:xfrm>
            <a:off x="10089891" y="1825911"/>
            <a:ext cx="181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Authoritative DNS</a:t>
            </a:r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AA35BDDE-2E2A-C7DD-71A3-D3AE6AA7CC98}"/>
              </a:ext>
            </a:extLst>
          </p:cNvPr>
          <p:cNvSpPr/>
          <p:nvPr/>
        </p:nvSpPr>
        <p:spPr>
          <a:xfrm rot="16200000">
            <a:off x="10781887" y="3105723"/>
            <a:ext cx="583662" cy="30875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00DD219-E094-0F66-FFA7-F5FF5D1BF651}"/>
              </a:ext>
            </a:extLst>
          </p:cNvPr>
          <p:cNvSpPr/>
          <p:nvPr/>
        </p:nvSpPr>
        <p:spPr>
          <a:xfrm>
            <a:off x="6380074" y="3519098"/>
            <a:ext cx="3295902" cy="78191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    To: </a:t>
            </a:r>
            <a:r>
              <a:rPr lang="en-US" dirty="0">
                <a:solidFill>
                  <a:schemeClr val="tx1"/>
                </a:solidFill>
                <a:hlinkClick r:id="rId4"/>
              </a:rPr>
              <a:t>aoun@northeastern.edu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    From: </a:t>
            </a:r>
            <a:r>
              <a:rPr lang="en-US" dirty="0">
                <a:solidFill>
                  <a:schemeClr val="tx1"/>
                </a:solidFill>
                <a:hlinkClick r:id="rId5"/>
              </a:rPr>
              <a:t>biden@whitehouse.gov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35A5859-47BE-7699-3B7B-871972A731C9}"/>
              </a:ext>
            </a:extLst>
          </p:cNvPr>
          <p:cNvSpPr/>
          <p:nvPr/>
        </p:nvSpPr>
        <p:spPr>
          <a:xfrm>
            <a:off x="9755177" y="3565022"/>
            <a:ext cx="891740" cy="310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142BCB0-1B06-124A-E6F3-DF3C806A2702}"/>
              </a:ext>
            </a:extLst>
          </p:cNvPr>
          <p:cNvSpPr/>
          <p:nvPr/>
        </p:nvSpPr>
        <p:spPr>
          <a:xfrm rot="10800000">
            <a:off x="9738238" y="3921731"/>
            <a:ext cx="891740" cy="310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496DEB46-0D09-DC0D-0A1D-97C5A84199A5}"/>
              </a:ext>
            </a:extLst>
          </p:cNvPr>
          <p:cNvSpPr/>
          <p:nvPr/>
        </p:nvSpPr>
        <p:spPr>
          <a:xfrm>
            <a:off x="6428147" y="1634065"/>
            <a:ext cx="3455586" cy="460585"/>
          </a:xfrm>
          <a:prstGeom prst="wedgeRectCallout">
            <a:avLst>
              <a:gd name="adj1" fmla="val 66437"/>
              <a:gd name="adj2" fmla="val 11096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northeastern.edu A 155.33.17.68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77F0B2-DA03-59A5-0E23-C222EAC2BE61}"/>
              </a:ext>
            </a:extLst>
          </p:cNvPr>
          <p:cNvSpPr txBox="1"/>
          <p:nvPr/>
        </p:nvSpPr>
        <p:spPr>
          <a:xfrm>
            <a:off x="10361768" y="6336268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155.33.17.68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47B9B920-A41F-4B8C-F91F-E9DA0FBEDB96}"/>
              </a:ext>
            </a:extLst>
          </p:cNvPr>
          <p:cNvSpPr/>
          <p:nvPr/>
        </p:nvSpPr>
        <p:spPr>
          <a:xfrm>
            <a:off x="7356689" y="4673894"/>
            <a:ext cx="1900052" cy="1138261"/>
          </a:xfrm>
          <a:prstGeom prst="wedgeRectCallout">
            <a:avLst>
              <a:gd name="adj1" fmla="val 69167"/>
              <a:gd name="adj2" fmla="val -30352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sock.connect</a:t>
            </a:r>
            <a:r>
              <a:rPr lang="en-US" dirty="0"/>
              <a:t>(</a:t>
            </a:r>
          </a:p>
          <a:p>
            <a:r>
              <a:rPr lang="en-US" dirty="0"/>
              <a:t>  155.33.17.68,</a:t>
            </a:r>
          </a:p>
          <a:p>
            <a:r>
              <a:rPr lang="en-US" dirty="0"/>
              <a:t>  587</a:t>
            </a:r>
          </a:p>
          <a:p>
            <a:r>
              <a:rPr lang="en-US" dirty="0"/>
              <a:t>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C613C82-C259-8B14-C2E9-058D4AB1FB40}"/>
              </a:ext>
            </a:extLst>
          </p:cNvPr>
          <p:cNvCxnSpPr>
            <a:cxnSpLocks/>
          </p:cNvCxnSpPr>
          <p:nvPr/>
        </p:nvCxnSpPr>
        <p:spPr>
          <a:xfrm flipV="1">
            <a:off x="4726379" y="5456712"/>
            <a:ext cx="2737263" cy="783771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row: Left-Right 27">
            <a:extLst>
              <a:ext uri="{FF2B5EF4-FFF2-40B4-BE49-F238E27FC236}">
                <a16:creationId xmlns:a16="http://schemas.microsoft.com/office/drawing/2014/main" id="{9D49BB78-6402-8065-E582-0A35DDF396CB}"/>
              </a:ext>
            </a:extLst>
          </p:cNvPr>
          <p:cNvSpPr/>
          <p:nvPr/>
        </p:nvSpPr>
        <p:spPr>
          <a:xfrm rot="2629969">
            <a:off x="8977166" y="4744717"/>
            <a:ext cx="2016912" cy="365932"/>
          </a:xfrm>
          <a:prstGeom prst="left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DCA3ACB-CD69-4902-E795-8843B03C78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085" y="3776542"/>
            <a:ext cx="812556" cy="8125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DB11AF-A678-F7A3-B5B5-09B8A88F965B}"/>
              </a:ext>
            </a:extLst>
          </p:cNvPr>
          <p:cNvSpPr/>
          <p:nvPr/>
        </p:nvSpPr>
        <p:spPr>
          <a:xfrm>
            <a:off x="7690698" y="3519097"/>
            <a:ext cx="1708356" cy="448099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DB150B1F-D08D-1C8A-E9AF-20BF8A994F9D}"/>
              </a:ext>
            </a:extLst>
          </p:cNvPr>
          <p:cNvSpPr/>
          <p:nvPr/>
        </p:nvSpPr>
        <p:spPr>
          <a:xfrm>
            <a:off x="7653153" y="4768314"/>
            <a:ext cx="2022823" cy="2022823"/>
          </a:xfrm>
          <a:prstGeom prst="mathMultiply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1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5" grpId="0" animBg="1"/>
      <p:bldP spid="28" grpId="0" animBg="1"/>
      <p:bldP spid="2" grpId="0" animBg="1"/>
      <p:bldP spid="2" grpId="1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60A54-F7C6-2BC8-54E5-72B4B64C2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Distinguish HTTP from SMTP Servers?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3E646B-5C99-7A8E-DCCE-A6D0D94B4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32E19-9983-162B-326B-33B9E85FDD1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Solution 1: use unique domains</a:t>
            </a:r>
          </a:p>
          <a:p>
            <a:pPr lvl="1"/>
            <a:r>
              <a:rPr lang="en-US" dirty="0"/>
              <a:t>Example: </a:t>
            </a:r>
            <a:r>
              <a:rPr lang="en-US" i="1" dirty="0">
                <a:solidFill>
                  <a:srgbClr val="0070C0"/>
                </a:solidFill>
              </a:rPr>
              <a:t>google.com </a:t>
            </a:r>
            <a:r>
              <a:rPr lang="en-US" dirty="0"/>
              <a:t>versus </a:t>
            </a:r>
            <a:r>
              <a:rPr lang="en-US" i="1" dirty="0">
                <a:solidFill>
                  <a:srgbClr val="0070C0"/>
                </a:solidFill>
              </a:rPr>
              <a:t>gmail.com</a:t>
            </a:r>
          </a:p>
          <a:p>
            <a:pPr lvl="1"/>
            <a:r>
              <a:rPr lang="en-US" dirty="0"/>
              <a:t>A records lead to different IP addresses</a:t>
            </a:r>
          </a:p>
          <a:p>
            <a:pPr lvl="1"/>
            <a:r>
              <a:rPr lang="en-US" dirty="0"/>
              <a:t>Port 80 &amp; 443 open versus 587 (does this work for folks that work at google?)</a:t>
            </a:r>
          </a:p>
          <a:p>
            <a:r>
              <a:rPr lang="en-US" dirty="0"/>
              <a:t>Solution 2: use unique subdomains</a:t>
            </a:r>
          </a:p>
          <a:p>
            <a:pPr lvl="1"/>
            <a:r>
              <a:rPr lang="en-US" dirty="0"/>
              <a:t>Example: </a:t>
            </a:r>
            <a:r>
              <a:rPr lang="en-US" i="1" dirty="0">
                <a:solidFill>
                  <a:srgbClr val="0070C0"/>
                </a:solidFill>
              </a:rPr>
              <a:t>www.mydomain.com </a:t>
            </a:r>
            <a:r>
              <a:rPr lang="en-US" dirty="0"/>
              <a:t>versus </a:t>
            </a:r>
            <a:r>
              <a:rPr lang="en-US" i="1" dirty="0">
                <a:solidFill>
                  <a:srgbClr val="0070C0"/>
                </a:solidFill>
              </a:rPr>
              <a:t>mail.mydomain.com</a:t>
            </a:r>
          </a:p>
          <a:p>
            <a:pPr lvl="1"/>
            <a:r>
              <a:rPr lang="en-US" dirty="0"/>
              <a:t>A records lead to different IP addresses</a:t>
            </a:r>
          </a:p>
          <a:p>
            <a:pPr lvl="1"/>
            <a:r>
              <a:rPr lang="en-US" dirty="0"/>
              <a:t>Port 80 &amp; 443 open versus 587</a:t>
            </a:r>
          </a:p>
          <a:p>
            <a:pPr lvl="1"/>
            <a:r>
              <a:rPr lang="en-US" dirty="0"/>
              <a:t>Note: mail would need to be sent to </a:t>
            </a:r>
            <a:r>
              <a:rPr lang="en-US" i="1" dirty="0">
                <a:solidFill>
                  <a:srgbClr val="0070C0"/>
                </a:solidFill>
              </a:rPr>
              <a:t>user@mail.mydomain.com</a:t>
            </a:r>
          </a:p>
          <a:p>
            <a:r>
              <a:rPr lang="en-US" dirty="0"/>
              <a:t>Solution 3: DNS MX type records</a:t>
            </a:r>
          </a:p>
        </p:txBody>
      </p:sp>
    </p:spTree>
    <p:extLst>
      <p:ext uri="{BB962C8B-B14F-4D97-AF65-F5344CB8AC3E}">
        <p14:creationId xmlns:p14="http://schemas.microsoft.com/office/powerpoint/2010/main" val="55287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Names and Addresses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2175164"/>
          </a:xfrm>
        </p:spPr>
        <p:txBody>
          <a:bodyPr>
            <a:normAutofit/>
          </a:bodyPr>
          <a:lstStyle/>
          <a:p>
            <a:r>
              <a:rPr lang="en-US" dirty="0"/>
              <a:t>Computer usable labels for machines</a:t>
            </a:r>
          </a:p>
          <a:p>
            <a:r>
              <a:rPr lang="en-US" dirty="0"/>
              <a:t>Conform to structure of the network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220304-0AFC-6633-E41A-B31A5642B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2175164"/>
          </a:xfrm>
        </p:spPr>
        <p:txBody>
          <a:bodyPr>
            <a:normAutofit/>
          </a:bodyPr>
          <a:lstStyle/>
          <a:p>
            <a:r>
              <a:rPr lang="en-US" dirty="0"/>
              <a:t>Human usable labels for machines</a:t>
            </a:r>
          </a:p>
          <a:p>
            <a:r>
              <a:rPr lang="en-US" dirty="0"/>
              <a:t>Conform to organizational structure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8C23F-9903-C0A2-B3F8-0191A7F360E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z="2800" dirty="0"/>
              <a:t>Addresses, e.g., 129.10.117.100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926DE0-303E-D61D-0A0B-3E087C77DB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z="2800" dirty="0"/>
              <a:t>Names, e.g. </a:t>
            </a:r>
            <a:r>
              <a:rPr lang="en-US" sz="2800" dirty="0">
                <a:hlinkClick r:id="rId2"/>
              </a:rPr>
              <a:t>www.northeastern.edu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E93835-EC50-1FF8-8142-C1537DF582D5}"/>
              </a:ext>
            </a:extLst>
          </p:cNvPr>
          <p:cNvSpPr txBox="1"/>
          <p:nvPr/>
        </p:nvSpPr>
        <p:spPr>
          <a:xfrm>
            <a:off x="1925617" y="5053387"/>
            <a:ext cx="81375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How do you map from one to the other?</a:t>
            </a:r>
          </a:p>
          <a:p>
            <a:pPr algn="ctr"/>
            <a:r>
              <a:rPr lang="en-US" sz="3600" dirty="0"/>
              <a:t>Domain Name System (DNS)</a:t>
            </a:r>
          </a:p>
        </p:txBody>
      </p:sp>
    </p:spTree>
    <p:extLst>
      <p:ext uri="{BB962C8B-B14F-4D97-AF65-F5344CB8AC3E}">
        <p14:creationId xmlns:p14="http://schemas.microsoft.com/office/powerpoint/2010/main" val="29141880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3B64F-EF43-E7C6-DCE4-EC233B63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Record Types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BB620A-4813-864A-DBF5-F5BBD9ED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DA71F69-27A0-48CA-68DC-B615B82AEEC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28185600"/>
              </p:ext>
            </p:extLst>
          </p:nvPr>
        </p:nvGraphicFramePr>
        <p:xfrm>
          <a:off x="203200" y="1600200"/>
          <a:ext cx="11785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979">
                  <a:extLst>
                    <a:ext uri="{9D8B030D-6E8A-4147-A177-3AD203B41FA5}">
                      <a16:colId xmlns:a16="http://schemas.microsoft.com/office/drawing/2014/main" val="1537927374"/>
                    </a:ext>
                  </a:extLst>
                </a:gridCol>
                <a:gridCol w="1086592">
                  <a:extLst>
                    <a:ext uri="{9D8B030D-6E8A-4147-A177-3AD203B41FA5}">
                      <a16:colId xmlns:a16="http://schemas.microsoft.com/office/drawing/2014/main" val="343160856"/>
                    </a:ext>
                  </a:extLst>
                </a:gridCol>
                <a:gridCol w="3847606">
                  <a:extLst>
                    <a:ext uri="{9D8B030D-6E8A-4147-A177-3AD203B41FA5}">
                      <a16:colId xmlns:a16="http://schemas.microsoft.com/office/drawing/2014/main" val="661806750"/>
                    </a:ext>
                  </a:extLst>
                </a:gridCol>
                <a:gridCol w="5071423">
                  <a:extLst>
                    <a:ext uri="{9D8B030D-6E8A-4147-A177-3AD203B41FA5}">
                      <a16:colId xmlns:a16="http://schemas.microsoft.com/office/drawing/2014/main" val="4051233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Name (Query)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876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IPv4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4700.network A 129.10.123.70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352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AAAA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IPv6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dns1.registrar-servers.com AAAA 2610:a1:1024::200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063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5700.network CNAME 4700.network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35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 of Auth. Nameserver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4700.network NS dns1.registrar-servers.com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57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ownership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4700.network SOA hostmaster.registrar-servers.com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479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IP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70.123.10.129.in-addr.arpa. PTR </a:t>
                      </a:r>
                    </a:p>
                    <a:p>
                      <a:r>
                        <a:rPr lang="en-US" sz="1800" dirty="0"/>
                        <a:t>achtung-web.ccs.neu.edu.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707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 of the Mail 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northeastern.edu MX </a:t>
                      </a:r>
                    </a:p>
                    <a:p>
                      <a:r>
                        <a:rPr lang="en-US" sz="1800" dirty="0"/>
                        <a:t>northeastern-edu.mail.protection.outlook.com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2040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C5D8256-7A25-48D2-B426-A96A2B872B2F}"/>
              </a:ext>
            </a:extLst>
          </p:cNvPr>
          <p:cNvSpPr/>
          <p:nvPr/>
        </p:nvSpPr>
        <p:spPr>
          <a:xfrm>
            <a:off x="203200" y="4623708"/>
            <a:ext cx="11838379" cy="736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6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BA2E-A46C-44D4-B9C8-35F660519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Exercise: $ dig google.com MX; dig smtp.google.com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410F1-BEC4-43E7-BBFB-348757EB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41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C4A0D-5E1F-42DA-AECB-B970215AAA7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5607200" cy="5105400"/>
          </a:xfrm>
        </p:spPr>
        <p:txBody>
          <a:bodyPr vert="horz" anchor="t">
            <a:noAutofit/>
          </a:bodyPr>
          <a:lstStyle/>
          <a:p>
            <a:pPr>
              <a:buNone/>
            </a:pPr>
            <a:r>
              <a:rPr lang="en-US" sz="1400" dirty="0"/>
              <a:t>; &lt;&lt;&gt;&gt; </a:t>
            </a:r>
            <a:r>
              <a:rPr lang="en-US" sz="1400" dirty="0" err="1"/>
              <a:t>DiG</a:t>
            </a:r>
            <a:r>
              <a:rPr lang="en-US" sz="1400" dirty="0"/>
              <a:t> 9.18.28-0ubuntu0.24.04.1-Ubuntu &lt;&lt;&gt;&gt; </a:t>
            </a:r>
            <a:r>
              <a:rPr lang="en-US" sz="1400" dirty="0">
                <a:solidFill>
                  <a:schemeClr val="accent3"/>
                </a:solidFill>
              </a:rPr>
              <a:t>google.com </a:t>
            </a:r>
            <a:r>
              <a:rPr lang="en-US" sz="1400" dirty="0"/>
              <a:t>MX</a:t>
            </a:r>
          </a:p>
          <a:p>
            <a:pPr>
              <a:buNone/>
            </a:pPr>
            <a:r>
              <a:rPr lang="en-US" sz="1400" dirty="0"/>
              <a:t>;; global options: +</a:t>
            </a:r>
            <a:r>
              <a:rPr lang="en-US" sz="1400" dirty="0" err="1"/>
              <a:t>cmd</a:t>
            </a:r>
            <a:endParaRPr lang="en-US" sz="1400" dirty="0"/>
          </a:p>
          <a:p>
            <a:pPr>
              <a:buNone/>
            </a:pPr>
            <a:r>
              <a:rPr lang="en-US" sz="1400" dirty="0"/>
              <a:t>;; Got answer:</a:t>
            </a:r>
          </a:p>
          <a:p>
            <a:pPr>
              <a:buNone/>
            </a:pPr>
            <a:r>
              <a:rPr lang="en-US" sz="1400" dirty="0"/>
              <a:t>;; -&gt;&gt;HEADER&lt;&lt;- opcode: QUERY, status: NOERROR, id: 50597</a:t>
            </a:r>
          </a:p>
          <a:p>
            <a:pPr>
              <a:buNone/>
            </a:pPr>
            <a:r>
              <a:rPr lang="en-US" sz="1400" dirty="0"/>
              <a:t>;; flags: </a:t>
            </a:r>
            <a:r>
              <a:rPr lang="en-US" sz="1400" dirty="0" err="1"/>
              <a:t>qr</a:t>
            </a:r>
            <a:r>
              <a:rPr lang="en-US" sz="1400" dirty="0"/>
              <a:t> </a:t>
            </a:r>
            <a:r>
              <a:rPr lang="en-US" sz="1400" dirty="0" err="1"/>
              <a:t>rd</a:t>
            </a:r>
            <a:r>
              <a:rPr lang="en-US" sz="1400" dirty="0"/>
              <a:t> </a:t>
            </a:r>
            <a:r>
              <a:rPr lang="en-US" sz="1400" dirty="0" err="1"/>
              <a:t>ra</a:t>
            </a:r>
            <a:r>
              <a:rPr lang="en-US" sz="1400" dirty="0"/>
              <a:t>; </a:t>
            </a:r>
            <a:r>
              <a:rPr lang="en-US" sz="1400" dirty="0">
                <a:solidFill>
                  <a:schemeClr val="accent1"/>
                </a:solidFill>
              </a:rPr>
              <a:t>QUERY: 1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00B050"/>
                </a:solidFill>
              </a:rPr>
              <a:t>ANSWER: 1</a:t>
            </a:r>
            <a:r>
              <a:rPr lang="en-US" sz="1400" dirty="0"/>
              <a:t>, AUTHORITY: 0, ADDITIONAL: 1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/>
              <a:t>;; OPT PSEUDOSECTION:</a:t>
            </a:r>
          </a:p>
          <a:p>
            <a:pPr>
              <a:buNone/>
            </a:pPr>
            <a:r>
              <a:rPr lang="en-US" sz="1400" dirty="0"/>
              <a:t>; EDNS: version: 0, flags:; </a:t>
            </a:r>
            <a:r>
              <a:rPr lang="en-US" sz="1400" dirty="0" err="1"/>
              <a:t>udp</a:t>
            </a:r>
            <a:r>
              <a:rPr lang="en-US" sz="1400" dirty="0"/>
              <a:t>: 4096</a:t>
            </a:r>
          </a:p>
          <a:p>
            <a:pPr>
              <a:buNone/>
            </a:pPr>
            <a:r>
              <a:rPr lang="en-US" sz="1400" dirty="0">
                <a:solidFill>
                  <a:schemeClr val="accent1"/>
                </a:solidFill>
              </a:rPr>
              <a:t>;; QUESTION SECTION:</a:t>
            </a:r>
          </a:p>
          <a:p>
            <a:pPr>
              <a:buNone/>
            </a:pPr>
            <a:r>
              <a:rPr lang="en-US" sz="1400" dirty="0">
                <a:solidFill>
                  <a:schemeClr val="accent1"/>
                </a:solidFill>
              </a:rPr>
              <a:t>;google.com.                    IN      MX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;; ANSWER SECTION:</a:t>
            </a:r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google.com.             300     IN      MX      10 smtp.google.com.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860B785-DC10-B021-0199-9FFC8121B6C5}"/>
              </a:ext>
            </a:extLst>
          </p:cNvPr>
          <p:cNvSpPr txBox="1">
            <a:spLocks/>
          </p:cNvSpPr>
          <p:nvPr/>
        </p:nvSpPr>
        <p:spPr>
          <a:xfrm>
            <a:off x="5810400" y="1600200"/>
            <a:ext cx="5607200" cy="5105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None/>
            </a:pPr>
            <a:r>
              <a:rPr lang="en-US" sz="1400" dirty="0"/>
              <a:t>; &lt;&lt;&gt;&gt; </a:t>
            </a:r>
            <a:r>
              <a:rPr lang="en-US" sz="1400" dirty="0" err="1"/>
              <a:t>DiG</a:t>
            </a:r>
            <a:r>
              <a:rPr lang="en-US" sz="1400" dirty="0"/>
              <a:t> 9.18.28-0ubuntu0.24.04.1-Ubuntu &lt;&lt;&gt;&gt; </a:t>
            </a:r>
            <a:r>
              <a:rPr lang="en-US" sz="1400" dirty="0">
                <a:solidFill>
                  <a:schemeClr val="accent3"/>
                </a:solidFill>
              </a:rPr>
              <a:t>smtp.google.com</a:t>
            </a:r>
          </a:p>
          <a:p>
            <a:pPr>
              <a:buFont typeface="Wingdings"/>
              <a:buNone/>
            </a:pPr>
            <a:r>
              <a:rPr lang="en-US" sz="1400" dirty="0"/>
              <a:t>;; global options: +</a:t>
            </a:r>
            <a:r>
              <a:rPr lang="en-US" sz="1400" dirty="0" err="1"/>
              <a:t>cmd</a:t>
            </a:r>
            <a:endParaRPr lang="en-US" sz="1400" dirty="0"/>
          </a:p>
          <a:p>
            <a:pPr>
              <a:buFont typeface="Wingdings"/>
              <a:buNone/>
            </a:pPr>
            <a:r>
              <a:rPr lang="en-US" sz="1400" dirty="0"/>
              <a:t>;; Got answer:</a:t>
            </a:r>
          </a:p>
          <a:p>
            <a:pPr>
              <a:buFont typeface="Wingdings"/>
              <a:buNone/>
            </a:pPr>
            <a:r>
              <a:rPr lang="en-US" sz="1400" dirty="0"/>
              <a:t>;; -&gt;&gt;HEADER&lt;&lt;- opcode: QUERY, status: NOERROR, id: 1912</a:t>
            </a:r>
          </a:p>
          <a:p>
            <a:pPr>
              <a:buFont typeface="Wingdings"/>
              <a:buNone/>
            </a:pPr>
            <a:r>
              <a:rPr lang="en-US" sz="1400" dirty="0"/>
              <a:t>;; flags: </a:t>
            </a:r>
            <a:r>
              <a:rPr lang="en-US" sz="1400" dirty="0" err="1"/>
              <a:t>qr</a:t>
            </a:r>
            <a:r>
              <a:rPr lang="en-US" sz="1400" dirty="0"/>
              <a:t> </a:t>
            </a:r>
            <a:r>
              <a:rPr lang="en-US" sz="1400" dirty="0" err="1"/>
              <a:t>rd</a:t>
            </a:r>
            <a:r>
              <a:rPr lang="en-US" sz="1400" dirty="0"/>
              <a:t> </a:t>
            </a:r>
            <a:r>
              <a:rPr lang="en-US" sz="1400" dirty="0" err="1"/>
              <a:t>ra</a:t>
            </a:r>
            <a:r>
              <a:rPr lang="en-US" sz="1400" dirty="0"/>
              <a:t>; </a:t>
            </a:r>
            <a:r>
              <a:rPr lang="en-US" sz="1400" dirty="0">
                <a:solidFill>
                  <a:schemeClr val="accent1"/>
                </a:solidFill>
              </a:rPr>
              <a:t>QUERY: 1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00B050"/>
                </a:solidFill>
              </a:rPr>
              <a:t>ANSWER: 5</a:t>
            </a:r>
            <a:r>
              <a:rPr lang="en-US" sz="1400" dirty="0"/>
              <a:t>, AUTHORITY: 0, ADDITIONAL: 1</a:t>
            </a:r>
          </a:p>
          <a:p>
            <a:pPr>
              <a:buFont typeface="Wingdings"/>
              <a:buNone/>
            </a:pPr>
            <a:endParaRPr lang="en-US" sz="1400" dirty="0"/>
          </a:p>
          <a:p>
            <a:pPr>
              <a:buFont typeface="Wingdings"/>
              <a:buNone/>
            </a:pPr>
            <a:r>
              <a:rPr lang="en-US" sz="1400" dirty="0"/>
              <a:t>;; OPT PSEUDOSECTION:</a:t>
            </a:r>
          </a:p>
          <a:p>
            <a:pPr>
              <a:buFont typeface="Wingdings"/>
              <a:buNone/>
            </a:pPr>
            <a:r>
              <a:rPr lang="en-US" sz="1400" dirty="0"/>
              <a:t>; EDNS: version: 0, flags:; </a:t>
            </a:r>
            <a:r>
              <a:rPr lang="en-US" sz="1400" dirty="0" err="1"/>
              <a:t>udp</a:t>
            </a:r>
            <a:r>
              <a:rPr lang="en-US" sz="1400" dirty="0"/>
              <a:t>: 4096</a:t>
            </a:r>
          </a:p>
          <a:p>
            <a:pPr>
              <a:buFont typeface="Wingdings"/>
              <a:buNone/>
            </a:pPr>
            <a:r>
              <a:rPr lang="en-US" sz="1400" dirty="0">
                <a:solidFill>
                  <a:schemeClr val="accent1"/>
                </a:solidFill>
              </a:rPr>
              <a:t>;; QUESTION SECTION:</a:t>
            </a:r>
          </a:p>
          <a:p>
            <a:pPr>
              <a:buFont typeface="Wingdings"/>
              <a:buNone/>
            </a:pPr>
            <a:r>
              <a:rPr lang="en-US" sz="1400" dirty="0">
                <a:solidFill>
                  <a:schemeClr val="accent1"/>
                </a:solidFill>
              </a:rPr>
              <a:t>;smtp.google.com.               IN      A</a:t>
            </a:r>
          </a:p>
          <a:p>
            <a:pPr>
              <a:buFont typeface="Wingdings"/>
              <a:buNone/>
            </a:pPr>
            <a:endParaRPr lang="en-US" sz="1400" dirty="0"/>
          </a:p>
          <a:p>
            <a:pPr>
              <a:buFont typeface="Wingdings"/>
              <a:buNone/>
            </a:pPr>
            <a:r>
              <a:rPr lang="en-US" sz="1400" dirty="0"/>
              <a:t>;; ANSWER SECTION:</a:t>
            </a:r>
          </a:p>
          <a:p>
            <a:pPr>
              <a:buFont typeface="Wingdings"/>
              <a:buNone/>
            </a:pPr>
            <a:r>
              <a:rPr lang="en-US" sz="1400" dirty="0">
                <a:solidFill>
                  <a:srgbClr val="00B050"/>
                </a:solidFill>
              </a:rPr>
              <a:t>smtp.google.com.        300     IN      A       172.253.62.27</a:t>
            </a:r>
          </a:p>
          <a:p>
            <a:pPr>
              <a:buFont typeface="Wingdings"/>
              <a:buNone/>
            </a:pPr>
            <a:r>
              <a:rPr lang="en-US" sz="1400" dirty="0">
                <a:solidFill>
                  <a:srgbClr val="00B050"/>
                </a:solidFill>
              </a:rPr>
              <a:t>smtp.google.com.        300     IN      A       142.251.16.27</a:t>
            </a:r>
          </a:p>
          <a:p>
            <a:pPr>
              <a:buFont typeface="Wingdings"/>
              <a:buNone/>
            </a:pPr>
            <a:r>
              <a:rPr lang="en-US" sz="1400" dirty="0">
                <a:solidFill>
                  <a:srgbClr val="00B050"/>
                </a:solidFill>
              </a:rPr>
              <a:t>smtp.google.com.        300     IN      A       64.233.180.26</a:t>
            </a:r>
          </a:p>
          <a:p>
            <a:pPr>
              <a:buFont typeface="Wingdings"/>
              <a:buNone/>
            </a:pPr>
            <a:r>
              <a:rPr lang="en-US" sz="1400" dirty="0">
                <a:solidFill>
                  <a:srgbClr val="00B050"/>
                </a:solidFill>
              </a:rPr>
              <a:t>smtp.google.com.        300     IN      A       64.233.180.27</a:t>
            </a:r>
          </a:p>
          <a:p>
            <a:pPr>
              <a:buFont typeface="Wingdings"/>
              <a:buNone/>
            </a:pPr>
            <a:r>
              <a:rPr lang="en-US" sz="1400" dirty="0">
                <a:solidFill>
                  <a:srgbClr val="00B050"/>
                </a:solidFill>
              </a:rPr>
              <a:t>smtp.google.com.        300     IN      A       142.251.16.26</a:t>
            </a:r>
          </a:p>
        </p:txBody>
      </p:sp>
    </p:spTree>
    <p:extLst>
      <p:ext uri="{BB962C8B-B14F-4D97-AF65-F5344CB8AC3E}">
        <p14:creationId xmlns:p14="http://schemas.microsoft.com/office/powerpoint/2010/main" val="152711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77CCD6-3BFB-FF82-A8CA-EE86F169D862}"/>
              </a:ext>
            </a:extLst>
          </p:cNvPr>
          <p:cNvSpPr/>
          <p:nvPr/>
        </p:nvSpPr>
        <p:spPr>
          <a:xfrm>
            <a:off x="6380074" y="3519098"/>
            <a:ext cx="3295902" cy="78191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    To: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aoun@northeastern.edu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    From: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biden@whitehouse.gov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A5DC0377-1E6F-F580-F112-EF91566AF940}"/>
              </a:ext>
            </a:extLst>
          </p:cNvPr>
          <p:cNvSpPr/>
          <p:nvPr/>
        </p:nvSpPr>
        <p:spPr>
          <a:xfrm>
            <a:off x="9874992" y="1670588"/>
            <a:ext cx="2155371" cy="136145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F1EB25-3AE5-EE34-FFCB-A56E3AA25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Email Using MX Records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269E5-BC3A-4812-D27D-4827BD72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42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17D1A5-F6B5-A404-E3B4-3E9C279B5A4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70588"/>
            <a:ext cx="5840725" cy="5035012"/>
          </a:xfrm>
        </p:spPr>
        <p:txBody>
          <a:bodyPr/>
          <a:lstStyle/>
          <a:p>
            <a:r>
              <a:rPr lang="en-US" dirty="0"/>
              <a:t>By default, DNS queries return A and AAAA records</a:t>
            </a:r>
          </a:p>
          <a:p>
            <a:pPr lvl="1"/>
            <a:r>
              <a:rPr lang="en-US" dirty="0"/>
              <a:t>IP address</a:t>
            </a:r>
          </a:p>
          <a:p>
            <a:r>
              <a:rPr lang="en-US" dirty="0"/>
              <a:t>By default, DNS queries do not tell you anything about services or ports</a:t>
            </a:r>
          </a:p>
          <a:p>
            <a:endParaRPr lang="en-US" dirty="0"/>
          </a:p>
          <a:p>
            <a:r>
              <a:rPr lang="en-US" dirty="0"/>
              <a:t>Email example:</a:t>
            </a:r>
          </a:p>
          <a:p>
            <a:pPr lvl="1"/>
            <a:r>
              <a:rPr lang="en-US" dirty="0"/>
              <a:t>Assume a given host will be running an SMTP server on port 587</a:t>
            </a:r>
          </a:p>
        </p:txBody>
      </p:sp>
      <p:pic>
        <p:nvPicPr>
          <p:cNvPr id="7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CFA054E6-64DA-B2EE-74CA-D5836F186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274" y="357671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39AEE9AD-0502-5153-3B66-3E1A5D4F9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727" y="219524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Pictures\Server_icons_lnx\Icons\128X128\black_server.png">
            <a:extLst>
              <a:ext uri="{FF2B5EF4-FFF2-40B4-BE49-F238E27FC236}">
                <a16:creationId xmlns:a16="http://schemas.microsoft.com/office/drawing/2014/main" id="{3B245F4C-1DA8-E4BC-7AAC-B3DB5B9B1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722" y="5634463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AF26A0-FE91-66E0-5582-57475EAFBE17}"/>
              </a:ext>
            </a:extLst>
          </p:cNvPr>
          <p:cNvSpPr txBox="1"/>
          <p:nvPr/>
        </p:nvSpPr>
        <p:spPr>
          <a:xfrm>
            <a:off x="10537297" y="4252745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DNS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E97D72-E6FD-A1EB-4D62-2DEE185C2D7C}"/>
              </a:ext>
            </a:extLst>
          </p:cNvPr>
          <p:cNvSpPr txBox="1"/>
          <p:nvPr/>
        </p:nvSpPr>
        <p:spPr>
          <a:xfrm>
            <a:off x="10089891" y="1825911"/>
            <a:ext cx="181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Authoritative DNS</a:t>
            </a:r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AA35BDDE-2E2A-C7DD-71A3-D3AE6AA7CC98}"/>
              </a:ext>
            </a:extLst>
          </p:cNvPr>
          <p:cNvSpPr/>
          <p:nvPr/>
        </p:nvSpPr>
        <p:spPr>
          <a:xfrm rot="16200000">
            <a:off x="10781887" y="3105723"/>
            <a:ext cx="583662" cy="30875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35A5859-47BE-7699-3B7B-871972A731C9}"/>
              </a:ext>
            </a:extLst>
          </p:cNvPr>
          <p:cNvSpPr/>
          <p:nvPr/>
        </p:nvSpPr>
        <p:spPr>
          <a:xfrm>
            <a:off x="9755177" y="3565022"/>
            <a:ext cx="891740" cy="310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142BCB0-1B06-124A-E6F3-DF3C806A2702}"/>
              </a:ext>
            </a:extLst>
          </p:cNvPr>
          <p:cNvSpPr/>
          <p:nvPr/>
        </p:nvSpPr>
        <p:spPr>
          <a:xfrm rot="10800000">
            <a:off x="9738238" y="3921731"/>
            <a:ext cx="891740" cy="310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496DEB46-0D09-DC0D-0A1D-97C5A84199A5}"/>
              </a:ext>
            </a:extLst>
          </p:cNvPr>
          <p:cNvSpPr/>
          <p:nvPr/>
        </p:nvSpPr>
        <p:spPr>
          <a:xfrm>
            <a:off x="3556800" y="1634065"/>
            <a:ext cx="6326933" cy="897901"/>
          </a:xfrm>
          <a:prstGeom prst="wedgeRectCallout">
            <a:avLst>
              <a:gd name="adj1" fmla="val 66437"/>
              <a:gd name="adj2" fmla="val 11096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northeastern.edu MX northeastern-edu.mail.protection.outlook.com</a:t>
            </a:r>
          </a:p>
          <a:p>
            <a:pPr algn="ctr"/>
            <a:r>
              <a:rPr lang="en-US" dirty="0"/>
              <a:t>northeastern-edu.mail.protection.outlook.com A 52.101.10.1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77F0B2-DA03-59A5-0E23-C222EAC2BE61}"/>
              </a:ext>
            </a:extLst>
          </p:cNvPr>
          <p:cNvSpPr txBox="1"/>
          <p:nvPr/>
        </p:nvSpPr>
        <p:spPr>
          <a:xfrm>
            <a:off x="10425088" y="633626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52.101.10.1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47B9B920-A41F-4B8C-F91F-E9DA0FBEDB96}"/>
              </a:ext>
            </a:extLst>
          </p:cNvPr>
          <p:cNvSpPr/>
          <p:nvPr/>
        </p:nvSpPr>
        <p:spPr>
          <a:xfrm>
            <a:off x="7356689" y="4673894"/>
            <a:ext cx="1900052" cy="1138261"/>
          </a:xfrm>
          <a:prstGeom prst="wedgeRectCallout">
            <a:avLst>
              <a:gd name="adj1" fmla="val 69167"/>
              <a:gd name="adj2" fmla="val -30352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sock.connect</a:t>
            </a:r>
            <a:r>
              <a:rPr lang="en-US" dirty="0"/>
              <a:t>(</a:t>
            </a:r>
          </a:p>
          <a:p>
            <a:r>
              <a:rPr lang="en-US" dirty="0"/>
              <a:t>  52.101.10.1,</a:t>
            </a:r>
          </a:p>
          <a:p>
            <a:r>
              <a:rPr lang="en-US" dirty="0"/>
              <a:t>  587</a:t>
            </a:r>
          </a:p>
          <a:p>
            <a:r>
              <a:rPr lang="en-US" dirty="0"/>
              <a:t>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C613C82-C259-8B14-C2E9-058D4AB1FB40}"/>
              </a:ext>
            </a:extLst>
          </p:cNvPr>
          <p:cNvCxnSpPr>
            <a:cxnSpLocks/>
          </p:cNvCxnSpPr>
          <p:nvPr/>
        </p:nvCxnSpPr>
        <p:spPr>
          <a:xfrm flipV="1">
            <a:off x="4759200" y="5403273"/>
            <a:ext cx="2652982" cy="408882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row: Left-Right 27">
            <a:extLst>
              <a:ext uri="{FF2B5EF4-FFF2-40B4-BE49-F238E27FC236}">
                <a16:creationId xmlns:a16="http://schemas.microsoft.com/office/drawing/2014/main" id="{9D49BB78-6402-8065-E582-0A35DDF396CB}"/>
              </a:ext>
            </a:extLst>
          </p:cNvPr>
          <p:cNvSpPr/>
          <p:nvPr/>
        </p:nvSpPr>
        <p:spPr>
          <a:xfrm rot="2629969">
            <a:off x="8977166" y="4744717"/>
            <a:ext cx="2016912" cy="365932"/>
          </a:xfrm>
          <a:prstGeom prst="left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DCA3ACB-CD69-4902-E795-8843B03C78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085" y="3776542"/>
            <a:ext cx="812556" cy="8125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DB11AF-A678-F7A3-B5B5-09B8A88F965B}"/>
              </a:ext>
            </a:extLst>
          </p:cNvPr>
          <p:cNvSpPr/>
          <p:nvPr/>
        </p:nvSpPr>
        <p:spPr>
          <a:xfrm>
            <a:off x="7690698" y="3519097"/>
            <a:ext cx="1708356" cy="448099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6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5" grpId="0" animBg="1"/>
      <p:bldP spid="28" grpId="0" animBg="1"/>
      <p:bldP spid="2" grpId="0" animBg="1"/>
      <p:bldP spid="2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77CCD6-3BFB-FF82-A8CA-EE86F169D862}"/>
              </a:ext>
            </a:extLst>
          </p:cNvPr>
          <p:cNvSpPr/>
          <p:nvPr/>
        </p:nvSpPr>
        <p:spPr>
          <a:xfrm>
            <a:off x="6380074" y="3519098"/>
            <a:ext cx="3295902" cy="78191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    To: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aoun@northeastern.edu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    From: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biden@whitehouse.gov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A5DC0377-1E6F-F580-F112-EF91566AF940}"/>
              </a:ext>
            </a:extLst>
          </p:cNvPr>
          <p:cNvSpPr/>
          <p:nvPr/>
        </p:nvSpPr>
        <p:spPr>
          <a:xfrm>
            <a:off x="9874992" y="1670588"/>
            <a:ext cx="2155371" cy="136145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269E5-BC3A-4812-D27D-4827BD72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43</a:t>
            </a:fld>
            <a:endParaRPr lang="en-US"/>
          </a:p>
        </p:txBody>
      </p:sp>
      <p:pic>
        <p:nvPicPr>
          <p:cNvPr id="7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CFA054E6-64DA-B2EE-74CA-D5836F186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274" y="357671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39AEE9AD-0502-5153-3B66-3E1A5D4F9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727" y="219524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Pictures\Server_icons_lnx\Icons\128X128\black_server.png">
            <a:extLst>
              <a:ext uri="{FF2B5EF4-FFF2-40B4-BE49-F238E27FC236}">
                <a16:creationId xmlns:a16="http://schemas.microsoft.com/office/drawing/2014/main" id="{3B245F4C-1DA8-E4BC-7AAC-B3DB5B9B1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722" y="5634463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AF26A0-FE91-66E0-5582-57475EAFBE17}"/>
              </a:ext>
            </a:extLst>
          </p:cNvPr>
          <p:cNvSpPr txBox="1"/>
          <p:nvPr/>
        </p:nvSpPr>
        <p:spPr>
          <a:xfrm>
            <a:off x="10537297" y="4252745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DNS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E97D72-E6FD-A1EB-4D62-2DEE185C2D7C}"/>
              </a:ext>
            </a:extLst>
          </p:cNvPr>
          <p:cNvSpPr txBox="1"/>
          <p:nvPr/>
        </p:nvSpPr>
        <p:spPr>
          <a:xfrm>
            <a:off x="10089891" y="1825911"/>
            <a:ext cx="181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Authoritative DNS</a:t>
            </a:r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AA35BDDE-2E2A-C7DD-71A3-D3AE6AA7CC98}"/>
              </a:ext>
            </a:extLst>
          </p:cNvPr>
          <p:cNvSpPr/>
          <p:nvPr/>
        </p:nvSpPr>
        <p:spPr>
          <a:xfrm rot="16200000">
            <a:off x="10781887" y="3105723"/>
            <a:ext cx="583662" cy="30875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35A5859-47BE-7699-3B7B-871972A731C9}"/>
              </a:ext>
            </a:extLst>
          </p:cNvPr>
          <p:cNvSpPr/>
          <p:nvPr/>
        </p:nvSpPr>
        <p:spPr>
          <a:xfrm>
            <a:off x="9755177" y="3565022"/>
            <a:ext cx="891740" cy="310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142BCB0-1B06-124A-E6F3-DF3C806A2702}"/>
              </a:ext>
            </a:extLst>
          </p:cNvPr>
          <p:cNvSpPr/>
          <p:nvPr/>
        </p:nvSpPr>
        <p:spPr>
          <a:xfrm rot="10800000">
            <a:off x="9738238" y="3921731"/>
            <a:ext cx="891740" cy="310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Left-Right 27">
            <a:extLst>
              <a:ext uri="{FF2B5EF4-FFF2-40B4-BE49-F238E27FC236}">
                <a16:creationId xmlns:a16="http://schemas.microsoft.com/office/drawing/2014/main" id="{9D49BB78-6402-8065-E582-0A35DDF396CB}"/>
              </a:ext>
            </a:extLst>
          </p:cNvPr>
          <p:cNvSpPr/>
          <p:nvPr/>
        </p:nvSpPr>
        <p:spPr>
          <a:xfrm rot="2629969">
            <a:off x="8977166" y="4744717"/>
            <a:ext cx="2016912" cy="365932"/>
          </a:xfrm>
          <a:prstGeom prst="left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DCA3ACB-CD69-4902-E795-8843B03C78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085" y="3776542"/>
            <a:ext cx="812556" cy="81255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3868EF1-53D1-1C93-D611-9AB1D3D70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Receiving Email?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4C8461-F697-470B-856B-476BCC6FF706}"/>
              </a:ext>
            </a:extLst>
          </p:cNvPr>
          <p:cNvSpPr/>
          <p:nvPr/>
        </p:nvSpPr>
        <p:spPr>
          <a:xfrm>
            <a:off x="7020000" y="3519097"/>
            <a:ext cx="2379054" cy="448099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19721FB-241A-F35B-6250-5A84100EB119}"/>
              </a:ext>
            </a:extLst>
          </p:cNvPr>
          <p:cNvSpPr/>
          <p:nvPr/>
        </p:nvSpPr>
        <p:spPr>
          <a:xfrm>
            <a:off x="7227247" y="3832510"/>
            <a:ext cx="2379054" cy="448099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148598F4-252D-C4CA-3F1D-DFEE226646D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70588"/>
            <a:ext cx="5840725" cy="5035012"/>
          </a:xfrm>
        </p:spPr>
        <p:txBody>
          <a:bodyPr/>
          <a:lstStyle/>
          <a:p>
            <a:r>
              <a:rPr lang="en-US" dirty="0"/>
              <a:t>Is it possible to spoof the </a:t>
            </a:r>
            <a:r>
              <a:rPr lang="en-US" i="1" dirty="0"/>
              <a:t>From:</a:t>
            </a:r>
            <a:r>
              <a:rPr lang="en-US" dirty="0"/>
              <a:t> field of an email?</a:t>
            </a:r>
          </a:p>
          <a:p>
            <a:pPr lvl="1"/>
            <a:r>
              <a:rPr lang="en-US" dirty="0"/>
              <a:t>YES</a:t>
            </a:r>
          </a:p>
          <a:p>
            <a:r>
              <a:rPr lang="en-US" dirty="0"/>
              <a:t>As originally designed, SMTP does not authenticate the email sender</a:t>
            </a:r>
          </a:p>
          <a:p>
            <a:pPr lvl="1"/>
            <a:r>
              <a:rPr lang="en-US" i="1" dirty="0"/>
              <a:t>From: </a:t>
            </a:r>
            <a:r>
              <a:rPr lang="en-US" dirty="0"/>
              <a:t>is just a piece of metadata associated with a given email</a:t>
            </a:r>
            <a:endParaRPr lang="en-US" i="1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EF0035-E4B3-E1EB-E0E2-9EC3828D7DE7}"/>
              </a:ext>
            </a:extLst>
          </p:cNvPr>
          <p:cNvSpPr txBox="1"/>
          <p:nvPr/>
        </p:nvSpPr>
        <p:spPr>
          <a:xfrm>
            <a:off x="10425088" y="633626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52.101.10.1</a:t>
            </a:r>
          </a:p>
        </p:txBody>
      </p:sp>
    </p:spTree>
    <p:extLst>
      <p:ext uri="{BB962C8B-B14F-4D97-AF65-F5344CB8AC3E}">
        <p14:creationId xmlns:p14="http://schemas.microsoft.com/office/powerpoint/2010/main" val="235294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3684-C191-1D8E-1BF0-888C2FE25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SMTP Protocol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2C17F8-638B-74D8-4D14-DA94F7841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DB103-39AE-61CB-5A9E-7F3EEE7822C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7560" y="1600200"/>
            <a:ext cx="5820672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S: 220 smtp.northeastern.edu ESMTP Postfix</a:t>
            </a:r>
          </a:p>
          <a:p>
            <a:pPr marL="0" indent="0">
              <a:buNone/>
            </a:pPr>
            <a:r>
              <a:rPr lang="en-US" sz="2400" dirty="0"/>
              <a:t>C: HELO relay.whitehouse.gov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S: 250 Hello relay.whitehouse.gov, I am glad to meet you</a:t>
            </a:r>
          </a:p>
          <a:p>
            <a:pPr marL="0" indent="0">
              <a:buNone/>
            </a:pPr>
            <a:r>
              <a:rPr lang="en-US" sz="2400" dirty="0"/>
              <a:t>C: MAIL FROM:&lt;biden@whitehouse.gov&gt;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S: 250 Ok</a:t>
            </a:r>
          </a:p>
          <a:p>
            <a:pPr marL="0" indent="0">
              <a:buNone/>
            </a:pPr>
            <a:r>
              <a:rPr lang="en-US" sz="2400" dirty="0"/>
              <a:t>C: RCPT TO:&lt;aoun@northeastern.edu&gt;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S: 250 Ok</a:t>
            </a:r>
          </a:p>
          <a:p>
            <a:pPr marL="0" indent="0">
              <a:buNone/>
            </a:pPr>
            <a:r>
              <a:rPr lang="en-US" sz="2400" dirty="0"/>
              <a:t>C: DATA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S: 354 End data with &lt;CR&gt;&lt;LF&gt;.&lt;CR&gt;&lt;LF&gt;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5D889B-EAFD-A7CF-7D79-05C25F154997}"/>
              </a:ext>
            </a:extLst>
          </p:cNvPr>
          <p:cNvSpPr txBox="1"/>
          <p:nvPr/>
        </p:nvSpPr>
        <p:spPr>
          <a:xfrm>
            <a:off x="6096000" y="1561070"/>
            <a:ext cx="611810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C: From: “Joe Biden" &lt;biden@whitehouse.gov</a:t>
            </a:r>
          </a:p>
          <a:p>
            <a:pPr marL="0" indent="0">
              <a:buNone/>
            </a:pPr>
            <a:r>
              <a:rPr lang="en-US" sz="2400" dirty="0"/>
              <a:t>C: To: “Joseph Aoun" &lt;aoun@northeastern.edu&gt;</a:t>
            </a:r>
          </a:p>
          <a:p>
            <a:pPr marL="0" indent="0">
              <a:buNone/>
            </a:pPr>
            <a:r>
              <a:rPr lang="en-US" sz="2400" dirty="0"/>
              <a:t>C: Date: Tue, 15 Jan 2008 16:02:43 -0500</a:t>
            </a:r>
          </a:p>
          <a:p>
            <a:pPr marL="0" indent="0">
              <a:buNone/>
            </a:pPr>
            <a:r>
              <a:rPr lang="en-US" sz="2400" dirty="0"/>
              <a:t>C: Subject: Greetings</a:t>
            </a:r>
          </a:p>
          <a:p>
            <a:pPr marL="0" indent="0">
              <a:buNone/>
            </a:pPr>
            <a:r>
              <a:rPr lang="en-US" sz="2400" dirty="0"/>
              <a:t>C:</a:t>
            </a:r>
          </a:p>
          <a:p>
            <a:pPr marL="0" indent="0">
              <a:buNone/>
            </a:pPr>
            <a:r>
              <a:rPr lang="en-US" sz="2400" dirty="0"/>
              <a:t>C: Just saying hi from one president to another.</a:t>
            </a:r>
          </a:p>
          <a:p>
            <a:pPr marL="0" indent="0">
              <a:buNone/>
            </a:pPr>
            <a:r>
              <a:rPr lang="en-US" sz="2400" dirty="0"/>
              <a:t>C: Your friend,</a:t>
            </a:r>
          </a:p>
          <a:p>
            <a:pPr marL="0" indent="0">
              <a:buNone/>
            </a:pPr>
            <a:r>
              <a:rPr lang="en-US" sz="2400" dirty="0"/>
              <a:t>C: Joe</a:t>
            </a:r>
          </a:p>
          <a:p>
            <a:pPr marL="0" indent="0">
              <a:buNone/>
            </a:pPr>
            <a:r>
              <a:rPr lang="en-US" sz="2400" dirty="0"/>
              <a:t>C: 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S: 250 Ok: queued as 12345</a:t>
            </a:r>
          </a:p>
          <a:p>
            <a:pPr marL="0" indent="0">
              <a:buNone/>
            </a:pPr>
            <a:r>
              <a:rPr lang="en-US" sz="2400" dirty="0"/>
              <a:t>C: QUIT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S: 221 Bye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DEED23-6942-6D1A-28BE-4CB025C50B37}"/>
              </a:ext>
            </a:extLst>
          </p:cNvPr>
          <p:cNvSpPr/>
          <p:nvPr/>
        </p:nvSpPr>
        <p:spPr>
          <a:xfrm>
            <a:off x="77560" y="2067226"/>
            <a:ext cx="5695026" cy="2176707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477092-CC07-0FBD-6269-DB103FB2E0FA}"/>
              </a:ext>
            </a:extLst>
          </p:cNvPr>
          <p:cNvSpPr/>
          <p:nvPr/>
        </p:nvSpPr>
        <p:spPr>
          <a:xfrm>
            <a:off x="6044428" y="1545948"/>
            <a:ext cx="5944372" cy="521278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9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EA08C-BFF5-DB21-2484-194E8F9D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Source Authentication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1AB646-D7EB-B705-1A2A-94F013CBA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F535A-60FB-8590-ADD9-3CF65A067D6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Email spoofing (and related problems like spam) are pervasive</a:t>
            </a:r>
          </a:p>
          <a:p>
            <a:r>
              <a:rPr lang="en-US" dirty="0"/>
              <a:t>There are three protocols that work together to authenticate email sources</a:t>
            </a:r>
          </a:p>
          <a:p>
            <a:pPr lvl="1"/>
            <a:r>
              <a:rPr lang="en-US" dirty="0"/>
              <a:t>Sender Policy Framework (SPF)</a:t>
            </a:r>
          </a:p>
          <a:p>
            <a:pPr lvl="1"/>
            <a:r>
              <a:rPr lang="en-US" dirty="0"/>
              <a:t>DomainKeys Identified Mail (DKIM)</a:t>
            </a:r>
          </a:p>
          <a:p>
            <a:pPr lvl="1"/>
            <a:r>
              <a:rPr lang="en-US" dirty="0"/>
              <a:t>Domain-based Message Authentication, Reporting and Conformance (DMARC)</a:t>
            </a:r>
          </a:p>
          <a:p>
            <a:r>
              <a:rPr lang="en-US" dirty="0"/>
              <a:t>All three protocols are based in DNS</a:t>
            </a:r>
          </a:p>
        </p:txBody>
      </p:sp>
    </p:spTree>
    <p:extLst>
      <p:ext uri="{BB962C8B-B14F-4D97-AF65-F5344CB8AC3E}">
        <p14:creationId xmlns:p14="http://schemas.microsoft.com/office/powerpoint/2010/main" val="36639368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3B64F-EF43-E7C6-DCE4-EC233B63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Record Types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BB620A-4813-864A-DBF5-F5BBD9ED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DA71F69-27A0-48CA-68DC-B615B82AEEC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27823882"/>
              </p:ext>
            </p:extLst>
          </p:nvPr>
        </p:nvGraphicFramePr>
        <p:xfrm>
          <a:off x="203200" y="1600200"/>
          <a:ext cx="11785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979">
                  <a:extLst>
                    <a:ext uri="{9D8B030D-6E8A-4147-A177-3AD203B41FA5}">
                      <a16:colId xmlns:a16="http://schemas.microsoft.com/office/drawing/2014/main" val="1537927374"/>
                    </a:ext>
                  </a:extLst>
                </a:gridCol>
                <a:gridCol w="1086592">
                  <a:extLst>
                    <a:ext uri="{9D8B030D-6E8A-4147-A177-3AD203B41FA5}">
                      <a16:colId xmlns:a16="http://schemas.microsoft.com/office/drawing/2014/main" val="343160856"/>
                    </a:ext>
                  </a:extLst>
                </a:gridCol>
                <a:gridCol w="3847606">
                  <a:extLst>
                    <a:ext uri="{9D8B030D-6E8A-4147-A177-3AD203B41FA5}">
                      <a16:colId xmlns:a16="http://schemas.microsoft.com/office/drawing/2014/main" val="661806750"/>
                    </a:ext>
                  </a:extLst>
                </a:gridCol>
                <a:gridCol w="5071423">
                  <a:extLst>
                    <a:ext uri="{9D8B030D-6E8A-4147-A177-3AD203B41FA5}">
                      <a16:colId xmlns:a16="http://schemas.microsoft.com/office/drawing/2014/main" val="4051233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Name (Query)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876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IPv4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4700.network A 129.10.123.70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352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AAAA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IPv6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dns1.registrar-servers.com AAAA 2610:a1:1024::200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063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5700.network CNAME 4700.network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35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 of Auth. Nameserver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4700.network NS dns1.registrar-servers.com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57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ownership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4700.network SOA hostmaster.registrar-servers.com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479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IP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70.123.10.129.in-addr.arpa. PTR </a:t>
                      </a:r>
                    </a:p>
                    <a:p>
                      <a:r>
                        <a:rPr lang="en-US" sz="1800" dirty="0"/>
                        <a:t>achtung-web.ccs.neu.edu.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707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 of the Mail 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northeastern.edu MX </a:t>
                      </a:r>
                    </a:p>
                    <a:p>
                      <a:r>
                        <a:rPr lang="en-US" sz="1800" dirty="0"/>
                        <a:t>northeastern-edu.mail.protection.outlook.com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20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Arbitrary string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northeastern.edu TXT "google-site-verification=59IXaWuy…T6FaLRYegk8xpMyd7WPE"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37934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C5D8256-7A25-48D2-B426-A96A2B872B2F}"/>
              </a:ext>
            </a:extLst>
          </p:cNvPr>
          <p:cNvSpPr/>
          <p:nvPr/>
        </p:nvSpPr>
        <p:spPr>
          <a:xfrm>
            <a:off x="150421" y="5200739"/>
            <a:ext cx="11838379" cy="736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6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066A-9998-7FA8-5F76-7FCA3FFC7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 dig northeastern.edu TXT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34E63B-98C4-BBF1-B9E2-A9DF2402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FDEF9-2C5F-F729-2B81-9096FA61C5D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/>
              <a:t>; &lt;&lt;&gt;&gt; </a:t>
            </a:r>
            <a:r>
              <a:rPr lang="en-US" dirty="0" err="1"/>
              <a:t>DiG</a:t>
            </a:r>
            <a:r>
              <a:rPr lang="en-US" dirty="0"/>
              <a:t> 9.18.28-0ubuntu0.24.04.1-Ubuntu &lt;&lt;&gt;&gt; northeastern.edu TXT</a:t>
            </a:r>
          </a:p>
          <a:p>
            <a:pPr marL="0" indent="0">
              <a:buNone/>
            </a:pPr>
            <a:r>
              <a:rPr lang="en-US" dirty="0"/>
              <a:t>;; global options: +</a:t>
            </a:r>
            <a:r>
              <a:rPr lang="en-US" dirty="0" err="1"/>
              <a:t>cmd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;; Got answer:</a:t>
            </a:r>
          </a:p>
          <a:p>
            <a:pPr marL="0" indent="0">
              <a:buNone/>
            </a:pPr>
            <a:r>
              <a:rPr lang="en-US" dirty="0"/>
              <a:t>;; -&gt;&gt;HEADER&lt;&lt;- opcode: QUERY, status: NOERROR, id: 23522</a:t>
            </a:r>
          </a:p>
          <a:p>
            <a:pPr marL="0" indent="0">
              <a:buNone/>
            </a:pPr>
            <a:r>
              <a:rPr lang="en-US" dirty="0"/>
              <a:t>;; flags: </a:t>
            </a:r>
            <a:r>
              <a:rPr lang="en-US" dirty="0" err="1"/>
              <a:t>qr</a:t>
            </a:r>
            <a:r>
              <a:rPr lang="en-US" dirty="0"/>
              <a:t> </a:t>
            </a:r>
            <a:r>
              <a:rPr lang="en-US" dirty="0" err="1"/>
              <a:t>rd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; </a:t>
            </a:r>
            <a:r>
              <a:rPr lang="en-US" dirty="0">
                <a:solidFill>
                  <a:schemeClr val="accent1"/>
                </a:solidFill>
              </a:rPr>
              <a:t>QUERY: 1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ANSWER: 32</a:t>
            </a:r>
            <a:r>
              <a:rPr lang="en-US" dirty="0"/>
              <a:t>, AUTHORITY: 0, ADDITIONAL: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;; OPT PSEUDOSECTION:</a:t>
            </a:r>
          </a:p>
          <a:p>
            <a:pPr marL="0" indent="0">
              <a:buNone/>
            </a:pPr>
            <a:r>
              <a:rPr lang="en-US" dirty="0"/>
              <a:t>; EDNS: version: 0, flags:; </a:t>
            </a:r>
            <a:r>
              <a:rPr lang="en-US" dirty="0" err="1"/>
              <a:t>udp</a:t>
            </a:r>
            <a:r>
              <a:rPr lang="en-US" dirty="0"/>
              <a:t>: 1232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;; QUESTION SECTION: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;northeastern.edu.              IN      TXT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;; ANSWER SECTION: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northeastern.edu.       3176    IN      TXT     "</a:t>
            </a:r>
            <a:r>
              <a:rPr lang="en-US" dirty="0" err="1">
                <a:solidFill>
                  <a:srgbClr val="00B050"/>
                </a:solidFill>
              </a:rPr>
              <a:t>facebook</a:t>
            </a:r>
            <a:r>
              <a:rPr lang="en-US" dirty="0">
                <a:solidFill>
                  <a:srgbClr val="00B050"/>
                </a:solidFill>
              </a:rPr>
              <a:t>-domain-verification=wnkg1ahmyfwe3ddtidvfeic73l2bn1"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northeastern.edu.       3176    IN      TXT     "</a:t>
            </a:r>
            <a:r>
              <a:rPr lang="en-US" dirty="0" err="1">
                <a:solidFill>
                  <a:srgbClr val="00B050"/>
                </a:solidFill>
              </a:rPr>
              <a:t>miro</a:t>
            </a:r>
            <a:r>
              <a:rPr lang="en-US" dirty="0">
                <a:solidFill>
                  <a:srgbClr val="00B050"/>
                </a:solidFill>
              </a:rPr>
              <a:t>-verification=75abe0df9c4cbccecced3e859b56e4665cf03267"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northeastern.edu.       3176    IN      TXT     "</a:t>
            </a:r>
            <a:r>
              <a:rPr lang="en-US" dirty="0" err="1">
                <a:solidFill>
                  <a:srgbClr val="00B050"/>
                </a:solidFill>
              </a:rPr>
              <a:t>logmein</a:t>
            </a:r>
            <a:r>
              <a:rPr lang="en-US" dirty="0">
                <a:solidFill>
                  <a:srgbClr val="00B050"/>
                </a:solidFill>
              </a:rPr>
              <a:t>-verification-code=ec0fd09d-5452-4ed8-a134-cb1217f42963"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northeastern.edu.       3176    IN      TXT     "apple-domain-verification=hVKTtg72R0miBtX4"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northeastern.edu.       3176    IN      TXT     "google-site-verification=59IXaWuyY0NqboYUwCGmYTfH6FaLRYegk8xpMyd7WPE"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northeastern.edu.       3176    IN      TXT     "adobe-sign-verification=9cbce1c0ef57d5b9da3e4b9175c67249"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northeastern.edu.       3176    IN      TXT     "Sendinblue-code:c67636a9a828b14961b3410807a673ad"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northeastern.edu.       3176    IN      TXT     "</a:t>
            </a:r>
            <a:r>
              <a:rPr lang="en-US" dirty="0" err="1">
                <a:solidFill>
                  <a:srgbClr val="00B050"/>
                </a:solidFill>
              </a:rPr>
              <a:t>wpe</a:t>
            </a:r>
            <a:r>
              <a:rPr lang="en-US" dirty="0">
                <a:solidFill>
                  <a:srgbClr val="00B050"/>
                </a:solidFill>
              </a:rPr>
              <a:t>-verification=</a:t>
            </a:r>
            <a:r>
              <a:rPr lang="en-US" dirty="0" err="1">
                <a:solidFill>
                  <a:srgbClr val="00B050"/>
                </a:solidFill>
              </a:rPr>
              <a:t>nupdengplus</a:t>
            </a:r>
            <a:r>
              <a:rPr lang="en-US" dirty="0">
                <a:solidFill>
                  <a:srgbClr val="00B050"/>
                </a:solidFill>
              </a:rPr>
              <a:t>"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northeastern.edu.       3176    IN      TXT     "v=spf1 include:spf1.northeastern.edu </a:t>
            </a:r>
            <a:r>
              <a:rPr lang="en-US" dirty="0" err="1">
                <a:solidFill>
                  <a:srgbClr val="00B050"/>
                </a:solidFill>
              </a:rPr>
              <a:t>include:_spf.qemailserver.com</a:t>
            </a:r>
            <a:r>
              <a:rPr lang="en-US" dirty="0">
                <a:solidFill>
                  <a:srgbClr val="00B050"/>
                </a:solidFill>
              </a:rPr>
              <a:t> a:c.spf.service-now.com </a:t>
            </a:r>
            <a:r>
              <a:rPr lang="en-US" dirty="0" err="1">
                <a:solidFill>
                  <a:srgbClr val="00B050"/>
                </a:solidFill>
              </a:rPr>
              <a:t>include:spf.protection.outlook.com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include:_spf.audienceview.net</a:t>
            </a:r>
            <a:r>
              <a:rPr lang="en-US" dirty="0">
                <a:solidFill>
                  <a:srgbClr val="00B050"/>
                </a:solidFill>
              </a:rPr>
              <a:t> ip4:74.122.104.0/22 -all"</a:t>
            </a:r>
          </a:p>
        </p:txBody>
      </p:sp>
    </p:spTree>
    <p:extLst>
      <p:ext uri="{BB962C8B-B14F-4D97-AF65-F5344CB8AC3E}">
        <p14:creationId xmlns:p14="http://schemas.microsoft.com/office/powerpoint/2010/main" val="33354135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6195B-33EE-9C31-0902-048FDABF7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Sender Policy Framework (SPF)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299FFD-5824-EB8D-AF08-FB2B8B66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7BBEE-DB09-8A67-F9C1-363E71E632B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DNS TXT record that lists the authorized mail senders for a domain</a:t>
            </a:r>
          </a:p>
          <a:p>
            <a:pPr marL="0" indent="0" algn="ctr">
              <a:buNone/>
            </a:pPr>
            <a:r>
              <a:rPr lang="en-US" i="1" dirty="0"/>
              <a:t>[domain] TXT “v=spf1 [mechanism1 [mechanism2 [mechanism3 […]]]]”</a:t>
            </a:r>
          </a:p>
          <a:p>
            <a:r>
              <a:rPr lang="en-US" i="1" dirty="0"/>
              <a:t>v=spf1 </a:t>
            </a:r>
            <a:r>
              <a:rPr lang="en-US" dirty="0"/>
              <a:t>indicates that this is an SPF version 1 record</a:t>
            </a:r>
          </a:p>
          <a:p>
            <a:r>
              <a:rPr lang="en-US" dirty="0"/>
              <a:t>Eight mechanisms, each of which can take one of four modifiers</a:t>
            </a:r>
          </a:p>
          <a:p>
            <a:pPr lvl="1"/>
            <a:r>
              <a:rPr lang="en-US" i="1" dirty="0"/>
              <a:t>ip4 and ip6 </a:t>
            </a:r>
            <a:r>
              <a:rPr lang="en-US" dirty="0"/>
              <a:t>– specifies an address or range of addresses</a:t>
            </a:r>
          </a:p>
          <a:p>
            <a:pPr lvl="1"/>
            <a:r>
              <a:rPr lang="en-US" i="1" dirty="0"/>
              <a:t>a</a:t>
            </a:r>
            <a:r>
              <a:rPr lang="en-US" dirty="0"/>
              <a:t> – sender’s domain resolves to the sender’s IPv4 or IPv6 address</a:t>
            </a:r>
          </a:p>
          <a:p>
            <a:pPr lvl="1"/>
            <a:r>
              <a:rPr lang="en-US" i="1" dirty="0"/>
              <a:t>mx</a:t>
            </a:r>
            <a:r>
              <a:rPr lang="en-US" dirty="0"/>
              <a:t> – sender’s MX domain resolves to sender’s IPv4 or IPv6 address</a:t>
            </a:r>
          </a:p>
          <a:p>
            <a:pPr lvl="1"/>
            <a:r>
              <a:rPr lang="en-US" i="1" dirty="0"/>
              <a:t>all</a:t>
            </a:r>
            <a:r>
              <a:rPr lang="en-US" dirty="0"/>
              <a:t> – matches all addresses</a:t>
            </a:r>
          </a:p>
          <a:p>
            <a:pPr lvl="1"/>
            <a:r>
              <a:rPr lang="en-US" i="1" dirty="0"/>
              <a:t>include</a:t>
            </a:r>
            <a:r>
              <a:rPr lang="en-US" dirty="0"/>
              <a:t> – include the SPF record from another domain</a:t>
            </a:r>
          </a:p>
          <a:p>
            <a:r>
              <a:rPr lang="en-US" dirty="0"/>
              <a:t>Modifiers are + (accept), - (deny), ~ (accept but mark as spam), and ?</a:t>
            </a:r>
          </a:p>
        </p:txBody>
      </p:sp>
    </p:spTree>
    <p:extLst>
      <p:ext uri="{BB962C8B-B14F-4D97-AF65-F5344CB8AC3E}">
        <p14:creationId xmlns:p14="http://schemas.microsoft.com/office/powerpoint/2010/main" val="11296423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6195B-33EE-9C31-0902-048FDABF7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SPF Record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299FFD-5824-EB8D-AF08-FB2B8B66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49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9F0347A-2214-F0D3-ABFA-8630790889F8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90572185"/>
              </p:ext>
            </p:extLst>
          </p:nvPr>
        </p:nvGraphicFramePr>
        <p:xfrm>
          <a:off x="203200" y="1600200"/>
          <a:ext cx="1178560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1215">
                  <a:extLst>
                    <a:ext uri="{9D8B030D-6E8A-4147-A177-3AD203B41FA5}">
                      <a16:colId xmlns:a16="http://schemas.microsoft.com/office/drawing/2014/main" val="3446910200"/>
                    </a:ext>
                  </a:extLst>
                </a:gridCol>
                <a:gridCol w="5804385">
                  <a:extLst>
                    <a:ext uri="{9D8B030D-6E8A-4147-A177-3AD203B41FA5}">
                      <a16:colId xmlns:a16="http://schemas.microsoft.com/office/drawing/2014/main" val="14270453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SPF Record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Interpretation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549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4700.network TXT “v=spf1 -all"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Deny all mail from this domain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231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cbw.sh TXT “v=spf1 ip4:54.210.98.79 -all"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Accept mail from the given IPv4 address, deny from all 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882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example.com TXT “v=spf1 ip4:128.33.17.0/22 -all"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Accept mail from the given range of IPv4 addresses, deny from all 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266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example.com TXT “v=spf1 a -all"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Resolve the A/AAAA records for example.com and accept mail from any of those addresses, deny from all 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568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example.com TXT “v=spf1 ~all"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Accept mail from any address but label it as spam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062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northeastern.edu TXT “v=spf1 </a:t>
                      </a:r>
                      <a:r>
                        <a:rPr lang="en-US" dirty="0" err="1"/>
                        <a:t>include:spf.protection.outlook.com</a:t>
                      </a:r>
                      <a:r>
                        <a:rPr lang="en-US" dirty="0"/>
                        <a:t> -all"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Include the SPF rules from outlook.com, deny from all 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75124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EDB66EA-A8E0-4053-A6C0-892B4D6D6084}"/>
              </a:ext>
            </a:extLst>
          </p:cNvPr>
          <p:cNvSpPr/>
          <p:nvPr/>
        </p:nvSpPr>
        <p:spPr>
          <a:xfrm>
            <a:off x="176810" y="2345857"/>
            <a:ext cx="11838379" cy="390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32737B-C235-D9BB-5CA9-1958192F30F6}"/>
              </a:ext>
            </a:extLst>
          </p:cNvPr>
          <p:cNvSpPr/>
          <p:nvPr/>
        </p:nvSpPr>
        <p:spPr>
          <a:xfrm>
            <a:off x="176809" y="2736221"/>
            <a:ext cx="11838379" cy="607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0AA69E-FBCF-20CC-ED1F-292BD5890D87}"/>
              </a:ext>
            </a:extLst>
          </p:cNvPr>
          <p:cNvSpPr/>
          <p:nvPr/>
        </p:nvSpPr>
        <p:spPr>
          <a:xfrm>
            <a:off x="150421" y="3343492"/>
            <a:ext cx="11838379" cy="66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673E62-10EF-B724-AE51-E6BEE3DEF3EF}"/>
              </a:ext>
            </a:extLst>
          </p:cNvPr>
          <p:cNvSpPr/>
          <p:nvPr/>
        </p:nvSpPr>
        <p:spPr>
          <a:xfrm>
            <a:off x="124033" y="3978464"/>
            <a:ext cx="11838379" cy="390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85323E-D0CE-47BB-D243-20941EC8A1CB}"/>
              </a:ext>
            </a:extLst>
          </p:cNvPr>
          <p:cNvSpPr/>
          <p:nvPr/>
        </p:nvSpPr>
        <p:spPr>
          <a:xfrm>
            <a:off x="176809" y="4344390"/>
            <a:ext cx="11838379" cy="66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DF2E3936-1968-A75F-CA8D-DCB7500379FE}"/>
              </a:ext>
            </a:extLst>
          </p:cNvPr>
          <p:cNvSpPr/>
          <p:nvPr/>
        </p:nvSpPr>
        <p:spPr>
          <a:xfrm>
            <a:off x="5493381" y="203454"/>
            <a:ext cx="5276995" cy="1251192"/>
          </a:xfrm>
          <a:prstGeom prst="wedgeRectCallout">
            <a:avLst>
              <a:gd name="adj1" fmla="val -98616"/>
              <a:gd name="adj2" fmla="val 96287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Pro Tip: if you own a domain name and you don’t plan to send mail from it, add an SPF record like this to your domain</a:t>
            </a:r>
          </a:p>
        </p:txBody>
      </p:sp>
    </p:spTree>
    <p:extLst>
      <p:ext uri="{BB962C8B-B14F-4D97-AF65-F5344CB8AC3E}">
        <p14:creationId xmlns:p14="http://schemas.microsoft.com/office/powerpoint/2010/main" val="381616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Before DNS, all mappings were in </a:t>
            </a:r>
            <a:r>
              <a:rPr lang="en-US" i="1" dirty="0"/>
              <a:t>hosts.txt</a:t>
            </a:r>
          </a:p>
          <a:p>
            <a:pPr lvl="1"/>
            <a:r>
              <a:rPr lang="en-US" i="1" dirty="0"/>
              <a:t>/</a:t>
            </a:r>
            <a:r>
              <a:rPr lang="en-US" i="1" dirty="0" err="1"/>
              <a:t>etc</a:t>
            </a:r>
            <a:r>
              <a:rPr lang="en-US" i="1" dirty="0"/>
              <a:t>/hosts </a:t>
            </a:r>
            <a:r>
              <a:rPr lang="en-US" dirty="0"/>
              <a:t>on Linux</a:t>
            </a:r>
          </a:p>
          <a:p>
            <a:pPr lvl="1"/>
            <a:r>
              <a:rPr lang="en-US" i="1" dirty="0"/>
              <a:t>C:\Windows\System32\drivers\etc\hosts </a:t>
            </a:r>
            <a:r>
              <a:rPr lang="en-US" dirty="0"/>
              <a:t>on Windows</a:t>
            </a:r>
          </a:p>
          <a:p>
            <a:r>
              <a:rPr lang="en-US" dirty="0"/>
              <a:t>Centralized, manual system</a:t>
            </a:r>
          </a:p>
          <a:p>
            <a:pPr lvl="1"/>
            <a:r>
              <a:rPr lang="en-US" dirty="0"/>
              <a:t>Changes were submitted to SRI via email</a:t>
            </a:r>
          </a:p>
          <a:p>
            <a:pPr lvl="1"/>
            <a:r>
              <a:rPr lang="en-US" dirty="0"/>
              <a:t>Machines periodically FTP new copies of </a:t>
            </a:r>
            <a:r>
              <a:rPr lang="en-US" i="1" dirty="0"/>
              <a:t>hosts.txt</a:t>
            </a:r>
          </a:p>
          <a:p>
            <a:pPr lvl="1"/>
            <a:r>
              <a:rPr lang="en-US" dirty="0"/>
              <a:t>Administrators could pick names at their discretion</a:t>
            </a:r>
          </a:p>
          <a:p>
            <a:pPr lvl="1"/>
            <a:r>
              <a:rPr lang="en-US" dirty="0"/>
              <a:t>Any name was allowed</a:t>
            </a:r>
          </a:p>
          <a:p>
            <a:pPr lvl="2"/>
            <a:r>
              <a:rPr lang="en-US" dirty="0" err="1"/>
              <a:t>christos_server_at_neu_pwns_joo_lol_kthxbye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0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77CCD6-3BFB-FF82-A8CA-EE86F169D862}"/>
              </a:ext>
            </a:extLst>
          </p:cNvPr>
          <p:cNvSpPr/>
          <p:nvPr/>
        </p:nvSpPr>
        <p:spPr>
          <a:xfrm>
            <a:off x="6380074" y="3519098"/>
            <a:ext cx="3295902" cy="78191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    To: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aoun@northeastern.edu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    From: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biden@whitehouse.gov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A5DC0377-1E6F-F580-F112-EF91566AF940}"/>
              </a:ext>
            </a:extLst>
          </p:cNvPr>
          <p:cNvSpPr/>
          <p:nvPr/>
        </p:nvSpPr>
        <p:spPr>
          <a:xfrm>
            <a:off x="9874992" y="1670588"/>
            <a:ext cx="2155371" cy="136145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269E5-BC3A-4812-D27D-4827BD72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50</a:t>
            </a:fld>
            <a:endParaRPr lang="en-US"/>
          </a:p>
        </p:txBody>
      </p:sp>
      <p:pic>
        <p:nvPicPr>
          <p:cNvPr id="7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CFA054E6-64DA-B2EE-74CA-D5836F186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274" y="357671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39AEE9AD-0502-5153-3B66-3E1A5D4F9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727" y="219524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Pictures\Server_icons_lnx\Icons\128X128\black_server.png">
            <a:extLst>
              <a:ext uri="{FF2B5EF4-FFF2-40B4-BE49-F238E27FC236}">
                <a16:creationId xmlns:a16="http://schemas.microsoft.com/office/drawing/2014/main" id="{3B245F4C-1DA8-E4BC-7AAC-B3DB5B9B1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722" y="5634463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AF26A0-FE91-66E0-5582-57475EAFBE17}"/>
              </a:ext>
            </a:extLst>
          </p:cNvPr>
          <p:cNvSpPr txBox="1"/>
          <p:nvPr/>
        </p:nvSpPr>
        <p:spPr>
          <a:xfrm>
            <a:off x="10537297" y="4252745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DNS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E97D72-E6FD-A1EB-4D62-2DEE185C2D7C}"/>
              </a:ext>
            </a:extLst>
          </p:cNvPr>
          <p:cNvSpPr txBox="1"/>
          <p:nvPr/>
        </p:nvSpPr>
        <p:spPr>
          <a:xfrm>
            <a:off x="10089891" y="1825911"/>
            <a:ext cx="181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Authoritative DNS</a:t>
            </a:r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AA35BDDE-2E2A-C7DD-71A3-D3AE6AA7CC98}"/>
              </a:ext>
            </a:extLst>
          </p:cNvPr>
          <p:cNvSpPr/>
          <p:nvPr/>
        </p:nvSpPr>
        <p:spPr>
          <a:xfrm rot="16200000">
            <a:off x="10781887" y="3105723"/>
            <a:ext cx="583662" cy="30875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35A5859-47BE-7699-3B7B-871972A731C9}"/>
              </a:ext>
            </a:extLst>
          </p:cNvPr>
          <p:cNvSpPr/>
          <p:nvPr/>
        </p:nvSpPr>
        <p:spPr>
          <a:xfrm rot="4888114">
            <a:off x="10815146" y="4928510"/>
            <a:ext cx="891740" cy="310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142BCB0-1B06-124A-E6F3-DF3C806A2702}"/>
              </a:ext>
            </a:extLst>
          </p:cNvPr>
          <p:cNvSpPr/>
          <p:nvPr/>
        </p:nvSpPr>
        <p:spPr>
          <a:xfrm rot="15688114">
            <a:off x="10511267" y="4914696"/>
            <a:ext cx="891740" cy="310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Left-Right 27">
            <a:extLst>
              <a:ext uri="{FF2B5EF4-FFF2-40B4-BE49-F238E27FC236}">
                <a16:creationId xmlns:a16="http://schemas.microsoft.com/office/drawing/2014/main" id="{9D49BB78-6402-8065-E582-0A35DDF396CB}"/>
              </a:ext>
            </a:extLst>
          </p:cNvPr>
          <p:cNvSpPr/>
          <p:nvPr/>
        </p:nvSpPr>
        <p:spPr>
          <a:xfrm rot="2629969">
            <a:off x="8977166" y="4744717"/>
            <a:ext cx="2016912" cy="365932"/>
          </a:xfrm>
          <a:prstGeom prst="left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3868EF1-53D1-1C93-D611-9AB1D3D70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SPF Example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19721FB-241A-F35B-6250-5A84100EB119}"/>
              </a:ext>
            </a:extLst>
          </p:cNvPr>
          <p:cNvSpPr/>
          <p:nvPr/>
        </p:nvSpPr>
        <p:spPr>
          <a:xfrm>
            <a:off x="7227247" y="3832510"/>
            <a:ext cx="2379054" cy="448099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148598F4-252D-C4CA-3F1D-DFEE226646D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70588"/>
            <a:ext cx="5840725" cy="5035012"/>
          </a:xfrm>
        </p:spPr>
        <p:txBody>
          <a:bodyPr/>
          <a:lstStyle/>
          <a:p>
            <a:r>
              <a:rPr lang="en-US" dirty="0"/>
              <a:t>Query the TXT records for the sender’s domain</a:t>
            </a:r>
          </a:p>
          <a:p>
            <a:r>
              <a:rPr lang="en-US" dirty="0"/>
              <a:t>Is the sender’s IP address authorized in the domain’s SPF record?</a:t>
            </a:r>
          </a:p>
          <a:p>
            <a:pPr lvl="1"/>
            <a:r>
              <a:rPr lang="en-US" dirty="0"/>
              <a:t>If yes, accept the mail</a:t>
            </a:r>
          </a:p>
          <a:p>
            <a:pPr lvl="1"/>
            <a:r>
              <a:rPr lang="en-US" dirty="0"/>
              <a:t>If not, drop the mail or mark it as spam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EF0035-E4B3-E1EB-E0E2-9EC3828D7DE7}"/>
              </a:ext>
            </a:extLst>
          </p:cNvPr>
          <p:cNvSpPr txBox="1"/>
          <p:nvPr/>
        </p:nvSpPr>
        <p:spPr>
          <a:xfrm>
            <a:off x="10007606" y="6336268"/>
            <a:ext cx="2186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smtp.northeastern.edu</a:t>
            </a:r>
          </a:p>
        </p:txBody>
      </p:sp>
      <p:pic>
        <p:nvPicPr>
          <p:cNvPr id="5" name="Picture 2" descr="D:\Classes\CS 4700\assets\devil-icon.png">
            <a:extLst>
              <a:ext uri="{FF2B5EF4-FFF2-40B4-BE49-F238E27FC236}">
                <a16:creationId xmlns:a16="http://schemas.microsoft.com/office/drawing/2014/main" id="{14C75AB7-46F3-E7E1-2264-7BC004086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689" y="3843421"/>
            <a:ext cx="919658" cy="91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8CE8E4-EC20-6C33-DF4D-F0524A7D20B3}"/>
              </a:ext>
            </a:extLst>
          </p:cNvPr>
          <p:cNvSpPr txBox="1"/>
          <p:nvPr/>
        </p:nvSpPr>
        <p:spPr>
          <a:xfrm>
            <a:off x="6804695" y="4347380"/>
            <a:ext cx="845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6.6.6.0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00215FA8-534E-82B0-AC01-61E80B9D388A}"/>
              </a:ext>
            </a:extLst>
          </p:cNvPr>
          <p:cNvSpPr/>
          <p:nvPr/>
        </p:nvSpPr>
        <p:spPr>
          <a:xfrm>
            <a:off x="4272200" y="256473"/>
            <a:ext cx="7322652" cy="757075"/>
          </a:xfrm>
          <a:prstGeom prst="wedgeRectCallout">
            <a:avLst>
              <a:gd name="adj1" fmla="val 39224"/>
              <a:gd name="adj2" fmla="val 168184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whitehouse.gov TXT “v=spf1 ip4:214.3.140.22/32 ~all" 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D5CF4098-73F1-E4C0-6C2F-87946F77F87E}"/>
              </a:ext>
            </a:extLst>
          </p:cNvPr>
          <p:cNvSpPr/>
          <p:nvPr/>
        </p:nvSpPr>
        <p:spPr>
          <a:xfrm>
            <a:off x="4202308" y="5283654"/>
            <a:ext cx="5501419" cy="1127098"/>
          </a:xfrm>
          <a:prstGeom prst="wedgeRectCallout">
            <a:avLst>
              <a:gd name="adj1" fmla="val 67137"/>
              <a:gd name="adj2" fmla="val 1591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6.6.6.0 does not match 214.3.140.22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Mark this mail as spam (~all)</a:t>
            </a:r>
          </a:p>
        </p:txBody>
      </p:sp>
    </p:spTree>
    <p:extLst>
      <p:ext uri="{BB962C8B-B14F-4D97-AF65-F5344CB8AC3E}">
        <p14:creationId xmlns:p14="http://schemas.microsoft.com/office/powerpoint/2010/main" val="300235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8" grpId="0" animBg="1"/>
      <p:bldP spid="23" grpId="0" animBg="1"/>
      <p:bldP spid="8" grpId="0" animBg="1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3CB23-7F2D-38BB-8A16-A51F84C1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DomainKeys Identified Mail (DKIM)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71A4C-34FE-4329-84DF-78339CF82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77F5E6-3CB9-3488-76A0-7A35097DCD8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Cryptographic scheme to prevent mail spoofing</a:t>
            </a:r>
          </a:p>
          <a:p>
            <a:r>
              <a:rPr lang="en-US" dirty="0"/>
              <a:t>Uses public key (asymmetric) cryptography</a:t>
            </a:r>
          </a:p>
          <a:p>
            <a:pPr lvl="1"/>
            <a:r>
              <a:rPr lang="en-US" dirty="0"/>
              <a:t>Sender publishes their public key in a DNS TXT record</a:t>
            </a:r>
          </a:p>
          <a:p>
            <a:pPr lvl="1"/>
            <a:r>
              <a:rPr lang="en-US" dirty="0"/>
              <a:t>Sender cryptographically signs outgoing mail their private key</a:t>
            </a:r>
          </a:p>
          <a:p>
            <a:pPr lvl="1"/>
            <a:r>
              <a:rPr lang="en-US" dirty="0"/>
              <a:t>Receiver authenticates signatures in incoming mail by looking up the sender’s public key from DNS</a:t>
            </a:r>
          </a:p>
          <a:p>
            <a:pPr marL="365760" lvl="1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[selector]._</a:t>
            </a:r>
            <a:r>
              <a:rPr lang="en-US" i="1" dirty="0" err="1"/>
              <a:t>domainkey</a:t>
            </a:r>
            <a:r>
              <a:rPr lang="en-US" i="1" dirty="0"/>
              <a:t>.[domain] TXT “v=DKIM1 p=[public key]”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3965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671FC-3CCF-935E-C505-B53F34CC4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DKIM Record Example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8286D7-10E1-64A0-9549-184F7A14C896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v=1;</a:t>
            </a:r>
          </a:p>
          <a:p>
            <a:pPr marL="0" indent="0">
              <a:buNone/>
            </a:pPr>
            <a:r>
              <a:rPr lang="en-US" sz="2400" dirty="0"/>
              <a:t>a=rsa-sha256;</a:t>
            </a:r>
          </a:p>
          <a:p>
            <a:pPr marL="0" indent="0">
              <a:buNone/>
            </a:pPr>
            <a:r>
              <a:rPr lang="en-US" sz="2400" dirty="0"/>
              <a:t>d=example.com;</a:t>
            </a:r>
          </a:p>
          <a:p>
            <a:pPr marL="0" indent="0">
              <a:buNone/>
            </a:pPr>
            <a:r>
              <a:rPr lang="en-US" sz="2400" dirty="0"/>
              <a:t>s=</a:t>
            </a:r>
            <a:r>
              <a:rPr lang="en-US" sz="2400" dirty="0" err="1"/>
              <a:t>mailverification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r>
              <a:rPr lang="en-US" sz="2400" dirty="0"/>
              <a:t>h=</a:t>
            </a:r>
            <a:r>
              <a:rPr lang="en-US" sz="2400" dirty="0" err="1"/>
              <a:t>from:to:subject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r>
              <a:rPr lang="en-US" sz="2400" dirty="0" err="1"/>
              <a:t>bh</a:t>
            </a:r>
            <a:r>
              <a:rPr lang="en-US" sz="2400" dirty="0"/>
              <a:t>=[SHA256 hash of the email body and chosen headers];</a:t>
            </a:r>
          </a:p>
          <a:p>
            <a:pPr marL="0" indent="0">
              <a:buNone/>
            </a:pPr>
            <a:r>
              <a:rPr lang="en-US" sz="2400" dirty="0"/>
              <a:t>b=[RSA cryptographic signature]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DB0B30-08DF-0B5A-5FD1-3C064366A7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799" y="2438400"/>
            <a:ext cx="5430559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mailverification._domainkeys.example.com TXT “v=DKIM1 p=[RSA public key]”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4428D8-0DFF-8311-DA03-7190882245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fld id="{283B9EA5-CE9A-4950-A80C-5ADF06B45BB8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922B6C-A8B1-45D4-25F5-4964135B0B3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DKIM Header in Email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7E6EB6-31BC-2BFE-4143-2DCB439AA0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430558" cy="640080"/>
          </a:xfrm>
        </p:spPr>
        <p:txBody>
          <a:bodyPr>
            <a:normAutofit/>
          </a:bodyPr>
          <a:lstStyle/>
          <a:p>
            <a:r>
              <a:rPr lang="en-US" sz="2400" dirty="0"/>
              <a:t>DKIM DNS Record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93846F2-0EBF-656A-D6E4-CC711C776724}"/>
              </a:ext>
            </a:extLst>
          </p:cNvPr>
          <p:cNvCxnSpPr/>
          <p:nvPr/>
        </p:nvCxnSpPr>
        <p:spPr>
          <a:xfrm flipV="1">
            <a:off x="3294632" y="2736220"/>
            <a:ext cx="3106167" cy="13541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01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D8D3836-9C68-9511-DBD5-38C6B3466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Domain-based Message Authentication, Reporting and Conformance (DMARC)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BCB52-9DEE-2B35-057A-FE7A5292C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53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B2F5B9-2AAE-9108-2CB9-74ABE328323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Offers domain owners two capabilities</a:t>
            </a:r>
          </a:p>
          <a:p>
            <a:pPr lvl="1"/>
            <a:r>
              <a:rPr lang="en-US" dirty="0"/>
              <a:t>Tell receivers what to do if mail from the sender’s domain fails SPF and/or DKIM checks</a:t>
            </a:r>
          </a:p>
          <a:p>
            <a:pPr lvl="1"/>
            <a:r>
              <a:rPr lang="en-US" dirty="0"/>
              <a:t>Get reports from receivers about SPF and DKIM failures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_</a:t>
            </a:r>
            <a:r>
              <a:rPr lang="en-US" dirty="0" err="1"/>
              <a:t>dmarc</a:t>
            </a:r>
            <a:r>
              <a:rPr lang="en-US" dirty="0"/>
              <a:t>.[domain] TXT “v=DMARC1; [key=value; [key=value; […]]]”</a:t>
            </a:r>
          </a:p>
          <a:p>
            <a:endParaRPr lang="en-US" dirty="0"/>
          </a:p>
          <a:p>
            <a:r>
              <a:rPr lang="en-US" dirty="0"/>
              <a:t>Ten possible keys, each with their own options</a:t>
            </a:r>
          </a:p>
        </p:txBody>
      </p:sp>
    </p:spTree>
    <p:extLst>
      <p:ext uri="{BB962C8B-B14F-4D97-AF65-F5344CB8AC3E}">
        <p14:creationId xmlns:p14="http://schemas.microsoft.com/office/powerpoint/2010/main" val="29623160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A71E0-1FF9-E4C0-ACB8-CF3694604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DMARC Record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77B4A-558F-3FED-A82E-CECE2F2B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54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C7524B7-E159-BCB2-2D73-D885C878F7FB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5859059"/>
              </p:ext>
            </p:extLst>
          </p:nvPr>
        </p:nvGraphicFramePr>
        <p:xfrm>
          <a:off x="203200" y="1600200"/>
          <a:ext cx="117856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2800">
                  <a:extLst>
                    <a:ext uri="{9D8B030D-6E8A-4147-A177-3AD203B41FA5}">
                      <a16:colId xmlns:a16="http://schemas.microsoft.com/office/drawing/2014/main" val="635309303"/>
                    </a:ext>
                  </a:extLst>
                </a:gridCol>
                <a:gridCol w="5892800">
                  <a:extLst>
                    <a:ext uri="{9D8B030D-6E8A-4147-A177-3AD203B41FA5}">
                      <a16:colId xmlns:a16="http://schemas.microsoft.com/office/drawing/2014/main" val="1100414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DMARC Record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Interpretation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9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_dmarc.example.com TXT “v=DMARC1; p=quarantine; </a:t>
                      </a:r>
                      <a:r>
                        <a:rPr lang="en-US" dirty="0" err="1"/>
                        <a:t>adkim</a:t>
                      </a:r>
                      <a:r>
                        <a:rPr lang="en-US" dirty="0"/>
                        <a:t>=s; </a:t>
                      </a:r>
                      <a:r>
                        <a:rPr lang="en-US" dirty="0" err="1"/>
                        <a:t>aspf</a:t>
                      </a:r>
                      <a:r>
                        <a:rPr lang="en-US" dirty="0"/>
                        <a:t>=r;”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Strictly check DKIM. Do relaxed checking of SPF. Mails that fail checks should be quarantined (marked as spam)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665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_dmarc.example.com TXT “v=DMARC1; p=reject; </a:t>
                      </a:r>
                      <a:r>
                        <a:rPr lang="en-US" dirty="0" err="1"/>
                        <a:t>adkim</a:t>
                      </a:r>
                      <a:r>
                        <a:rPr lang="en-US" dirty="0"/>
                        <a:t>=s; </a:t>
                      </a:r>
                      <a:r>
                        <a:rPr lang="en-US" dirty="0" err="1"/>
                        <a:t>aspf</a:t>
                      </a:r>
                      <a:r>
                        <a:rPr lang="en-US" dirty="0"/>
                        <a:t>=s;”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Strictly check SPF and DKIM. Mails that fail either should be rejected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046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_dmarc.example.com TXT “v=DMARC1; p=none; </a:t>
                      </a:r>
                      <a:r>
                        <a:rPr lang="en-US" dirty="0" err="1"/>
                        <a:t>sp</a:t>
                      </a:r>
                      <a:r>
                        <a:rPr lang="en-US" dirty="0"/>
                        <a:t>=reject”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 not check SPF or DKIM for mails from example.com. Reject mails from subdomains of example.com that fail SPF/DMARC.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381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_dmarc.example.com TXT “v=DMARC1; p=quarantine; pct=50; </a:t>
                      </a:r>
                      <a:r>
                        <a:rPr lang="en-US" dirty="0" err="1"/>
                        <a:t>rua</a:t>
                      </a:r>
                      <a:r>
                        <a:rPr lang="en-US" dirty="0"/>
                        <a:t>=mailto:dmarcreports@example.com”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50% of mails that fail SPF/DMARC should be quarantined; deliver the rest. Email failure reports to the given address.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692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6826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0EF19-41C8-B197-F948-6AFB82B64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768085-46F5-1949-0C86-5AA8E0A45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44D43E-D1BE-2691-BBE0-9A1858E632B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DNS can do more than just resolve domain names to IP addresses</a:t>
            </a:r>
          </a:p>
          <a:p>
            <a:r>
              <a:rPr lang="en-US" dirty="0"/>
              <a:t>DNS can resolve </a:t>
            </a:r>
            <a:r>
              <a:rPr lang="en-US" dirty="0">
                <a:solidFill>
                  <a:schemeClr val="accent1"/>
                </a:solidFill>
              </a:rPr>
              <a:t>services</a:t>
            </a:r>
          </a:p>
          <a:p>
            <a:pPr lvl="1"/>
            <a:r>
              <a:rPr lang="en-US" dirty="0"/>
              <a:t>Where is the email server for a given domain?</a:t>
            </a:r>
          </a:p>
          <a:p>
            <a:r>
              <a:rPr lang="en-US" dirty="0"/>
              <a:t>DNS can host arbitrary meta-data for a domain</a:t>
            </a:r>
          </a:p>
          <a:p>
            <a:pPr lvl="1"/>
            <a:r>
              <a:rPr lang="en-US" dirty="0"/>
              <a:t>Is this domain allowed to send email?</a:t>
            </a:r>
          </a:p>
          <a:p>
            <a:pPr lvl="1"/>
            <a:r>
              <a:rPr lang="en-US" dirty="0"/>
              <a:t>How should sender’s handle mail failures from a sending domain?</a:t>
            </a:r>
          </a:p>
          <a:p>
            <a:pPr lvl="1"/>
            <a:r>
              <a:rPr lang="en-US" dirty="0"/>
              <a:t>Verify the authenticity of mail from a sending domain</a:t>
            </a:r>
          </a:p>
        </p:txBody>
      </p:sp>
    </p:spTree>
    <p:extLst>
      <p:ext uri="{BB962C8B-B14F-4D97-AF65-F5344CB8AC3E}">
        <p14:creationId xmlns:p14="http://schemas.microsoft.com/office/powerpoint/2010/main" val="23304705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74376" y="2667000"/>
            <a:ext cx="8338782" cy="3529084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DNS Basics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DNS and Email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/>
              <a:t>DNS and HTTP/S</a:t>
            </a:r>
            <a:endParaRPr lang="en-US" sz="4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570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68B8F5-C01C-81F2-19C2-E16550CBA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DNS for Service Resolution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69DEC-0284-A7EB-B15B-1F7226FE1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57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AC67B-A707-F59A-8FF2-A48780A35ED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MX records allow clients to locate mail servers for a given domain</a:t>
            </a:r>
          </a:p>
          <a:p>
            <a:r>
              <a:rPr lang="en-US" dirty="0"/>
              <a:t>Limitations:</a:t>
            </a:r>
          </a:p>
          <a:p>
            <a:pPr lvl="1"/>
            <a:r>
              <a:rPr lang="en-US" dirty="0"/>
              <a:t>Only works for locating SMTP servers, what about other services?</a:t>
            </a:r>
          </a:p>
          <a:p>
            <a:pPr lvl="2"/>
            <a:r>
              <a:rPr lang="en-US" dirty="0"/>
              <a:t>HTTP/S, FTP, SSH, etc.</a:t>
            </a:r>
          </a:p>
          <a:p>
            <a:pPr lvl="1"/>
            <a:r>
              <a:rPr lang="en-US" dirty="0"/>
              <a:t>No ability to specify port numbers</a:t>
            </a:r>
          </a:p>
          <a:p>
            <a:pPr lvl="2"/>
            <a:r>
              <a:rPr lang="en-US" dirty="0"/>
              <a:t>Client must still assume that default ports are being used</a:t>
            </a:r>
          </a:p>
          <a:p>
            <a:pPr lvl="2"/>
            <a:r>
              <a:rPr lang="en-US" dirty="0"/>
              <a:t>Example: SMTP may use port 25, 465, or 587</a:t>
            </a:r>
          </a:p>
          <a:p>
            <a:pPr lvl="1"/>
            <a:r>
              <a:rPr lang="en-US" dirty="0"/>
              <a:t>No ability to specify protocol details</a:t>
            </a:r>
          </a:p>
          <a:p>
            <a:pPr lvl="2"/>
            <a:r>
              <a:rPr lang="en-US" dirty="0"/>
              <a:t>SMTP or Extended SMTP (ESMTP)?</a:t>
            </a:r>
          </a:p>
          <a:p>
            <a:pPr lvl="2"/>
            <a:r>
              <a:rPr lang="en-US" dirty="0"/>
              <a:t>SMTP with or without encryption, </a:t>
            </a:r>
            <a:r>
              <a:rPr lang="en-US"/>
              <a:t>e.g., TLS?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297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>
            <a:extLst>
              <a:ext uri="{FF2B5EF4-FFF2-40B4-BE49-F238E27FC236}">
                <a16:creationId xmlns:a16="http://schemas.microsoft.com/office/drawing/2014/main" id="{A5DC0377-1E6F-F580-F112-EF91566AF940}"/>
              </a:ext>
            </a:extLst>
          </p:cNvPr>
          <p:cNvSpPr/>
          <p:nvPr/>
        </p:nvSpPr>
        <p:spPr>
          <a:xfrm>
            <a:off x="9846192" y="1670588"/>
            <a:ext cx="2155371" cy="136145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F1EB25-3AE5-EE34-FFCB-A56E3AA25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Browsing the Web, Again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269E5-BC3A-4812-D27D-4827BD72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58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17D1A5-F6B5-A404-E3B4-3E9C279B5A4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70588"/>
            <a:ext cx="5892800" cy="5035012"/>
          </a:xfrm>
        </p:spPr>
        <p:txBody>
          <a:bodyPr/>
          <a:lstStyle/>
          <a:p>
            <a:r>
              <a:rPr lang="en-US" dirty="0"/>
              <a:t>DNS query returns A/AAAA records</a:t>
            </a:r>
          </a:p>
          <a:p>
            <a:r>
              <a:rPr lang="en-US" dirty="0"/>
              <a:t>What port should the browser connect to?</a:t>
            </a:r>
          </a:p>
          <a:p>
            <a:pPr lvl="1"/>
            <a:r>
              <a:rPr lang="en-US" dirty="0"/>
              <a:t>80 for HTTP?</a:t>
            </a:r>
          </a:p>
          <a:p>
            <a:pPr lvl="1"/>
            <a:r>
              <a:rPr lang="en-US" dirty="0"/>
              <a:t>443 for HTTPS (i.e., HTTP/TLS)?</a:t>
            </a:r>
          </a:p>
          <a:p>
            <a:r>
              <a:rPr lang="en-US" dirty="0"/>
              <a:t>What version of the HTTP protocol does the server support?</a:t>
            </a:r>
          </a:p>
          <a:p>
            <a:pPr lvl="1"/>
            <a:r>
              <a:rPr lang="en-US" dirty="0"/>
              <a:t>HTTP/1.1, HTTP/2, HTTP/3?</a:t>
            </a:r>
          </a:p>
          <a:p>
            <a:pPr lvl="1"/>
            <a:r>
              <a:rPr lang="en-US" dirty="0"/>
              <a:t>If HTTP/1.1, with or without TLS?</a:t>
            </a:r>
          </a:p>
        </p:txBody>
      </p:sp>
      <p:pic>
        <p:nvPicPr>
          <p:cNvPr id="7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CFA054E6-64DA-B2EE-74CA-D5836F186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474" y="357671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6BA90C-B55C-21F4-8D32-A8B0B082F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9924" y="2661476"/>
            <a:ext cx="890107" cy="1006209"/>
          </a:xfrm>
          <a:prstGeom prst="rect">
            <a:avLst/>
          </a:prstGeom>
        </p:spPr>
      </p:pic>
      <p:pic>
        <p:nvPicPr>
          <p:cNvPr id="11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39AEE9AD-0502-5153-3B66-3E1A5D4F9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927" y="219524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Pictures\Server_icons_lnx\Icons\128X128\black_server.png">
            <a:extLst>
              <a:ext uri="{FF2B5EF4-FFF2-40B4-BE49-F238E27FC236}">
                <a16:creationId xmlns:a16="http://schemas.microsoft.com/office/drawing/2014/main" id="{3B245F4C-1DA8-E4BC-7AAC-B3DB5B9B1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922" y="5634463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AF26A0-FE91-66E0-5582-57475EAFBE17}"/>
              </a:ext>
            </a:extLst>
          </p:cNvPr>
          <p:cNvSpPr txBox="1"/>
          <p:nvPr/>
        </p:nvSpPr>
        <p:spPr>
          <a:xfrm>
            <a:off x="10508497" y="4252745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DNS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E97D72-E6FD-A1EB-4D62-2DEE185C2D7C}"/>
              </a:ext>
            </a:extLst>
          </p:cNvPr>
          <p:cNvSpPr txBox="1"/>
          <p:nvPr/>
        </p:nvSpPr>
        <p:spPr>
          <a:xfrm>
            <a:off x="10061091" y="1825911"/>
            <a:ext cx="181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Authoritative DNS</a:t>
            </a:r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AA35BDDE-2E2A-C7DD-71A3-D3AE6AA7CC98}"/>
              </a:ext>
            </a:extLst>
          </p:cNvPr>
          <p:cNvSpPr/>
          <p:nvPr/>
        </p:nvSpPr>
        <p:spPr>
          <a:xfrm rot="16200000">
            <a:off x="10753087" y="3105723"/>
            <a:ext cx="583662" cy="30875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00DD219-E094-0F66-FFA7-F5FF5D1BF651}"/>
              </a:ext>
            </a:extLst>
          </p:cNvPr>
          <p:cNvSpPr/>
          <p:nvPr/>
        </p:nvSpPr>
        <p:spPr>
          <a:xfrm>
            <a:off x="7419706" y="3667685"/>
            <a:ext cx="2130544" cy="4621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    northeastern.edu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420809-BA46-A2C0-FCD7-88BBEC3044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592" y="3695479"/>
            <a:ext cx="641969" cy="641969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E35A5859-47BE-7699-3B7B-871972A731C9}"/>
              </a:ext>
            </a:extLst>
          </p:cNvPr>
          <p:cNvSpPr/>
          <p:nvPr/>
        </p:nvSpPr>
        <p:spPr>
          <a:xfrm>
            <a:off x="9647177" y="3565022"/>
            <a:ext cx="891740" cy="310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142BCB0-1B06-124A-E6F3-DF3C806A2702}"/>
              </a:ext>
            </a:extLst>
          </p:cNvPr>
          <p:cNvSpPr/>
          <p:nvPr/>
        </p:nvSpPr>
        <p:spPr>
          <a:xfrm rot="10800000">
            <a:off x="9630238" y="3921731"/>
            <a:ext cx="891740" cy="310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496DEB46-0D09-DC0D-0A1D-97C5A84199A5}"/>
              </a:ext>
            </a:extLst>
          </p:cNvPr>
          <p:cNvSpPr/>
          <p:nvPr/>
        </p:nvSpPr>
        <p:spPr>
          <a:xfrm>
            <a:off x="6399347" y="1634065"/>
            <a:ext cx="3455586" cy="460585"/>
          </a:xfrm>
          <a:prstGeom prst="wedgeRectCallout">
            <a:avLst>
              <a:gd name="adj1" fmla="val 66437"/>
              <a:gd name="adj2" fmla="val 11096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northeastern.edu A 155.33.17.68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77F0B2-DA03-59A5-0E23-C222EAC2BE61}"/>
              </a:ext>
            </a:extLst>
          </p:cNvPr>
          <p:cNvSpPr txBox="1"/>
          <p:nvPr/>
        </p:nvSpPr>
        <p:spPr>
          <a:xfrm>
            <a:off x="10332968" y="6336268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155.33.17.68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47B9B920-A41F-4B8C-F91F-E9DA0FBEDB96}"/>
              </a:ext>
            </a:extLst>
          </p:cNvPr>
          <p:cNvSpPr/>
          <p:nvPr/>
        </p:nvSpPr>
        <p:spPr>
          <a:xfrm>
            <a:off x="7327889" y="4673894"/>
            <a:ext cx="1900052" cy="1138261"/>
          </a:xfrm>
          <a:prstGeom prst="wedgeRectCallout">
            <a:avLst>
              <a:gd name="adj1" fmla="val 69167"/>
              <a:gd name="adj2" fmla="val -30352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sock.connect</a:t>
            </a:r>
            <a:r>
              <a:rPr lang="en-US" dirty="0"/>
              <a:t>(</a:t>
            </a:r>
          </a:p>
          <a:p>
            <a:r>
              <a:rPr lang="en-US" dirty="0"/>
              <a:t>  155.33.17.68,</a:t>
            </a:r>
          </a:p>
          <a:p>
            <a:r>
              <a:rPr lang="en-US" dirty="0"/>
              <a:t>  ???</a:t>
            </a:r>
          </a:p>
          <a:p>
            <a:r>
              <a:rPr lang="en-US" dirty="0"/>
              <a:t>)</a:t>
            </a:r>
          </a:p>
        </p:txBody>
      </p:sp>
      <p:sp>
        <p:nvSpPr>
          <p:cNvPr id="28" name="Arrow: Left-Right 27">
            <a:extLst>
              <a:ext uri="{FF2B5EF4-FFF2-40B4-BE49-F238E27FC236}">
                <a16:creationId xmlns:a16="http://schemas.microsoft.com/office/drawing/2014/main" id="{9D49BB78-6402-8065-E582-0A35DDF396CB}"/>
              </a:ext>
            </a:extLst>
          </p:cNvPr>
          <p:cNvSpPr/>
          <p:nvPr/>
        </p:nvSpPr>
        <p:spPr>
          <a:xfrm rot="2629969">
            <a:off x="8948366" y="4744717"/>
            <a:ext cx="2016912" cy="365932"/>
          </a:xfrm>
          <a:prstGeom prst="left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E955B4-E5DE-40A6-A09B-C32BEC0E7C7F}"/>
              </a:ext>
            </a:extLst>
          </p:cNvPr>
          <p:cNvSpPr/>
          <p:nvPr/>
        </p:nvSpPr>
        <p:spPr>
          <a:xfrm>
            <a:off x="7619514" y="3665112"/>
            <a:ext cx="1900053" cy="448099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D2E58814-2513-02B6-0BFC-604E5124607A}"/>
              </a:ext>
            </a:extLst>
          </p:cNvPr>
          <p:cNvSpPr/>
          <p:nvPr/>
        </p:nvSpPr>
        <p:spPr>
          <a:xfrm>
            <a:off x="5381843" y="2323545"/>
            <a:ext cx="2529907" cy="1138261"/>
          </a:xfrm>
          <a:prstGeom prst="wedgeRectCallout">
            <a:avLst>
              <a:gd name="adj1" fmla="val 47105"/>
              <a:gd name="adj2" fmla="val 79193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User did not type a full URL with a scheme, i.e., http:// or https://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75D0AB-9264-9178-407A-B97E7AFF0976}"/>
              </a:ext>
            </a:extLst>
          </p:cNvPr>
          <p:cNvCxnSpPr>
            <a:cxnSpLocks/>
          </p:cNvCxnSpPr>
          <p:nvPr/>
        </p:nvCxnSpPr>
        <p:spPr>
          <a:xfrm>
            <a:off x="4720442" y="3360717"/>
            <a:ext cx="2755075" cy="201286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12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3B64F-EF43-E7C6-DCE4-EC233B63AE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785600" cy="990600"/>
          </a:xfrm>
        </p:spPr>
        <p:txBody>
          <a:bodyPr/>
          <a:lstStyle/>
          <a:p>
            <a:r>
              <a:rPr lang="en-US" dirty="0"/>
              <a:t>DNS Record Types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DA71F69-27A0-48CA-68DC-B615B82AEEC5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227884992"/>
              </p:ext>
            </p:extLst>
          </p:nvPr>
        </p:nvGraphicFramePr>
        <p:xfrm>
          <a:off x="203200" y="990600"/>
          <a:ext cx="117856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979">
                  <a:extLst>
                    <a:ext uri="{9D8B030D-6E8A-4147-A177-3AD203B41FA5}">
                      <a16:colId xmlns:a16="http://schemas.microsoft.com/office/drawing/2014/main" val="1537927374"/>
                    </a:ext>
                  </a:extLst>
                </a:gridCol>
                <a:gridCol w="1086592">
                  <a:extLst>
                    <a:ext uri="{9D8B030D-6E8A-4147-A177-3AD203B41FA5}">
                      <a16:colId xmlns:a16="http://schemas.microsoft.com/office/drawing/2014/main" val="343160856"/>
                    </a:ext>
                  </a:extLst>
                </a:gridCol>
                <a:gridCol w="3847606">
                  <a:extLst>
                    <a:ext uri="{9D8B030D-6E8A-4147-A177-3AD203B41FA5}">
                      <a16:colId xmlns:a16="http://schemas.microsoft.com/office/drawing/2014/main" val="661806750"/>
                    </a:ext>
                  </a:extLst>
                </a:gridCol>
                <a:gridCol w="5071423">
                  <a:extLst>
                    <a:ext uri="{9D8B030D-6E8A-4147-A177-3AD203B41FA5}">
                      <a16:colId xmlns:a16="http://schemas.microsoft.com/office/drawing/2014/main" val="4051233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Name (Query)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876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IPv4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4700.network A 129.10.123.70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352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AAAA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IPv6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dns1.registrar-servers.com AAAA 2610:a1:1024::200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063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5700.network CNAME 4700.network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35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 of Auth. Nameserver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4700.network NS dns1.registrar-servers.com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57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ownership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4700.network SOA hostmaster.registrar-servers.com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479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IP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70.123.10.129.in-addr.arpa. PTR </a:t>
                      </a:r>
                    </a:p>
                    <a:p>
                      <a:r>
                        <a:rPr lang="en-US" sz="1800" dirty="0"/>
                        <a:t>achtung-web.ccs.neu.edu.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707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 of the Mail 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northeastern.edu MX </a:t>
                      </a:r>
                    </a:p>
                    <a:p>
                      <a:r>
                        <a:rPr lang="en-US" sz="1800" dirty="0"/>
                        <a:t>northeastern-edu.mail.protection.outlook.com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20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Arbitrary string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northeastern.edu TXT "google-site-verification=59IXaWuy…T6FaLRYegk8xpMyd7WPE"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379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SRV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Port and domain for a given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_mail._tcp.example.com SRV 0 100 587 mail.example.com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537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Domain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SVCB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Port, domain, and application-level protocol(s) for a given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example.com HTTPS </a:t>
                      </a:r>
                      <a:r>
                        <a:rPr lang="pt-BR" dirty="0"/>
                        <a:t>1 www.example.com port=8000 alpn=h2,h3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2448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C5D8256-7A25-48D2-B426-A96A2B872B2F}"/>
              </a:ext>
            </a:extLst>
          </p:cNvPr>
          <p:cNvSpPr/>
          <p:nvPr/>
        </p:nvSpPr>
        <p:spPr>
          <a:xfrm>
            <a:off x="176810" y="5296334"/>
            <a:ext cx="11838379" cy="1333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7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DNS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Eventually, the </a:t>
            </a:r>
            <a:r>
              <a:rPr lang="en-US" i="1" dirty="0"/>
              <a:t>hosts.txt</a:t>
            </a:r>
            <a:r>
              <a:rPr lang="en-US" dirty="0"/>
              <a:t> system fell apart</a:t>
            </a:r>
          </a:p>
          <a:p>
            <a:pPr lvl="1"/>
            <a:r>
              <a:rPr lang="en-US" dirty="0"/>
              <a:t>Not scalable, SRI couldn’t handle the load</a:t>
            </a:r>
          </a:p>
          <a:p>
            <a:pPr lvl="1"/>
            <a:r>
              <a:rPr lang="en-US" dirty="0"/>
              <a:t>Hard to enforce uniqueness of names</a:t>
            </a:r>
          </a:p>
          <a:p>
            <a:pPr lvl="2"/>
            <a:r>
              <a:rPr lang="en-US" dirty="0"/>
              <a:t>e.g., MIT</a:t>
            </a:r>
          </a:p>
          <a:p>
            <a:pPr lvl="3"/>
            <a:r>
              <a:rPr lang="en-US" dirty="0"/>
              <a:t>Massachusetts Institute of Technology?</a:t>
            </a:r>
          </a:p>
          <a:p>
            <a:pPr lvl="3"/>
            <a:r>
              <a:rPr lang="en-US" dirty="0"/>
              <a:t>Melbourne Institute of Technology?</a:t>
            </a:r>
          </a:p>
          <a:p>
            <a:pPr lvl="1"/>
            <a:r>
              <a:rPr lang="en-US" dirty="0"/>
              <a:t>Many machines had inaccurate copies of </a:t>
            </a:r>
            <a:r>
              <a:rPr lang="en-US" i="1" dirty="0"/>
              <a:t>hosts.txt</a:t>
            </a:r>
          </a:p>
          <a:p>
            <a:r>
              <a:rPr lang="en-US" dirty="0"/>
              <a:t>Thus, DNS was born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EF8EFB-F4D4-D0D4-CCBF-012EB9FAC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331" y="1789925"/>
            <a:ext cx="3646449" cy="364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4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D2A29B-5968-1E0B-6367-845649F5D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Service Record (SRV)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1A4FAF-87C2-7FEA-B50A-C5B09133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60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AB11D-12BC-9D45-F9CA-08F97C1DD64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Intended to facilitate service discovery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_[</a:t>
            </a:r>
            <a:r>
              <a:rPr lang="en-US" i="1" dirty="0"/>
              <a:t>service</a:t>
            </a:r>
            <a:r>
              <a:rPr lang="en-US" dirty="0"/>
              <a:t>]._[</a:t>
            </a:r>
            <a:r>
              <a:rPr lang="en-US" dirty="0" err="1"/>
              <a:t>udp|tcp</a:t>
            </a:r>
            <a:r>
              <a:rPr lang="en-US" dirty="0"/>
              <a:t>].[</a:t>
            </a:r>
            <a:r>
              <a:rPr lang="en-US" i="1" dirty="0"/>
              <a:t>domain</a:t>
            </a:r>
            <a:r>
              <a:rPr lang="en-US" dirty="0"/>
              <a:t>] SRV [</a:t>
            </a:r>
            <a:r>
              <a:rPr lang="en-US" i="1" dirty="0"/>
              <a:t>priority</a:t>
            </a:r>
            <a:r>
              <a:rPr lang="en-US" dirty="0"/>
              <a:t>] [</a:t>
            </a:r>
            <a:r>
              <a:rPr lang="en-US" i="1" dirty="0"/>
              <a:t>weight</a:t>
            </a:r>
            <a:r>
              <a:rPr lang="en-US" dirty="0"/>
              <a:t>] [</a:t>
            </a:r>
            <a:r>
              <a:rPr lang="en-US" i="1" dirty="0"/>
              <a:t>port</a:t>
            </a:r>
            <a:r>
              <a:rPr lang="en-US" dirty="0"/>
              <a:t>] [</a:t>
            </a:r>
            <a:r>
              <a:rPr lang="en-US" i="1" dirty="0"/>
              <a:t>target domain</a:t>
            </a:r>
            <a:r>
              <a:rPr lang="en-US" dirty="0"/>
              <a:t>]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7D368E2C-1495-76CD-141D-C1C16D2C504C}"/>
              </a:ext>
            </a:extLst>
          </p:cNvPr>
          <p:cNvSpPr/>
          <p:nvPr/>
        </p:nvSpPr>
        <p:spPr>
          <a:xfrm>
            <a:off x="203200" y="4435200"/>
            <a:ext cx="2829600" cy="1224000"/>
          </a:xfrm>
          <a:prstGeom prst="wedgeRectCallout">
            <a:avLst>
              <a:gd name="adj1" fmla="val -20579"/>
              <a:gd name="adj2" fmla="val -14926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Service name, e.g., LDAP, SIP, XMPP, etc. 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C8ED0BE3-1D85-64CB-640A-575D13A223C7}"/>
              </a:ext>
            </a:extLst>
          </p:cNvPr>
          <p:cNvSpPr/>
          <p:nvPr/>
        </p:nvSpPr>
        <p:spPr>
          <a:xfrm>
            <a:off x="1680400" y="3954600"/>
            <a:ext cx="2829600" cy="696600"/>
          </a:xfrm>
          <a:prstGeom prst="wedgeRectCallout">
            <a:avLst>
              <a:gd name="adj1" fmla="val -986"/>
              <a:gd name="adj2" fmla="val -14513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Transport protocol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7CA4A1D-47AB-656C-8131-3A461F3C82B5}"/>
              </a:ext>
            </a:extLst>
          </p:cNvPr>
          <p:cNvSpPr/>
          <p:nvPr/>
        </p:nvSpPr>
        <p:spPr>
          <a:xfrm>
            <a:off x="5009400" y="4302900"/>
            <a:ext cx="2829600" cy="1617000"/>
          </a:xfrm>
          <a:prstGeom prst="wedgeRectCallout">
            <a:avLst>
              <a:gd name="adj1" fmla="val 21660"/>
              <a:gd name="adj2" fmla="val -7783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Used to choose between multiple SRV records for a given service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ABFFA844-3323-9D6A-C7CF-2D2FA743159F}"/>
              </a:ext>
            </a:extLst>
          </p:cNvPr>
          <p:cNvSpPr/>
          <p:nvPr/>
        </p:nvSpPr>
        <p:spPr>
          <a:xfrm rot="5400000">
            <a:off x="6768300" y="2291700"/>
            <a:ext cx="568800" cy="2393400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AB94117-5880-70D1-A5A0-805080E95745}"/>
              </a:ext>
            </a:extLst>
          </p:cNvPr>
          <p:cNvSpPr/>
          <p:nvPr/>
        </p:nvSpPr>
        <p:spPr>
          <a:xfrm>
            <a:off x="8641800" y="4302900"/>
            <a:ext cx="2829600" cy="1617000"/>
          </a:xfrm>
          <a:prstGeom prst="wedgeRectCallout">
            <a:avLst>
              <a:gd name="adj1" fmla="val 31"/>
              <a:gd name="adj2" fmla="val -7515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Connect your socket to this domain and port!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205D9850-77F0-3D93-B397-864DD7916D65}"/>
              </a:ext>
            </a:extLst>
          </p:cNvPr>
          <p:cNvSpPr/>
          <p:nvPr/>
        </p:nvSpPr>
        <p:spPr>
          <a:xfrm rot="5400000">
            <a:off x="9772200" y="1974600"/>
            <a:ext cx="568800" cy="3027600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4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>
            <a:extLst>
              <a:ext uri="{FF2B5EF4-FFF2-40B4-BE49-F238E27FC236}">
                <a16:creationId xmlns:a16="http://schemas.microsoft.com/office/drawing/2014/main" id="{A5DC0377-1E6F-F580-F112-EF91566AF940}"/>
              </a:ext>
            </a:extLst>
          </p:cNvPr>
          <p:cNvSpPr/>
          <p:nvPr/>
        </p:nvSpPr>
        <p:spPr>
          <a:xfrm>
            <a:off x="9846192" y="1670588"/>
            <a:ext cx="2155371" cy="136145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F1EB25-3AE5-EE34-FFCB-A56E3AA25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Browsing the Web with SRV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269E5-BC3A-4812-D27D-4827BD72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61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17D1A5-F6B5-A404-E3B4-3E9C279B5A4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70588"/>
            <a:ext cx="5892800" cy="5035012"/>
          </a:xfrm>
        </p:spPr>
        <p:txBody>
          <a:bodyPr/>
          <a:lstStyle/>
          <a:p>
            <a:r>
              <a:rPr lang="en-US" dirty="0"/>
              <a:t>DNS query returns A/AAAA and SRV records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version of the HTTP protocol does the server support?</a:t>
            </a:r>
          </a:p>
          <a:p>
            <a:pPr lvl="1"/>
            <a:r>
              <a:rPr lang="en-US" dirty="0"/>
              <a:t>HTTP/1.1, HTTP/2, HTTP/3?</a:t>
            </a:r>
          </a:p>
        </p:txBody>
      </p:sp>
      <p:pic>
        <p:nvPicPr>
          <p:cNvPr id="7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CFA054E6-64DA-B2EE-74CA-D5836F186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474" y="357671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6BA90C-B55C-21F4-8D32-A8B0B082F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9924" y="2661476"/>
            <a:ext cx="890107" cy="1006209"/>
          </a:xfrm>
          <a:prstGeom prst="rect">
            <a:avLst/>
          </a:prstGeom>
        </p:spPr>
      </p:pic>
      <p:pic>
        <p:nvPicPr>
          <p:cNvPr id="11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39AEE9AD-0502-5153-3B66-3E1A5D4F9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927" y="219524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Pictures\Server_icons_lnx\Icons\128X128\black_server.png">
            <a:extLst>
              <a:ext uri="{FF2B5EF4-FFF2-40B4-BE49-F238E27FC236}">
                <a16:creationId xmlns:a16="http://schemas.microsoft.com/office/drawing/2014/main" id="{3B245F4C-1DA8-E4BC-7AAC-B3DB5B9B1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922" y="5634463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AF26A0-FE91-66E0-5582-57475EAFBE17}"/>
              </a:ext>
            </a:extLst>
          </p:cNvPr>
          <p:cNvSpPr txBox="1"/>
          <p:nvPr/>
        </p:nvSpPr>
        <p:spPr>
          <a:xfrm>
            <a:off x="10508497" y="4252745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DNS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E97D72-E6FD-A1EB-4D62-2DEE185C2D7C}"/>
              </a:ext>
            </a:extLst>
          </p:cNvPr>
          <p:cNvSpPr txBox="1"/>
          <p:nvPr/>
        </p:nvSpPr>
        <p:spPr>
          <a:xfrm>
            <a:off x="10061091" y="1825911"/>
            <a:ext cx="181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Authoritative DNS</a:t>
            </a:r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AA35BDDE-2E2A-C7DD-71A3-D3AE6AA7CC98}"/>
              </a:ext>
            </a:extLst>
          </p:cNvPr>
          <p:cNvSpPr/>
          <p:nvPr/>
        </p:nvSpPr>
        <p:spPr>
          <a:xfrm rot="16200000">
            <a:off x="10753087" y="3105723"/>
            <a:ext cx="583662" cy="30875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00DD219-E094-0F66-FFA7-F5FF5D1BF651}"/>
              </a:ext>
            </a:extLst>
          </p:cNvPr>
          <p:cNvSpPr/>
          <p:nvPr/>
        </p:nvSpPr>
        <p:spPr>
          <a:xfrm>
            <a:off x="7419706" y="3667685"/>
            <a:ext cx="2130544" cy="4621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    northeastern.edu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420809-BA46-A2C0-FCD7-88BBEC3044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592" y="3695479"/>
            <a:ext cx="641969" cy="641969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E35A5859-47BE-7699-3B7B-871972A731C9}"/>
              </a:ext>
            </a:extLst>
          </p:cNvPr>
          <p:cNvSpPr/>
          <p:nvPr/>
        </p:nvSpPr>
        <p:spPr>
          <a:xfrm>
            <a:off x="9647177" y="3565022"/>
            <a:ext cx="891740" cy="310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142BCB0-1B06-124A-E6F3-DF3C806A2702}"/>
              </a:ext>
            </a:extLst>
          </p:cNvPr>
          <p:cNvSpPr/>
          <p:nvPr/>
        </p:nvSpPr>
        <p:spPr>
          <a:xfrm rot="10800000">
            <a:off x="9630238" y="3921731"/>
            <a:ext cx="891740" cy="310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496DEB46-0D09-DC0D-0A1D-97C5A84199A5}"/>
              </a:ext>
            </a:extLst>
          </p:cNvPr>
          <p:cNvSpPr/>
          <p:nvPr/>
        </p:nvSpPr>
        <p:spPr>
          <a:xfrm>
            <a:off x="4652293" y="156108"/>
            <a:ext cx="6188328" cy="1281126"/>
          </a:xfrm>
          <a:prstGeom prst="wedgeRectCallout">
            <a:avLst>
              <a:gd name="adj1" fmla="val 38397"/>
              <a:gd name="adj2" fmla="val 991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_http._tcp.northeastern.edu SRV 80 www.northeastern.edu</a:t>
            </a:r>
          </a:p>
          <a:p>
            <a:pPr algn="ctr"/>
            <a:r>
              <a:rPr lang="en-US" dirty="0"/>
              <a:t>_https._tcp.northeastern.edu SRV 443 www.northeastern.edu</a:t>
            </a:r>
          </a:p>
          <a:p>
            <a:pPr algn="ctr"/>
            <a:r>
              <a:rPr lang="en-US" dirty="0"/>
              <a:t>www.northeastern.edu A 155.33.17.68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77F0B2-DA03-59A5-0E23-C222EAC2BE61}"/>
              </a:ext>
            </a:extLst>
          </p:cNvPr>
          <p:cNvSpPr txBox="1"/>
          <p:nvPr/>
        </p:nvSpPr>
        <p:spPr>
          <a:xfrm>
            <a:off x="10332968" y="6336268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155.33.17.68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47B9B920-A41F-4B8C-F91F-E9DA0FBEDB96}"/>
              </a:ext>
            </a:extLst>
          </p:cNvPr>
          <p:cNvSpPr/>
          <p:nvPr/>
        </p:nvSpPr>
        <p:spPr>
          <a:xfrm>
            <a:off x="7327889" y="4673894"/>
            <a:ext cx="1900052" cy="1138261"/>
          </a:xfrm>
          <a:prstGeom prst="wedgeRectCallout">
            <a:avLst>
              <a:gd name="adj1" fmla="val 69167"/>
              <a:gd name="adj2" fmla="val -30352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sock.connect</a:t>
            </a:r>
            <a:r>
              <a:rPr lang="en-US" dirty="0"/>
              <a:t>(</a:t>
            </a:r>
          </a:p>
          <a:p>
            <a:r>
              <a:rPr lang="en-US" dirty="0"/>
              <a:t>  155.33.17.68,</a:t>
            </a:r>
          </a:p>
          <a:p>
            <a:r>
              <a:rPr lang="en-US" dirty="0"/>
              <a:t>  443</a:t>
            </a:r>
          </a:p>
          <a:p>
            <a:r>
              <a:rPr lang="en-US" dirty="0"/>
              <a:t>)</a:t>
            </a:r>
          </a:p>
        </p:txBody>
      </p:sp>
      <p:sp>
        <p:nvSpPr>
          <p:cNvPr id="28" name="Arrow: Left-Right 27">
            <a:extLst>
              <a:ext uri="{FF2B5EF4-FFF2-40B4-BE49-F238E27FC236}">
                <a16:creationId xmlns:a16="http://schemas.microsoft.com/office/drawing/2014/main" id="{9D49BB78-6402-8065-E582-0A35DDF396CB}"/>
              </a:ext>
            </a:extLst>
          </p:cNvPr>
          <p:cNvSpPr/>
          <p:nvPr/>
        </p:nvSpPr>
        <p:spPr>
          <a:xfrm rot="2629969">
            <a:off x="8948366" y="4744717"/>
            <a:ext cx="2016912" cy="365932"/>
          </a:xfrm>
          <a:prstGeom prst="left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E955B4-E5DE-40A6-A09B-C32BEC0E7C7F}"/>
              </a:ext>
            </a:extLst>
          </p:cNvPr>
          <p:cNvSpPr/>
          <p:nvPr/>
        </p:nvSpPr>
        <p:spPr>
          <a:xfrm>
            <a:off x="7619514" y="3665112"/>
            <a:ext cx="1900053" cy="448099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D2E58814-2513-02B6-0BFC-604E5124607A}"/>
              </a:ext>
            </a:extLst>
          </p:cNvPr>
          <p:cNvSpPr/>
          <p:nvPr/>
        </p:nvSpPr>
        <p:spPr>
          <a:xfrm>
            <a:off x="5381843" y="2323545"/>
            <a:ext cx="2529907" cy="1138261"/>
          </a:xfrm>
          <a:prstGeom prst="wedgeRectCallout">
            <a:avLst>
              <a:gd name="adj1" fmla="val 47105"/>
              <a:gd name="adj2" fmla="val 79193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User did not type a full URL with a scheme, i.e., http:// or https://</a:t>
            </a:r>
          </a:p>
        </p:txBody>
      </p:sp>
    </p:spTree>
    <p:extLst>
      <p:ext uri="{BB962C8B-B14F-4D97-AF65-F5344CB8AC3E}">
        <p14:creationId xmlns:p14="http://schemas.microsoft.com/office/powerpoint/2010/main" val="152017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8" grpId="0" animBg="1"/>
      <p:bldP spid="2" grpId="0" animBg="1"/>
      <p:bldP spid="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44C51-7173-8AB1-E357-9914BCF94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Service Binding Record (SVCB)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179224-DBC6-4258-A34D-B3DBC256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A1CF6-6898-3247-21B8-B452AC41462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Also intended to facilitate service discovery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[domain] SVCB [priority] [target] [key=value [key=value […]]]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CF0636C4-A4A1-0017-96D7-08D8429AE2B9}"/>
              </a:ext>
            </a:extLst>
          </p:cNvPr>
          <p:cNvSpPr/>
          <p:nvPr/>
        </p:nvSpPr>
        <p:spPr>
          <a:xfrm>
            <a:off x="836800" y="4002600"/>
            <a:ext cx="3088800" cy="2146200"/>
          </a:xfrm>
          <a:prstGeom prst="wedgeRectCallout">
            <a:avLst>
              <a:gd name="adj1" fmla="val 61520"/>
              <a:gd name="adj2" fmla="val -8688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 means this is an alias (i.e., a CNAME)</a:t>
            </a:r>
          </a:p>
          <a:p>
            <a:pPr algn="ctr"/>
            <a:r>
              <a:rPr lang="en-US" sz="2400" dirty="0"/>
              <a:t>&gt;0 used to select most preferred record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C26EC9C-8313-7245-EB4D-05999A38C790}"/>
              </a:ext>
            </a:extLst>
          </p:cNvPr>
          <p:cNvSpPr/>
          <p:nvPr/>
        </p:nvSpPr>
        <p:spPr>
          <a:xfrm>
            <a:off x="4186000" y="4002600"/>
            <a:ext cx="2543600" cy="2146200"/>
          </a:xfrm>
          <a:prstGeom prst="wedgeRectCallout">
            <a:avLst>
              <a:gd name="adj1" fmla="val 7388"/>
              <a:gd name="adj2" fmla="val -8856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Target domain name. Dot (“.”) means the queried domain.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7E938A45-2404-36AB-E657-52D56A9F9690}"/>
              </a:ext>
            </a:extLst>
          </p:cNvPr>
          <p:cNvSpPr/>
          <p:nvPr/>
        </p:nvSpPr>
        <p:spPr>
          <a:xfrm>
            <a:off x="6990000" y="4002600"/>
            <a:ext cx="4328400" cy="2146200"/>
          </a:xfrm>
          <a:prstGeom prst="wedgeRectCallout">
            <a:avLst>
              <a:gd name="adj1" fmla="val 7827"/>
              <a:gd name="adj2" fmla="val -8722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Service-specific information, encoded as key-value pairs</a:t>
            </a:r>
          </a:p>
        </p:txBody>
      </p:sp>
    </p:spTree>
    <p:extLst>
      <p:ext uri="{BB962C8B-B14F-4D97-AF65-F5344CB8AC3E}">
        <p14:creationId xmlns:p14="http://schemas.microsoft.com/office/powerpoint/2010/main" val="240477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44C51-7173-8AB1-E357-9914BCF94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HTTPS Record (HTTPS)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179224-DBC6-4258-A34D-B3DBC256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A1CF6-6898-3247-21B8-B452AC41462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/>
          <a:lstStyle/>
          <a:p>
            <a:r>
              <a:rPr lang="en-US" dirty="0"/>
              <a:t>Subtype of SVCB record just for HTTPS services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400" dirty="0"/>
              <a:t>[domain] HTTPS [priority] [target] </a:t>
            </a:r>
            <a:r>
              <a:rPr lang="en-US" sz="2400" dirty="0" err="1"/>
              <a:t>alpn</a:t>
            </a:r>
            <a:r>
              <a:rPr lang="en-US" sz="2400" dirty="0"/>
              <a:t>=[http/1.1|h2|h3] port=[integer] </a:t>
            </a:r>
            <a:r>
              <a:rPr lang="en-US" sz="2400" dirty="0" err="1"/>
              <a:t>ech</a:t>
            </a:r>
            <a:r>
              <a:rPr lang="en-US" sz="2400" dirty="0"/>
              <a:t>=[key]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7274F4AE-20FD-1D2E-5A47-674C4911DF04}"/>
              </a:ext>
            </a:extLst>
          </p:cNvPr>
          <p:cNvSpPr/>
          <p:nvPr/>
        </p:nvSpPr>
        <p:spPr>
          <a:xfrm>
            <a:off x="2374800" y="3995400"/>
            <a:ext cx="3781200" cy="2146200"/>
          </a:xfrm>
          <a:prstGeom prst="wedgeRectCallout">
            <a:avLst>
              <a:gd name="adj1" fmla="val 72978"/>
              <a:gd name="adj2" fmla="val -875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Application layer protocol, i.e., what versions of HTTP are supported by the server?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F89C9259-4132-E69D-77F7-82D75C580875}"/>
              </a:ext>
            </a:extLst>
          </p:cNvPr>
          <p:cNvSpPr/>
          <p:nvPr/>
        </p:nvSpPr>
        <p:spPr>
          <a:xfrm>
            <a:off x="6372000" y="3995400"/>
            <a:ext cx="2224800" cy="2146200"/>
          </a:xfrm>
          <a:prstGeom prst="wedgeRectCallout">
            <a:avLst>
              <a:gd name="adj1" fmla="val 72978"/>
              <a:gd name="adj2" fmla="val -875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Port number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FCC1C205-A638-71F9-9A7E-E5DBF4D78D75}"/>
              </a:ext>
            </a:extLst>
          </p:cNvPr>
          <p:cNvSpPr/>
          <p:nvPr/>
        </p:nvSpPr>
        <p:spPr>
          <a:xfrm>
            <a:off x="8812800" y="3995400"/>
            <a:ext cx="2224800" cy="2146200"/>
          </a:xfrm>
          <a:prstGeom prst="wedgeRectCallout">
            <a:avLst>
              <a:gd name="adj1" fmla="val 38674"/>
              <a:gd name="adj2" fmla="val -8823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Public cryptographic key used to bootstrap TLS</a:t>
            </a:r>
          </a:p>
        </p:txBody>
      </p:sp>
    </p:spTree>
    <p:extLst>
      <p:ext uri="{BB962C8B-B14F-4D97-AF65-F5344CB8AC3E}">
        <p14:creationId xmlns:p14="http://schemas.microsoft.com/office/powerpoint/2010/main" val="18656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>
            <a:extLst>
              <a:ext uri="{FF2B5EF4-FFF2-40B4-BE49-F238E27FC236}">
                <a16:creationId xmlns:a16="http://schemas.microsoft.com/office/drawing/2014/main" id="{A5DC0377-1E6F-F580-F112-EF91566AF940}"/>
              </a:ext>
            </a:extLst>
          </p:cNvPr>
          <p:cNvSpPr/>
          <p:nvPr/>
        </p:nvSpPr>
        <p:spPr>
          <a:xfrm>
            <a:off x="9846192" y="1670588"/>
            <a:ext cx="2155371" cy="136145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F1EB25-3AE5-EE34-FFCB-A56E3AA25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Browsing the Web with SVCB/HTTPS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269E5-BC3A-4812-D27D-4827BD72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64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17D1A5-F6B5-A404-E3B4-3E9C279B5A4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70588"/>
            <a:ext cx="5164181" cy="5035012"/>
          </a:xfrm>
        </p:spPr>
        <p:txBody>
          <a:bodyPr/>
          <a:lstStyle/>
          <a:p>
            <a:r>
              <a:rPr lang="en-US" dirty="0"/>
              <a:t>DNS query returns A/AAAA and HTTPS records</a:t>
            </a:r>
          </a:p>
        </p:txBody>
      </p:sp>
      <p:pic>
        <p:nvPicPr>
          <p:cNvPr id="7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CFA054E6-64DA-B2EE-74CA-D5836F186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474" y="357671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6BA90C-B55C-21F4-8D32-A8B0B082F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9924" y="2661476"/>
            <a:ext cx="890107" cy="1006209"/>
          </a:xfrm>
          <a:prstGeom prst="rect">
            <a:avLst/>
          </a:prstGeom>
        </p:spPr>
      </p:pic>
      <p:pic>
        <p:nvPicPr>
          <p:cNvPr id="11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39AEE9AD-0502-5153-3B66-3E1A5D4F9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927" y="219524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Pictures\Server_icons_lnx\Icons\128X128\black_server.png">
            <a:extLst>
              <a:ext uri="{FF2B5EF4-FFF2-40B4-BE49-F238E27FC236}">
                <a16:creationId xmlns:a16="http://schemas.microsoft.com/office/drawing/2014/main" id="{3B245F4C-1DA8-E4BC-7AAC-B3DB5B9B1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922" y="5634463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AF26A0-FE91-66E0-5582-57475EAFBE17}"/>
              </a:ext>
            </a:extLst>
          </p:cNvPr>
          <p:cNvSpPr txBox="1"/>
          <p:nvPr/>
        </p:nvSpPr>
        <p:spPr>
          <a:xfrm>
            <a:off x="10508497" y="4252745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DNS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E97D72-E6FD-A1EB-4D62-2DEE185C2D7C}"/>
              </a:ext>
            </a:extLst>
          </p:cNvPr>
          <p:cNvSpPr txBox="1"/>
          <p:nvPr/>
        </p:nvSpPr>
        <p:spPr>
          <a:xfrm>
            <a:off x="10061091" y="1825911"/>
            <a:ext cx="181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Authoritative DNS</a:t>
            </a:r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AA35BDDE-2E2A-C7DD-71A3-D3AE6AA7CC98}"/>
              </a:ext>
            </a:extLst>
          </p:cNvPr>
          <p:cNvSpPr/>
          <p:nvPr/>
        </p:nvSpPr>
        <p:spPr>
          <a:xfrm rot="16200000">
            <a:off x="10753087" y="3105723"/>
            <a:ext cx="583662" cy="30875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00DD219-E094-0F66-FFA7-F5FF5D1BF651}"/>
              </a:ext>
            </a:extLst>
          </p:cNvPr>
          <p:cNvSpPr/>
          <p:nvPr/>
        </p:nvSpPr>
        <p:spPr>
          <a:xfrm>
            <a:off x="7419706" y="3667685"/>
            <a:ext cx="2130544" cy="4621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    northeastern.edu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420809-BA46-A2C0-FCD7-88BBEC3044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592" y="3695479"/>
            <a:ext cx="641969" cy="641969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E35A5859-47BE-7699-3B7B-871972A731C9}"/>
              </a:ext>
            </a:extLst>
          </p:cNvPr>
          <p:cNvSpPr/>
          <p:nvPr/>
        </p:nvSpPr>
        <p:spPr>
          <a:xfrm>
            <a:off x="9647177" y="3565022"/>
            <a:ext cx="891740" cy="310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142BCB0-1B06-124A-E6F3-DF3C806A2702}"/>
              </a:ext>
            </a:extLst>
          </p:cNvPr>
          <p:cNvSpPr/>
          <p:nvPr/>
        </p:nvSpPr>
        <p:spPr>
          <a:xfrm rot="10800000">
            <a:off x="9630238" y="3921731"/>
            <a:ext cx="891740" cy="310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496DEB46-0D09-DC0D-0A1D-97C5A84199A5}"/>
              </a:ext>
            </a:extLst>
          </p:cNvPr>
          <p:cNvSpPr/>
          <p:nvPr/>
        </p:nvSpPr>
        <p:spPr>
          <a:xfrm>
            <a:off x="3340800" y="141569"/>
            <a:ext cx="7450631" cy="1281126"/>
          </a:xfrm>
          <a:prstGeom prst="wedgeRectCallout">
            <a:avLst>
              <a:gd name="adj1" fmla="val 38397"/>
              <a:gd name="adj2" fmla="val 991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northeastern.edu HTTPS 10 www.northeastern.edu </a:t>
            </a:r>
            <a:r>
              <a:rPr lang="en-US" dirty="0" err="1"/>
              <a:t>alpn</a:t>
            </a:r>
            <a:r>
              <a:rPr lang="en-US" dirty="0"/>
              <a:t>=http/1.1,h2 port=443</a:t>
            </a:r>
          </a:p>
          <a:p>
            <a:pPr algn="ctr"/>
            <a:r>
              <a:rPr lang="en-US" dirty="0"/>
              <a:t>www.northeastern.edu A 155.33.17.68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77F0B2-DA03-59A5-0E23-C222EAC2BE61}"/>
              </a:ext>
            </a:extLst>
          </p:cNvPr>
          <p:cNvSpPr txBox="1"/>
          <p:nvPr/>
        </p:nvSpPr>
        <p:spPr>
          <a:xfrm>
            <a:off x="10332968" y="6336268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155.33.17.68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47B9B920-A41F-4B8C-F91F-E9DA0FBEDB96}"/>
              </a:ext>
            </a:extLst>
          </p:cNvPr>
          <p:cNvSpPr/>
          <p:nvPr/>
        </p:nvSpPr>
        <p:spPr>
          <a:xfrm>
            <a:off x="7327889" y="4673894"/>
            <a:ext cx="1900052" cy="1138261"/>
          </a:xfrm>
          <a:prstGeom prst="wedgeRectCallout">
            <a:avLst>
              <a:gd name="adj1" fmla="val 69167"/>
              <a:gd name="adj2" fmla="val -30352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sock.connect</a:t>
            </a:r>
            <a:r>
              <a:rPr lang="en-US" dirty="0"/>
              <a:t>(</a:t>
            </a:r>
          </a:p>
          <a:p>
            <a:r>
              <a:rPr lang="en-US" dirty="0"/>
              <a:t>  155.33.17.68,</a:t>
            </a:r>
          </a:p>
          <a:p>
            <a:r>
              <a:rPr lang="en-US" dirty="0"/>
              <a:t>  443</a:t>
            </a:r>
          </a:p>
          <a:p>
            <a:r>
              <a:rPr lang="en-US" dirty="0"/>
              <a:t>)</a:t>
            </a:r>
          </a:p>
        </p:txBody>
      </p:sp>
      <p:sp>
        <p:nvSpPr>
          <p:cNvPr id="28" name="Arrow: Left-Right 27">
            <a:extLst>
              <a:ext uri="{FF2B5EF4-FFF2-40B4-BE49-F238E27FC236}">
                <a16:creationId xmlns:a16="http://schemas.microsoft.com/office/drawing/2014/main" id="{9D49BB78-6402-8065-E582-0A35DDF396CB}"/>
              </a:ext>
            </a:extLst>
          </p:cNvPr>
          <p:cNvSpPr/>
          <p:nvPr/>
        </p:nvSpPr>
        <p:spPr>
          <a:xfrm rot="2629969">
            <a:off x="8948366" y="4744717"/>
            <a:ext cx="2016912" cy="365932"/>
          </a:xfrm>
          <a:prstGeom prst="left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E955B4-E5DE-40A6-A09B-C32BEC0E7C7F}"/>
              </a:ext>
            </a:extLst>
          </p:cNvPr>
          <p:cNvSpPr/>
          <p:nvPr/>
        </p:nvSpPr>
        <p:spPr>
          <a:xfrm>
            <a:off x="7619514" y="3665112"/>
            <a:ext cx="1900053" cy="448099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D2E58814-2513-02B6-0BFC-604E5124607A}"/>
              </a:ext>
            </a:extLst>
          </p:cNvPr>
          <p:cNvSpPr/>
          <p:nvPr/>
        </p:nvSpPr>
        <p:spPr>
          <a:xfrm>
            <a:off x="5381843" y="2323545"/>
            <a:ext cx="2529907" cy="1138261"/>
          </a:xfrm>
          <a:prstGeom prst="wedgeRectCallout">
            <a:avLst>
              <a:gd name="adj1" fmla="val 47105"/>
              <a:gd name="adj2" fmla="val 79193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User did not type a full URL with a scheme, i.e., http:// or https://</a:t>
            </a:r>
          </a:p>
        </p:txBody>
      </p:sp>
    </p:spTree>
    <p:extLst>
      <p:ext uri="{BB962C8B-B14F-4D97-AF65-F5344CB8AC3E}">
        <p14:creationId xmlns:p14="http://schemas.microsoft.com/office/powerpoint/2010/main" val="91454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8" grpId="0" animBg="1"/>
      <p:bldP spid="2" grpId="0" animBg="1"/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EF157C-8740-6F19-49BC-95840551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Service Resolution with DNS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45CAF9-0E85-7FB1-19B7-D21528B2FD4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241400" y="2438400"/>
            <a:ext cx="5753000" cy="1507200"/>
          </a:xfrm>
        </p:spPr>
        <p:txBody>
          <a:bodyPr/>
          <a:lstStyle/>
          <a:p>
            <a:r>
              <a:rPr lang="en-US" dirty="0"/>
              <a:t>Requires a service name, transport protocol, and domain name to lookup the SRV records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6DC147-BF97-EBEC-D355-6A4C284F1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1507200"/>
          </a:xfrm>
        </p:spPr>
        <p:txBody>
          <a:bodyPr/>
          <a:lstStyle/>
          <a:p>
            <a:r>
              <a:rPr lang="en-US" dirty="0"/>
              <a:t>Requires domain to lookup the SVCB records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36374B-261A-F3FF-92B7-607422FB95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fld id="{283B9EA5-CE9A-4950-A80C-5ADF06B45BB8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D8003C-99D6-2779-FAB4-29666157AAC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41400" y="1752600"/>
            <a:ext cx="5753000" cy="640080"/>
          </a:xfrm>
        </p:spPr>
        <p:txBody>
          <a:bodyPr>
            <a:normAutofit/>
          </a:bodyPr>
          <a:lstStyle/>
          <a:p>
            <a:r>
              <a:rPr lang="en-US" sz="2400" dirty="0"/>
              <a:t>SRV Record Type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448B32D-A666-3D81-2D65-42DE7C09B8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SVCB Record Type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3F3B4F5D-13A9-64B3-71C1-D1F675532CE2}"/>
              </a:ext>
            </a:extLst>
          </p:cNvPr>
          <p:cNvSpPr txBox="1">
            <a:spLocks/>
          </p:cNvSpPr>
          <p:nvPr/>
        </p:nvSpPr>
        <p:spPr>
          <a:xfrm>
            <a:off x="216000" y="3945600"/>
            <a:ext cx="5753000" cy="1507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Returns port and target domain name of the service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1A993DCC-138D-77A1-245B-2248A153F2F4}"/>
              </a:ext>
            </a:extLst>
          </p:cNvPr>
          <p:cNvSpPr txBox="1">
            <a:spLocks/>
          </p:cNvSpPr>
          <p:nvPr/>
        </p:nvSpPr>
        <p:spPr>
          <a:xfrm>
            <a:off x="6375400" y="3945600"/>
            <a:ext cx="5181600" cy="1507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Returns port, target domain, and service-specific metadata for the given service</a:t>
            </a:r>
          </a:p>
          <a:p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E4F00644-8D2A-2751-402A-80F2CC77DF00}"/>
              </a:ext>
            </a:extLst>
          </p:cNvPr>
          <p:cNvSpPr txBox="1">
            <a:spLocks/>
          </p:cNvSpPr>
          <p:nvPr/>
        </p:nvSpPr>
        <p:spPr>
          <a:xfrm>
            <a:off x="216000" y="5498520"/>
            <a:ext cx="5753000" cy="1507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Not well supported by applications, especially web browsers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77B5D7A3-EA93-20C3-A06E-B2168386E1F9}"/>
              </a:ext>
            </a:extLst>
          </p:cNvPr>
          <p:cNvSpPr txBox="1">
            <a:spLocks/>
          </p:cNvSpPr>
          <p:nvPr/>
        </p:nvSpPr>
        <p:spPr>
          <a:xfrm>
            <a:off x="6375400" y="5498520"/>
            <a:ext cx="5181600" cy="1507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Supported by web browsers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C95295-862A-FE95-B372-5C7C6F633AE9}"/>
              </a:ext>
            </a:extLst>
          </p:cNvPr>
          <p:cNvSpPr/>
          <p:nvPr/>
        </p:nvSpPr>
        <p:spPr>
          <a:xfrm>
            <a:off x="6096000" y="1591200"/>
            <a:ext cx="5854600" cy="4993750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1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74376" y="2667000"/>
            <a:ext cx="8338782" cy="3529084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/>
              <a:t>Wrapup</a:t>
            </a:r>
            <a:endParaRPr lang="en-US" sz="4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636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Much More to DNS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DNS privacy and security</a:t>
            </a:r>
          </a:p>
          <a:p>
            <a:pPr lvl="1"/>
            <a:r>
              <a:rPr lang="en-US" dirty="0"/>
              <a:t>Subject of a later lecture</a:t>
            </a:r>
          </a:p>
          <a:p>
            <a:r>
              <a:rPr lang="en-US" dirty="0"/>
              <a:t>Caching: when, where, how much, etc.</a:t>
            </a:r>
          </a:p>
          <a:p>
            <a:r>
              <a:rPr lang="en-US" dirty="0"/>
              <a:t>Other uses for DNS (i.e., DNS hacks)</a:t>
            </a:r>
          </a:p>
          <a:p>
            <a:pPr lvl="1"/>
            <a:r>
              <a:rPr lang="en-US" dirty="0"/>
              <a:t>Content Delivery Networks (CDNs) and load balancing</a:t>
            </a:r>
          </a:p>
          <a:p>
            <a:pPr lvl="1"/>
            <a:r>
              <a:rPr lang="en-US" dirty="0"/>
              <a:t>Dynamic DNS (e.g., for mobile hosts)</a:t>
            </a:r>
          </a:p>
          <a:p>
            <a:r>
              <a:rPr lang="en-US" dirty="0"/>
              <a:t>DNS and botnets</a:t>
            </a:r>
          </a:p>
          <a:p>
            <a:r>
              <a:rPr lang="en-US" dirty="0"/>
              <a:t>Politics and growth of the DNS system</a:t>
            </a:r>
          </a:p>
          <a:p>
            <a:pPr lvl="1"/>
            <a:r>
              <a:rPr lang="en-US" dirty="0"/>
              <a:t>Governance</a:t>
            </a:r>
          </a:p>
          <a:p>
            <a:pPr lvl="1"/>
            <a:r>
              <a:rPr lang="en-US" dirty="0"/>
              <a:t>New TLDs (.xxx, .biz), eliminating TLDs altogether</a:t>
            </a:r>
          </a:p>
          <a:p>
            <a:pPr lvl="1"/>
            <a:r>
              <a:rPr lang="en-US" dirty="0"/>
              <a:t>Copyright, arbitration, squatting, typo-squatting</a:t>
            </a:r>
          </a:p>
        </p:txBody>
      </p:sp>
    </p:spTree>
    <p:extLst>
      <p:ext uri="{BB962C8B-B14F-4D97-AF65-F5344CB8AC3E}">
        <p14:creationId xmlns:p14="http://schemas.microsoft.com/office/powerpoint/2010/main" val="254430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7A247-7755-4F72-1C26-86E842B14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671F6-A00F-3E1E-C088-49F3B8D1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DNS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FD478A-045E-A562-6079-8E0649DE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F8D16-051D-F1A8-5DCC-AD96AE5CCAE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Eventually, the </a:t>
            </a:r>
            <a:r>
              <a:rPr lang="en-US" i="1" dirty="0"/>
              <a:t>hosts.txt</a:t>
            </a:r>
            <a:r>
              <a:rPr lang="en-US" dirty="0"/>
              <a:t> system fell apart</a:t>
            </a:r>
          </a:p>
          <a:p>
            <a:pPr lvl="1"/>
            <a:r>
              <a:rPr lang="en-US" dirty="0"/>
              <a:t>Not scalable, SRI couldn’t handle the load</a:t>
            </a:r>
          </a:p>
          <a:p>
            <a:pPr lvl="1"/>
            <a:r>
              <a:rPr lang="en-US" dirty="0"/>
              <a:t>Hard to enforce uniqueness of names</a:t>
            </a:r>
          </a:p>
          <a:p>
            <a:pPr lvl="2"/>
            <a:r>
              <a:rPr lang="en-US" dirty="0"/>
              <a:t>e.g., MIT</a:t>
            </a:r>
          </a:p>
          <a:p>
            <a:pPr lvl="3"/>
            <a:r>
              <a:rPr lang="en-US" dirty="0"/>
              <a:t>Massachusetts Institute of Technology?</a:t>
            </a:r>
          </a:p>
          <a:p>
            <a:pPr lvl="3"/>
            <a:r>
              <a:rPr lang="en-US" dirty="0"/>
              <a:t>Melbourne Institute of Technology?</a:t>
            </a:r>
          </a:p>
          <a:p>
            <a:pPr lvl="1"/>
            <a:r>
              <a:rPr lang="en-US" dirty="0"/>
              <a:t>Many machines had inaccurate copies of </a:t>
            </a:r>
            <a:r>
              <a:rPr lang="en-US" i="1" dirty="0"/>
              <a:t>hosts.txt</a:t>
            </a:r>
          </a:p>
          <a:p>
            <a:r>
              <a:rPr lang="en-US" dirty="0"/>
              <a:t>Thus, DNS was born</a:t>
            </a:r>
          </a:p>
        </p:txBody>
      </p:sp>
    </p:spTree>
    <p:extLst>
      <p:ext uri="{BB962C8B-B14F-4D97-AF65-F5344CB8AC3E}">
        <p14:creationId xmlns:p14="http://schemas.microsoft.com/office/powerpoint/2010/main" val="320119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74376" y="2667000"/>
            <a:ext cx="8338782" cy="3529084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DNS Basics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Case Study: DNS and Email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DNS for Service Discovery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at a High-Level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Domain Name System</a:t>
            </a:r>
          </a:p>
          <a:p>
            <a:r>
              <a:rPr lang="en-US" dirty="0"/>
              <a:t>Distributed database</a:t>
            </a:r>
          </a:p>
          <a:p>
            <a:pPr lvl="1"/>
            <a:r>
              <a:rPr lang="en-US" dirty="0"/>
              <a:t>No centralization</a:t>
            </a:r>
          </a:p>
          <a:p>
            <a:r>
              <a:rPr lang="en-US" dirty="0"/>
              <a:t>Simple client/server architecture</a:t>
            </a:r>
          </a:p>
          <a:p>
            <a:pPr lvl="1"/>
            <a:r>
              <a:rPr lang="en-US" dirty="0"/>
              <a:t>UDP port 53, increasingly shifting to TCP</a:t>
            </a:r>
          </a:p>
          <a:p>
            <a:r>
              <a:rPr lang="en-US" dirty="0"/>
              <a:t>Hierarchical namespace</a:t>
            </a:r>
          </a:p>
          <a:p>
            <a:pPr lvl="1"/>
            <a:r>
              <a:rPr lang="en-US" dirty="0"/>
              <a:t>As opposed to original, flat namespace</a:t>
            </a:r>
          </a:p>
          <a:p>
            <a:pPr lvl="1"/>
            <a:r>
              <a:rPr lang="en-US" dirty="0"/>
              <a:t>.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.com. </a:t>
            </a:r>
            <a:r>
              <a:rPr lang="en-US" dirty="0">
                <a:sym typeface="Wingdings" pitchFamily="2" charset="2"/>
              </a:rPr>
              <a:t> google.com.  mail.google.com.</a:t>
            </a:r>
          </a:p>
        </p:txBody>
      </p:sp>
    </p:spTree>
    <p:extLst>
      <p:ext uri="{BB962C8B-B14F-4D97-AF65-F5344CB8AC3E}">
        <p14:creationId xmlns:p14="http://schemas.microsoft.com/office/powerpoint/2010/main" val="2110934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893ce20-a697-4fd6-a4da-14011f6a471d}" enabled="1" method="Standard" siteId="{a8eec281-aaa3-4dae-ac9b-9a398b9215e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131477</TotalTime>
  <Words>6203</Words>
  <Application>Microsoft Office PowerPoint</Application>
  <PresentationFormat>Widescreen</PresentationFormat>
  <Paragraphs>1065</Paragraphs>
  <Slides>67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Arial</vt:lpstr>
      <vt:lpstr>Calibri</vt:lpstr>
      <vt:lpstr>Tw Cen MT</vt:lpstr>
      <vt:lpstr>Wingdings</vt:lpstr>
      <vt:lpstr>Wingdings 2</vt:lpstr>
      <vt:lpstr>Median</vt:lpstr>
      <vt:lpstr>CS 4700 Network Fundamentals</vt:lpstr>
      <vt:lpstr>Human Involvement</vt:lpstr>
      <vt:lpstr>Human Involvement</vt:lpstr>
      <vt:lpstr>Internet Names and Addresses</vt:lpstr>
      <vt:lpstr>History</vt:lpstr>
      <vt:lpstr>Towards DNS</vt:lpstr>
      <vt:lpstr>Towards DNS</vt:lpstr>
      <vt:lpstr>Outline</vt:lpstr>
      <vt:lpstr>DNS at a High-Level</vt:lpstr>
      <vt:lpstr>Naming Hierarchy</vt:lpstr>
      <vt:lpstr>Exercise: $ dig www.ccs.neu.edu</vt:lpstr>
      <vt:lpstr>Hierarchical Administration</vt:lpstr>
      <vt:lpstr>Server Hierarchy: What must a DNS server do?</vt:lpstr>
      <vt:lpstr>Root Name Servers</vt:lpstr>
      <vt:lpstr>Root servers and operators</vt:lpstr>
      <vt:lpstr>Old Map of the Roots</vt:lpstr>
      <vt:lpstr>(Newer) Map of the Roots</vt:lpstr>
      <vt:lpstr>Exercise: $ dig</vt:lpstr>
      <vt:lpstr>Local Nameserver and Authorities</vt:lpstr>
      <vt:lpstr>Basic Domain Name Resolution</vt:lpstr>
      <vt:lpstr>DNS Packet Format</vt:lpstr>
      <vt:lpstr>Glue Records</vt:lpstr>
      <vt:lpstr>DNS Resolution Example</vt:lpstr>
      <vt:lpstr>DNS Queries and Resource Records</vt:lpstr>
      <vt:lpstr>DNS Record Types</vt:lpstr>
      <vt:lpstr>Exercise: $ dig www.khoury.northeastern.edu</vt:lpstr>
      <vt:lpstr>DNS Record Types</vt:lpstr>
      <vt:lpstr>Reverse Lookups</vt:lpstr>
      <vt:lpstr>DNS as Indirection Service</vt:lpstr>
      <vt:lpstr>Aliasing and Load Balancing</vt:lpstr>
      <vt:lpstr>Content Delivery Networks</vt:lpstr>
      <vt:lpstr>Exercise: $ dig www.northeastern.edu</vt:lpstr>
      <vt:lpstr>DNS Propagation</vt:lpstr>
      <vt:lpstr>Caching vs. Freshness</vt:lpstr>
      <vt:lpstr>Outline</vt:lpstr>
      <vt:lpstr>High-level Goals</vt:lpstr>
      <vt:lpstr>Browsing the Web</vt:lpstr>
      <vt:lpstr>Sending Email?</vt:lpstr>
      <vt:lpstr>How to Distinguish HTTP from SMTP Servers?</vt:lpstr>
      <vt:lpstr>DNS Record Types</vt:lpstr>
      <vt:lpstr>Exercise: $ dig google.com MX; dig smtp.google.com</vt:lpstr>
      <vt:lpstr>Sending Email Using MX Records</vt:lpstr>
      <vt:lpstr>What About Receiving Email?</vt:lpstr>
      <vt:lpstr>SMTP Protocol Example</vt:lpstr>
      <vt:lpstr>Email Source Authentication</vt:lpstr>
      <vt:lpstr>DNS Record Types</vt:lpstr>
      <vt:lpstr>$ dig northeastern.edu TXT</vt:lpstr>
      <vt:lpstr>Sender Policy Framework (SPF)</vt:lpstr>
      <vt:lpstr>SPF Record Examples</vt:lpstr>
      <vt:lpstr>SPF Example</vt:lpstr>
      <vt:lpstr>DomainKeys Identified Mail (DKIM)</vt:lpstr>
      <vt:lpstr>DKIM Record Example</vt:lpstr>
      <vt:lpstr>Domain-based Message Authentication, Reporting and Conformance (DMARC)</vt:lpstr>
      <vt:lpstr>DMARC Record Examples</vt:lpstr>
      <vt:lpstr>Takeaways</vt:lpstr>
      <vt:lpstr>Outline</vt:lpstr>
      <vt:lpstr>Using DNS for Service Resolution </vt:lpstr>
      <vt:lpstr>Browsing the Web, Again</vt:lpstr>
      <vt:lpstr>DNS Record Types</vt:lpstr>
      <vt:lpstr>DNS Service Record (SRV)</vt:lpstr>
      <vt:lpstr>Browsing the Web with SRV</vt:lpstr>
      <vt:lpstr>DNS Service Binding Record (SVCB)</vt:lpstr>
      <vt:lpstr>DNS HTTPS Record (HTTPS)</vt:lpstr>
      <vt:lpstr>Browsing the Web with SVCB/HTTPS</vt:lpstr>
      <vt:lpstr>Advanced Service Resolution with DNS</vt:lpstr>
      <vt:lpstr>Outline</vt:lpstr>
      <vt:lpstr>Much More to DNS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Wilson, Christo</cp:lastModifiedBy>
  <cp:revision>1765</cp:revision>
  <cp:lastPrinted>2012-08-22T04:00:45Z</cp:lastPrinted>
  <dcterms:created xsi:type="dcterms:W3CDTF">2012-01-03T02:22:46Z</dcterms:created>
  <dcterms:modified xsi:type="dcterms:W3CDTF">2026-03-24T17:07:27Z</dcterms:modified>
</cp:coreProperties>
</file>