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42"/>
  </p:notesMasterIdLst>
  <p:handoutMasterIdLst>
    <p:handoutMasterId r:id="rId43"/>
  </p:handoutMasterIdLst>
  <p:sldIdLst>
    <p:sldId id="432" r:id="rId2"/>
    <p:sldId id="429" r:id="rId3"/>
    <p:sldId id="430" r:id="rId4"/>
    <p:sldId id="431" r:id="rId5"/>
    <p:sldId id="388" r:id="rId6"/>
    <p:sldId id="390" r:id="rId7"/>
    <p:sldId id="393" r:id="rId8"/>
    <p:sldId id="392" r:id="rId9"/>
    <p:sldId id="394" r:id="rId10"/>
    <p:sldId id="398" r:id="rId11"/>
    <p:sldId id="399" r:id="rId12"/>
    <p:sldId id="397" r:id="rId13"/>
    <p:sldId id="410" r:id="rId14"/>
    <p:sldId id="411" r:id="rId15"/>
    <p:sldId id="412" r:id="rId16"/>
    <p:sldId id="413" r:id="rId17"/>
    <p:sldId id="425" r:id="rId18"/>
    <p:sldId id="426" r:id="rId19"/>
    <p:sldId id="391" r:id="rId20"/>
    <p:sldId id="400" r:id="rId21"/>
    <p:sldId id="401" r:id="rId22"/>
    <p:sldId id="402" r:id="rId23"/>
    <p:sldId id="403" r:id="rId24"/>
    <p:sldId id="404" r:id="rId25"/>
    <p:sldId id="406" r:id="rId26"/>
    <p:sldId id="407" r:id="rId27"/>
    <p:sldId id="408" r:id="rId28"/>
    <p:sldId id="409" r:id="rId29"/>
    <p:sldId id="428" r:id="rId30"/>
    <p:sldId id="427" r:id="rId31"/>
    <p:sldId id="441" r:id="rId32"/>
    <p:sldId id="433" r:id="rId33"/>
    <p:sldId id="434" r:id="rId34"/>
    <p:sldId id="442" r:id="rId35"/>
    <p:sldId id="435" r:id="rId36"/>
    <p:sldId id="436" r:id="rId37"/>
    <p:sldId id="437" r:id="rId38"/>
    <p:sldId id="438" r:id="rId39"/>
    <p:sldId id="439" r:id="rId40"/>
    <p:sldId id="440" r:id="rId41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432"/>
            <p14:sldId id="429"/>
            <p14:sldId id="430"/>
            <p14:sldId id="431"/>
            <p14:sldId id="388"/>
            <p14:sldId id="390"/>
            <p14:sldId id="393"/>
            <p14:sldId id="392"/>
            <p14:sldId id="394"/>
            <p14:sldId id="398"/>
            <p14:sldId id="399"/>
            <p14:sldId id="397"/>
            <p14:sldId id="410"/>
            <p14:sldId id="411"/>
            <p14:sldId id="412"/>
            <p14:sldId id="413"/>
            <p14:sldId id="425"/>
            <p14:sldId id="426"/>
            <p14:sldId id="391"/>
            <p14:sldId id="400"/>
            <p14:sldId id="401"/>
            <p14:sldId id="402"/>
            <p14:sldId id="403"/>
            <p14:sldId id="404"/>
            <p14:sldId id="406"/>
            <p14:sldId id="407"/>
            <p14:sldId id="408"/>
            <p14:sldId id="409"/>
            <p14:sldId id="428"/>
            <p14:sldId id="427"/>
            <p14:sldId id="441"/>
            <p14:sldId id="433"/>
            <p14:sldId id="434"/>
            <p14:sldId id="442"/>
            <p14:sldId id="435"/>
            <p14:sldId id="436"/>
            <p14:sldId id="437"/>
            <p14:sldId id="438"/>
            <p14:sldId id="439"/>
            <p14:sldId id="4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D"/>
    <a:srgbClr val="8B2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66" autoAdjust="0"/>
    <p:restoredTop sz="90274" autoAdjust="0"/>
  </p:normalViewPr>
  <p:slideViewPr>
    <p:cSldViewPr snapToGrid="0">
      <p:cViewPr varScale="1">
        <p:scale>
          <a:sx n="88" d="100"/>
          <a:sy n="88" d="100"/>
        </p:scale>
        <p:origin x="89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son, Alden" userId="S::awjacks@northeastern.edu::057f6ed4-5b0d-4701-ad80-193f163f4b8a" providerId="AD" clId="Web-{63792FD5-2528-B08B-AC29-014519F29C1D}"/>
    <pc:docChg chg="addSld modSld sldOrd modSection">
      <pc:chgData name="Jackson, Alden" userId="S::awjacks@northeastern.edu::057f6ed4-5b0d-4701-ad80-193f163f4b8a" providerId="AD" clId="Web-{63792FD5-2528-B08B-AC29-014519F29C1D}" dt="2019-01-24T19:33:25.207" v="1249"/>
      <pc:docMkLst>
        <pc:docMk/>
      </pc:docMkLst>
      <pc:sldChg chg="modSp new addAnim delAnim modAnim modNotes">
        <pc:chgData name="Jackson, Alden" userId="S::awjacks@northeastern.edu::057f6ed4-5b0d-4701-ad80-193f163f4b8a" providerId="AD" clId="Web-{63792FD5-2528-B08B-AC29-014519F29C1D}" dt="2019-01-24T18:35:59.777" v="539" actId="20577"/>
        <pc:sldMkLst>
          <pc:docMk/>
          <pc:sldMk cId="4017133632" sldId="427"/>
        </pc:sldMkLst>
        <pc:spChg chg="mod">
          <ac:chgData name="Jackson, Alden" userId="S::awjacks@northeastern.edu::057f6ed4-5b0d-4701-ad80-193f163f4b8a" providerId="AD" clId="Web-{63792FD5-2528-B08B-AC29-014519F29C1D}" dt="2019-01-24T18:25:05.586" v="21" actId="20577"/>
          <ac:spMkLst>
            <pc:docMk/>
            <pc:sldMk cId="4017133632" sldId="427"/>
            <ac:spMk id="2" creationId="{A386A819-4843-4C06-8385-DDB5ACD1B55A}"/>
          </ac:spMkLst>
        </pc:spChg>
        <pc:spChg chg="mod">
          <ac:chgData name="Jackson, Alden" userId="S::awjacks@northeastern.edu::057f6ed4-5b0d-4701-ad80-193f163f4b8a" providerId="AD" clId="Web-{63792FD5-2528-B08B-AC29-014519F29C1D}" dt="2019-01-24T18:35:59.777" v="539" actId="20577"/>
          <ac:spMkLst>
            <pc:docMk/>
            <pc:sldMk cId="4017133632" sldId="427"/>
            <ac:spMk id="4" creationId="{34E9B539-D819-46D0-804E-D32C710D5D8F}"/>
          </ac:spMkLst>
        </pc:spChg>
      </pc:sldChg>
      <pc:sldChg chg="modSp new ord">
        <pc:chgData name="Jackson, Alden" userId="S::awjacks@northeastern.edu::057f6ed4-5b0d-4701-ad80-193f163f4b8a" providerId="AD" clId="Web-{63792FD5-2528-B08B-AC29-014519F29C1D}" dt="2019-01-24T19:33:25.207" v="1249"/>
        <pc:sldMkLst>
          <pc:docMk/>
          <pc:sldMk cId="3782833097" sldId="428"/>
        </pc:sldMkLst>
        <pc:spChg chg="mod">
          <ac:chgData name="Jackson, Alden" userId="S::awjacks@northeastern.edu::057f6ed4-5b0d-4701-ad80-193f163f4b8a" providerId="AD" clId="Web-{63792FD5-2528-B08B-AC29-014519F29C1D}" dt="2019-01-24T19:33:18.878" v="1246" actId="20577"/>
          <ac:spMkLst>
            <pc:docMk/>
            <pc:sldMk cId="3782833097" sldId="428"/>
            <ac:spMk id="2" creationId="{B0CD7CEE-9F06-4D34-9B75-2B487F22E8E8}"/>
          </ac:spMkLst>
        </pc:spChg>
        <pc:spChg chg="mod">
          <ac:chgData name="Jackson, Alden" userId="S::awjacks@northeastern.edu::057f6ed4-5b0d-4701-ad80-193f163f4b8a" providerId="AD" clId="Web-{63792FD5-2528-B08B-AC29-014519F29C1D}" dt="2019-01-24T19:33:00.081" v="1227" actId="20577"/>
          <ac:spMkLst>
            <pc:docMk/>
            <pc:sldMk cId="3782833097" sldId="428"/>
            <ac:spMk id="4" creationId="{616B6544-5E31-4680-B8D3-2C6B85D3D866}"/>
          </ac:spMkLst>
        </pc:spChg>
      </pc:sldChg>
    </pc:docChg>
  </pc:docChgLst>
  <pc:docChgLst>
    <pc:chgData name="Jackson, Alden" userId="S::awjacks@northeastern.edu::057f6ed4-5b0d-4701-ad80-193f163f4b8a" providerId="AD" clId="Web-{EC3C7D8A-28D8-E43A-BDCE-14A6C51AB754}"/>
    <pc:docChg chg="modSld">
      <pc:chgData name="Jackson, Alden" userId="S::awjacks@northeastern.edu::057f6ed4-5b0d-4701-ad80-193f163f4b8a" providerId="AD" clId="Web-{EC3C7D8A-28D8-E43A-BDCE-14A6C51AB754}" dt="2019-01-29T16:37:05.324" v="80"/>
      <pc:docMkLst>
        <pc:docMk/>
      </pc:docMkLst>
      <pc:sldChg chg="modSp">
        <pc:chgData name="Jackson, Alden" userId="S::awjacks@northeastern.edu::057f6ed4-5b0d-4701-ad80-193f163f4b8a" providerId="AD" clId="Web-{EC3C7D8A-28D8-E43A-BDCE-14A6C51AB754}" dt="2019-01-29T16:23:44.973" v="54"/>
        <pc:sldMkLst>
          <pc:docMk/>
          <pc:sldMk cId="1519500986" sldId="409"/>
        </pc:sldMkLst>
        <pc:spChg chg="mod ord">
          <ac:chgData name="Jackson, Alden" userId="S::awjacks@northeastern.edu::057f6ed4-5b0d-4701-ad80-193f163f4b8a" providerId="AD" clId="Web-{EC3C7D8A-28D8-E43A-BDCE-14A6C51AB754}" dt="2019-01-29T16:23:39.176" v="52" actId="20577"/>
          <ac:spMkLst>
            <pc:docMk/>
            <pc:sldMk cId="1519500986" sldId="409"/>
            <ac:spMk id="7" creationId="{00000000-0000-0000-0000-000000000000}"/>
          </ac:spMkLst>
        </pc:spChg>
        <pc:grpChg chg="ord">
          <ac:chgData name="Jackson, Alden" userId="S::awjacks@northeastern.edu::057f6ed4-5b0d-4701-ad80-193f163f4b8a" providerId="AD" clId="Web-{EC3C7D8A-28D8-E43A-BDCE-14A6C51AB754}" dt="2019-01-29T16:23:44.973" v="54"/>
          <ac:grpSpMkLst>
            <pc:docMk/>
            <pc:sldMk cId="1519500986" sldId="409"/>
            <ac:grpSpMk id="8" creationId="{00000000-0000-0000-0000-000000000000}"/>
          </ac:grpSpMkLst>
        </pc:grpChg>
      </pc:sldChg>
      <pc:sldChg chg="mod modShow">
        <pc:chgData name="Jackson, Alden" userId="S::awjacks@northeastern.edu::057f6ed4-5b0d-4701-ad80-193f163f4b8a" providerId="AD" clId="Web-{EC3C7D8A-28D8-E43A-BDCE-14A6C51AB754}" dt="2019-01-29T16:25:52.133" v="55"/>
        <pc:sldMkLst>
          <pc:docMk/>
          <pc:sldMk cId="398581570" sldId="425"/>
        </pc:sldMkLst>
      </pc:sldChg>
      <pc:sldChg chg="mod modShow">
        <pc:chgData name="Jackson, Alden" userId="S::awjacks@northeastern.edu::057f6ed4-5b0d-4701-ad80-193f163f4b8a" providerId="AD" clId="Web-{EC3C7D8A-28D8-E43A-BDCE-14A6C51AB754}" dt="2019-01-29T16:25:56.664" v="56"/>
        <pc:sldMkLst>
          <pc:docMk/>
          <pc:sldMk cId="1294530273" sldId="426"/>
        </pc:sldMkLst>
      </pc:sldChg>
      <pc:sldChg chg="modSp addAnim delAnim modAnim">
        <pc:chgData name="Jackson, Alden" userId="S::awjacks@northeastern.edu::057f6ed4-5b0d-4701-ad80-193f163f4b8a" providerId="AD" clId="Web-{EC3C7D8A-28D8-E43A-BDCE-14A6C51AB754}" dt="2019-01-29T16:37:05.324" v="80"/>
        <pc:sldMkLst>
          <pc:docMk/>
          <pc:sldMk cId="3782833097" sldId="428"/>
        </pc:sldMkLst>
        <pc:spChg chg="mod">
          <ac:chgData name="Jackson, Alden" userId="S::awjacks@northeastern.edu::057f6ed4-5b0d-4701-ad80-193f163f4b8a" providerId="AD" clId="Web-{EC3C7D8A-28D8-E43A-BDCE-14A6C51AB754}" dt="2019-01-29T16:28:45.295" v="69" actId="20577"/>
          <ac:spMkLst>
            <pc:docMk/>
            <pc:sldMk cId="3782833097" sldId="428"/>
            <ac:spMk id="4" creationId="{616B6544-5E31-4680-B8D3-2C6B85D3D86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07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 circles to rectangles, don’t block the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1893117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Inspired by and liberally borrowed from Stevan Savage's slides at </a:t>
            </a:r>
            <a:r>
              <a:rPr lang="en-US" dirty="0"/>
              <a:t>https://cseweb.ucsd.edu/classes/fa11/cse123-a/123f11_Lec10.pdf</a:t>
            </a:r>
            <a:endParaRPr lang="en-US" dirty="0">
              <a:cs typeface="Calibri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576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31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341163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52DFB-4EDA-410F-839E-B359D4BF755C}" type="slidenum">
              <a:rPr lang="en-US"/>
              <a:pPr/>
              <a:t>2</a:t>
            </a:fld>
            <a:endParaRPr lang="en-US"/>
          </a:p>
        </p:txBody>
      </p:sp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6075" y="700088"/>
            <a:ext cx="6192838" cy="3484562"/>
          </a:xfrm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20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52DFB-4EDA-410F-839E-B359D4BF755C}" type="slidenum">
              <a:rPr lang="en-US"/>
              <a:pPr/>
              <a:t>7</a:t>
            </a:fld>
            <a:endParaRPr lang="en-US"/>
          </a:p>
        </p:txBody>
      </p:sp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6075" y="700088"/>
            <a:ext cx="6192838" cy="3484562"/>
          </a:xfrm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45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2C7A1-342C-477F-B6FA-1A84ABDFBAED}" type="slidenum">
              <a:rPr lang="en-US"/>
              <a:pPr/>
              <a:t>10</a:t>
            </a:fld>
            <a:endParaRPr lang="en-US"/>
          </a:p>
        </p:txBody>
      </p:sp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6075" y="700088"/>
            <a:ext cx="6192838" cy="3484562"/>
          </a:xfrm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6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2C7A1-342C-477F-B6FA-1A84ABDFBAED}" type="slidenum">
              <a:rPr lang="en-US"/>
              <a:pPr/>
              <a:t>11</a:t>
            </a:fld>
            <a:endParaRPr lang="en-US"/>
          </a:p>
        </p:txBody>
      </p:sp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6075" y="700088"/>
            <a:ext cx="6192838" cy="3484562"/>
          </a:xfrm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92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DB78D6-E512-4DE2-8202-B82B352C4A17}" type="slidenum">
              <a:rPr lang="en-US"/>
              <a:pPr/>
              <a:t>12</a:t>
            </a:fld>
            <a:endParaRPr lang="en-US"/>
          </a:p>
        </p:txBody>
      </p:sp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6075" y="700088"/>
            <a:ext cx="6192838" cy="3484562"/>
          </a:xfrm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04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38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13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7112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785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828800" y="3048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3200" y="1600200"/>
            <a:ext cx="11785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6179" y="1257917"/>
            <a:ext cx="793579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05A7F-AFA5-354B-8325-F3C2E2B45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22E08F-FAD6-3F4A-8A81-3E513628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47917-8E19-8248-9C46-F2DEA79D2B5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9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on a Graph</a:t>
            </a:r>
          </a:p>
        </p:txBody>
      </p:sp>
      <p:sp>
        <p:nvSpPr>
          <p:cNvPr id="787459" name="Rectangle 3"/>
          <p:cNvSpPr>
            <a:spLocks noGrp="1" noChangeArrowheads="1"/>
          </p:cNvSpPr>
          <p:nvPr>
            <p:ph idx="1"/>
          </p:nvPr>
        </p:nvSpPr>
        <p:spPr>
          <a:xfrm>
            <a:off x="203200" y="1600200"/>
            <a:ext cx="10312400" cy="5105400"/>
          </a:xfrm>
        </p:spPr>
        <p:txBody>
          <a:bodyPr/>
          <a:lstStyle/>
          <a:p>
            <a:r>
              <a:rPr lang="en-US" dirty="0"/>
              <a:t>Goal: determine a “good” path through the network from source to destination</a:t>
            </a:r>
          </a:p>
          <a:p>
            <a:r>
              <a:rPr lang="en-US" dirty="0"/>
              <a:t>What is a good path?</a:t>
            </a:r>
          </a:p>
          <a:p>
            <a:pPr lvl="1"/>
            <a:r>
              <a:rPr lang="en-US" dirty="0"/>
              <a:t>Usually means the shortest path</a:t>
            </a:r>
          </a:p>
          <a:p>
            <a:pPr lvl="1"/>
            <a:r>
              <a:rPr lang="en-US" dirty="0"/>
              <a:t>Load balanced</a:t>
            </a:r>
          </a:p>
          <a:p>
            <a:pPr lvl="1"/>
            <a:r>
              <a:rPr lang="en-US" dirty="0"/>
              <a:t>Lowest $$$ cost</a:t>
            </a:r>
          </a:p>
          <a:p>
            <a:r>
              <a:rPr lang="en-US" dirty="0"/>
              <a:t>Network modeled as a graph</a:t>
            </a:r>
          </a:p>
          <a:p>
            <a:pPr lvl="1"/>
            <a:r>
              <a:rPr lang="en-US" dirty="0"/>
              <a:t>Routers </a:t>
            </a:r>
            <a:r>
              <a:rPr lang="en-US" dirty="0">
                <a:sym typeface="Wingdings" pitchFamily="2" charset="2"/>
              </a:rPr>
              <a:t> nodes</a:t>
            </a:r>
          </a:p>
          <a:p>
            <a:pPr lvl="1"/>
            <a:r>
              <a:rPr lang="en-US" dirty="0">
                <a:sym typeface="Wingdings" pitchFamily="2" charset="2"/>
              </a:rPr>
              <a:t>Link  edges</a:t>
            </a:r>
          </a:p>
          <a:p>
            <a:pPr lvl="2"/>
            <a:r>
              <a:rPr lang="en-US" dirty="0"/>
              <a:t>Edge cost: delay, congestion level, etc.</a:t>
            </a:r>
          </a:p>
        </p:txBody>
      </p:sp>
      <p:sp>
        <p:nvSpPr>
          <p:cNvPr id="76" name="Cloud 75"/>
          <p:cNvSpPr/>
          <p:nvPr/>
        </p:nvSpPr>
        <p:spPr>
          <a:xfrm>
            <a:off x="6607626" y="2991428"/>
            <a:ext cx="3929743" cy="2655785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77" name="Straight Connector 76"/>
          <p:cNvCxnSpPr>
            <a:stCxn id="94" idx="3"/>
            <a:endCxn id="93" idx="4"/>
          </p:cNvCxnSpPr>
          <p:nvPr/>
        </p:nvCxnSpPr>
        <p:spPr>
          <a:xfrm flipH="1">
            <a:off x="9537928" y="4534330"/>
            <a:ext cx="504508" cy="46602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91" idx="4"/>
            <a:endCxn id="94" idx="1"/>
          </p:cNvCxnSpPr>
          <p:nvPr/>
        </p:nvCxnSpPr>
        <p:spPr>
          <a:xfrm>
            <a:off x="9537928" y="3633758"/>
            <a:ext cx="504508" cy="53634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90" idx="4"/>
            <a:endCxn id="91" idx="2"/>
          </p:cNvCxnSpPr>
          <p:nvPr/>
        </p:nvCxnSpPr>
        <p:spPr>
          <a:xfrm>
            <a:off x="8373156" y="3633758"/>
            <a:ext cx="42110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93" idx="2"/>
            <a:endCxn id="92" idx="4"/>
          </p:cNvCxnSpPr>
          <p:nvPr/>
        </p:nvCxnSpPr>
        <p:spPr>
          <a:xfrm flipH="1">
            <a:off x="8373156" y="5000356"/>
            <a:ext cx="421108" cy="500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9" idx="3"/>
            <a:endCxn id="92" idx="2"/>
          </p:cNvCxnSpPr>
          <p:nvPr/>
        </p:nvCxnSpPr>
        <p:spPr>
          <a:xfrm>
            <a:off x="7198984" y="4534330"/>
            <a:ext cx="430508" cy="47102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9" idx="1"/>
            <a:endCxn id="90" idx="3"/>
          </p:cNvCxnSpPr>
          <p:nvPr/>
        </p:nvCxnSpPr>
        <p:spPr>
          <a:xfrm flipV="1">
            <a:off x="7198984" y="3815874"/>
            <a:ext cx="802340" cy="35422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90" idx="3"/>
          </p:cNvCxnSpPr>
          <p:nvPr/>
        </p:nvCxnSpPr>
        <p:spPr>
          <a:xfrm flipV="1">
            <a:off x="8001324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Magnetic Disk 8"/>
          <p:cNvSpPr/>
          <p:nvPr/>
        </p:nvSpPr>
        <p:spPr>
          <a:xfrm>
            <a:off x="6827152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90" name="Flowchart: Magnetic Disk 89"/>
          <p:cNvSpPr/>
          <p:nvPr/>
        </p:nvSpPr>
        <p:spPr>
          <a:xfrm>
            <a:off x="7629492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91" name="Flowchart: Magnetic Disk 90"/>
          <p:cNvSpPr/>
          <p:nvPr/>
        </p:nvSpPr>
        <p:spPr>
          <a:xfrm>
            <a:off x="8794264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92" name="Flowchart: Magnetic Disk 91"/>
          <p:cNvSpPr/>
          <p:nvPr/>
        </p:nvSpPr>
        <p:spPr>
          <a:xfrm>
            <a:off x="7629492" y="48232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93" name="Flowchart: Magnetic Disk 92"/>
          <p:cNvSpPr/>
          <p:nvPr/>
        </p:nvSpPr>
        <p:spPr>
          <a:xfrm>
            <a:off x="8794264" y="4818241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endParaRPr lang="en-US" dirty="0"/>
          </a:p>
        </p:txBody>
      </p:sp>
      <p:sp>
        <p:nvSpPr>
          <p:cNvPr id="94" name="Flowchart: Magnetic Disk 93"/>
          <p:cNvSpPr/>
          <p:nvPr/>
        </p:nvSpPr>
        <p:spPr>
          <a:xfrm>
            <a:off x="9670604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</a:t>
            </a:r>
            <a:endParaRPr lang="en-US" dirty="0"/>
          </a:p>
        </p:txBody>
      </p:sp>
      <p:cxnSp>
        <p:nvCxnSpPr>
          <p:cNvPr id="109" name="Straight Connector 108"/>
          <p:cNvCxnSpPr>
            <a:stCxn id="91" idx="3"/>
            <a:endCxn id="92" idx="4"/>
          </p:cNvCxnSpPr>
          <p:nvPr/>
        </p:nvCxnSpPr>
        <p:spPr>
          <a:xfrm flipH="1">
            <a:off x="8373156" y="3815874"/>
            <a:ext cx="792940" cy="118948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9" idx="1"/>
            <a:endCxn id="91" idx="1"/>
          </p:cNvCxnSpPr>
          <p:nvPr/>
        </p:nvCxnSpPr>
        <p:spPr>
          <a:xfrm rot="5400000" flipH="1" flipV="1">
            <a:off x="7823313" y="2827316"/>
            <a:ext cx="718457" cy="1967112"/>
          </a:xfrm>
          <a:prstGeom prst="bentConnector3">
            <a:avLst>
              <a:gd name="adj1" fmla="val 15151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70816" y="265610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7308169" y="360333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8394402" y="322081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9699341" y="350089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9686248" y="469538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8394403" y="500535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159086" y="47411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981597" y="40862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cxnSp>
        <p:nvCxnSpPr>
          <p:cNvPr id="123" name="Straight Connector 122"/>
          <p:cNvCxnSpPr>
            <a:stCxn id="91" idx="3"/>
            <a:endCxn id="93" idx="1"/>
          </p:cNvCxnSpPr>
          <p:nvPr/>
        </p:nvCxnSpPr>
        <p:spPr>
          <a:xfrm>
            <a:off x="9166096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8710220" y="430126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9155210" y="408848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2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03200" y="125730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36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Problems</a:t>
            </a:r>
          </a:p>
        </p:txBody>
      </p:sp>
      <p:sp>
        <p:nvSpPr>
          <p:cNvPr id="787459" name="Rectangle 3"/>
          <p:cNvSpPr>
            <a:spLocks noGrp="1" noChangeArrowheads="1"/>
          </p:cNvSpPr>
          <p:nvPr>
            <p:ph idx="1"/>
          </p:nvPr>
        </p:nvSpPr>
        <p:spPr>
          <a:xfrm>
            <a:off x="203200" y="1600200"/>
            <a:ext cx="6623952" cy="5105400"/>
          </a:xfrm>
        </p:spPr>
        <p:txBody>
          <a:bodyPr/>
          <a:lstStyle/>
          <a:p>
            <a:r>
              <a:rPr lang="en-US" dirty="0"/>
              <a:t>Assume</a:t>
            </a:r>
          </a:p>
          <a:p>
            <a:pPr lvl="1"/>
            <a:r>
              <a:rPr lang="en-US" dirty="0"/>
              <a:t>A network with N nodes</a:t>
            </a:r>
          </a:p>
          <a:p>
            <a:pPr lvl="1"/>
            <a:r>
              <a:rPr lang="en-US" dirty="0"/>
              <a:t>Each node only knows</a:t>
            </a:r>
          </a:p>
          <a:p>
            <a:pPr lvl="2"/>
            <a:r>
              <a:rPr lang="en-US" dirty="0"/>
              <a:t>Its immediate neighbors</a:t>
            </a:r>
          </a:p>
          <a:p>
            <a:pPr lvl="2"/>
            <a:r>
              <a:rPr lang="en-US" dirty="0"/>
              <a:t>The cost to reach each neighbor</a:t>
            </a:r>
          </a:p>
          <a:p>
            <a:r>
              <a:rPr lang="en-US" dirty="0"/>
              <a:t>How does each node learn the shortest path to every other node?</a:t>
            </a:r>
          </a:p>
        </p:txBody>
      </p:sp>
      <p:sp>
        <p:nvSpPr>
          <p:cNvPr id="76" name="Cloud 75"/>
          <p:cNvSpPr/>
          <p:nvPr/>
        </p:nvSpPr>
        <p:spPr>
          <a:xfrm>
            <a:off x="6607626" y="2991428"/>
            <a:ext cx="3929743" cy="2655785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77" name="Straight Connector 76"/>
          <p:cNvCxnSpPr>
            <a:stCxn id="94" idx="3"/>
            <a:endCxn id="93" idx="4"/>
          </p:cNvCxnSpPr>
          <p:nvPr/>
        </p:nvCxnSpPr>
        <p:spPr>
          <a:xfrm flipH="1">
            <a:off x="9537928" y="4534330"/>
            <a:ext cx="504508" cy="46602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91" idx="4"/>
            <a:endCxn id="94" idx="1"/>
          </p:cNvCxnSpPr>
          <p:nvPr/>
        </p:nvCxnSpPr>
        <p:spPr>
          <a:xfrm>
            <a:off x="9537928" y="3633758"/>
            <a:ext cx="504508" cy="53634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90" idx="4"/>
            <a:endCxn id="91" idx="2"/>
          </p:cNvCxnSpPr>
          <p:nvPr/>
        </p:nvCxnSpPr>
        <p:spPr>
          <a:xfrm>
            <a:off x="8373156" y="3633758"/>
            <a:ext cx="42110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93" idx="2"/>
            <a:endCxn id="92" idx="4"/>
          </p:cNvCxnSpPr>
          <p:nvPr/>
        </p:nvCxnSpPr>
        <p:spPr>
          <a:xfrm flipH="1">
            <a:off x="8373156" y="5000356"/>
            <a:ext cx="421108" cy="500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9" idx="3"/>
            <a:endCxn id="92" idx="2"/>
          </p:cNvCxnSpPr>
          <p:nvPr/>
        </p:nvCxnSpPr>
        <p:spPr>
          <a:xfrm>
            <a:off x="7198984" y="4534330"/>
            <a:ext cx="430508" cy="47102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9" idx="1"/>
            <a:endCxn id="90" idx="3"/>
          </p:cNvCxnSpPr>
          <p:nvPr/>
        </p:nvCxnSpPr>
        <p:spPr>
          <a:xfrm flipV="1">
            <a:off x="7198984" y="3815874"/>
            <a:ext cx="802340" cy="35422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90" idx="3"/>
          </p:cNvCxnSpPr>
          <p:nvPr/>
        </p:nvCxnSpPr>
        <p:spPr>
          <a:xfrm flipV="1">
            <a:off x="8001324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Magnetic Disk 8"/>
          <p:cNvSpPr/>
          <p:nvPr/>
        </p:nvSpPr>
        <p:spPr>
          <a:xfrm>
            <a:off x="6827152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90" name="Flowchart: Magnetic Disk 89"/>
          <p:cNvSpPr/>
          <p:nvPr/>
        </p:nvSpPr>
        <p:spPr>
          <a:xfrm>
            <a:off x="7629492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91" name="Flowchart: Magnetic Disk 90"/>
          <p:cNvSpPr/>
          <p:nvPr/>
        </p:nvSpPr>
        <p:spPr>
          <a:xfrm>
            <a:off x="8794264" y="34516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92" name="Flowchart: Magnetic Disk 91"/>
          <p:cNvSpPr/>
          <p:nvPr/>
        </p:nvSpPr>
        <p:spPr>
          <a:xfrm>
            <a:off x="7629492" y="4823243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93" name="Flowchart: Magnetic Disk 92"/>
          <p:cNvSpPr/>
          <p:nvPr/>
        </p:nvSpPr>
        <p:spPr>
          <a:xfrm>
            <a:off x="8794264" y="4818241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endParaRPr lang="en-US" dirty="0"/>
          </a:p>
        </p:txBody>
      </p:sp>
      <p:sp>
        <p:nvSpPr>
          <p:cNvPr id="94" name="Flowchart: Magnetic Disk 93"/>
          <p:cNvSpPr/>
          <p:nvPr/>
        </p:nvSpPr>
        <p:spPr>
          <a:xfrm>
            <a:off x="9670604" y="4170100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</a:t>
            </a:r>
            <a:endParaRPr lang="en-US" dirty="0"/>
          </a:p>
        </p:txBody>
      </p:sp>
      <p:cxnSp>
        <p:nvCxnSpPr>
          <p:cNvPr id="109" name="Straight Connector 108"/>
          <p:cNvCxnSpPr>
            <a:stCxn id="91" idx="3"/>
            <a:endCxn id="92" idx="4"/>
          </p:cNvCxnSpPr>
          <p:nvPr/>
        </p:nvCxnSpPr>
        <p:spPr>
          <a:xfrm flipH="1">
            <a:off x="8373156" y="3815874"/>
            <a:ext cx="792940" cy="118948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9" idx="1"/>
            <a:endCxn id="91" idx="1"/>
          </p:cNvCxnSpPr>
          <p:nvPr/>
        </p:nvCxnSpPr>
        <p:spPr>
          <a:xfrm rot="5400000" flipH="1" flipV="1">
            <a:off x="7823313" y="2827316"/>
            <a:ext cx="718457" cy="1967112"/>
          </a:xfrm>
          <a:prstGeom prst="bentConnector3">
            <a:avLst>
              <a:gd name="adj1" fmla="val 15151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570816" y="265610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7308169" y="360333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8394402" y="322081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9699341" y="350089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9686248" y="469538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8394403" y="500535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159086" y="47411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981597" y="40862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cxnSp>
        <p:nvCxnSpPr>
          <p:cNvPr id="123" name="Straight Connector 122"/>
          <p:cNvCxnSpPr>
            <a:stCxn id="91" idx="3"/>
            <a:endCxn id="93" idx="1"/>
          </p:cNvCxnSpPr>
          <p:nvPr/>
        </p:nvCxnSpPr>
        <p:spPr>
          <a:xfrm>
            <a:off x="9166096" y="3815873"/>
            <a:ext cx="0" cy="10023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8710220" y="430126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9155210" y="408848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3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03200" y="1268896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77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Intra-domain Routing Protocols</a:t>
            </a:r>
          </a:p>
        </p:txBody>
      </p:sp>
      <p:sp>
        <p:nvSpPr>
          <p:cNvPr id="786435" name="Rectangle 3"/>
          <p:cNvSpPr>
            <a:spLocks noGrp="1" noChangeArrowheads="1"/>
          </p:cNvSpPr>
          <p:nvPr>
            <p:ph idx="1"/>
          </p:nvPr>
        </p:nvSpPr>
        <p:spPr>
          <a:xfrm>
            <a:off x="203200" y="1600200"/>
            <a:ext cx="10464800" cy="5105400"/>
          </a:xfrm>
        </p:spPr>
        <p:txBody>
          <a:bodyPr>
            <a:normAutofit/>
          </a:bodyPr>
          <a:lstStyle/>
          <a:p>
            <a:r>
              <a:rPr lang="en-US" dirty="0"/>
              <a:t>Link state</a:t>
            </a:r>
          </a:p>
          <a:p>
            <a:pPr lvl="1"/>
            <a:r>
              <a:rPr lang="en-US" dirty="0"/>
              <a:t>Open Shortest Path First (OSPF), based on Dijkstra</a:t>
            </a:r>
          </a:p>
          <a:p>
            <a:pPr lvl="1"/>
            <a:r>
              <a:rPr lang="en-US" dirty="0"/>
              <a:t>Each router periodically </a:t>
            </a:r>
            <a:r>
              <a:rPr lang="en-US" dirty="0">
                <a:solidFill>
                  <a:schemeClr val="accent1"/>
                </a:solidFill>
              </a:rPr>
              <a:t>floods </a:t>
            </a:r>
            <a:r>
              <a:rPr lang="en-US" dirty="0"/>
              <a:t>immediate reachability information to all other routers</a:t>
            </a:r>
          </a:p>
          <a:p>
            <a:pPr lvl="1"/>
            <a:r>
              <a:rPr lang="en-US" dirty="0"/>
              <a:t>Per router local computation to determine full routes</a:t>
            </a:r>
          </a:p>
          <a:p>
            <a:r>
              <a:rPr lang="en-US" dirty="0"/>
              <a:t>Distance vector</a:t>
            </a:r>
          </a:p>
          <a:p>
            <a:pPr lvl="1"/>
            <a:r>
              <a:rPr lang="en-US" dirty="0"/>
              <a:t>Routing Information Protocol (RIP), based on Bellman-Ford</a:t>
            </a:r>
          </a:p>
          <a:p>
            <a:pPr lvl="1"/>
            <a:r>
              <a:rPr lang="en-US" dirty="0"/>
              <a:t>Routers periodically exchange reachability information with neighbors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06000" y="6356351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D338D17C-2FFB-4D3A-A05F-9E9060B5E41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03200" y="1268896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0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8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643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63491" y="2127103"/>
            <a:ext cx="8562995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Link State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OSPF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IS-IS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Distance Vector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RIP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60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node knows its connectivity and cost to direct neighbors</a:t>
            </a:r>
          </a:p>
          <a:p>
            <a:r>
              <a:rPr lang="en-US" dirty="0"/>
              <a:t>Each node tells every other node this information</a:t>
            </a:r>
          </a:p>
          <a:p>
            <a:r>
              <a:rPr lang="en-US" dirty="0"/>
              <a:t>Each node learns complete network topology</a:t>
            </a:r>
          </a:p>
          <a:p>
            <a:r>
              <a:rPr lang="en-US" dirty="0"/>
              <a:t>Use </a:t>
            </a:r>
            <a:r>
              <a:rPr lang="en-US" dirty="0" err="1"/>
              <a:t>Dijkstra</a:t>
            </a:r>
            <a:r>
              <a:rPr lang="en-US" dirty="0"/>
              <a:t> to compute shortest paths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Routing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14</a:t>
            </a:fld>
            <a:endParaRPr lang="en-US"/>
          </a:p>
        </p:txBody>
      </p:sp>
      <p:cxnSp>
        <p:nvCxnSpPr>
          <p:cNvPr id="14" name="Straight Connector 13"/>
          <p:cNvCxnSpPr>
            <a:stCxn id="9" idx="1"/>
            <a:endCxn id="8" idx="3"/>
          </p:cNvCxnSpPr>
          <p:nvPr/>
        </p:nvCxnSpPr>
        <p:spPr>
          <a:xfrm flipH="1">
            <a:off x="4544691" y="4375453"/>
            <a:ext cx="1144157" cy="511627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1"/>
            <a:endCxn id="8" idx="3"/>
          </p:cNvCxnSpPr>
          <p:nvPr/>
        </p:nvCxnSpPr>
        <p:spPr>
          <a:xfrm flipH="1" flipV="1">
            <a:off x="4544690" y="4887080"/>
            <a:ext cx="1144156" cy="57180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1"/>
            <a:endCxn id="7" idx="3"/>
          </p:cNvCxnSpPr>
          <p:nvPr/>
        </p:nvCxnSpPr>
        <p:spPr>
          <a:xfrm flipH="1">
            <a:off x="4544690" y="5458881"/>
            <a:ext cx="1144157" cy="33109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1"/>
            <a:endCxn id="7" idx="3"/>
          </p:cNvCxnSpPr>
          <p:nvPr/>
        </p:nvCxnSpPr>
        <p:spPr>
          <a:xfrm flipH="1" flipV="1">
            <a:off x="4544689" y="5789979"/>
            <a:ext cx="1144156" cy="7087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2"/>
            <a:endCxn id="7" idx="0"/>
          </p:cNvCxnSpPr>
          <p:nvPr/>
        </p:nvCxnSpPr>
        <p:spPr>
          <a:xfrm flipH="1">
            <a:off x="4222133" y="5077277"/>
            <a:ext cx="1" cy="52250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2" idx="2"/>
            <a:endCxn id="13" idx="0"/>
          </p:cNvCxnSpPr>
          <p:nvPr/>
        </p:nvCxnSpPr>
        <p:spPr>
          <a:xfrm>
            <a:off x="7807547" y="5077277"/>
            <a:ext cx="0" cy="522504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9" idx="3"/>
            <a:endCxn id="12" idx="1"/>
          </p:cNvCxnSpPr>
          <p:nvPr/>
        </p:nvCxnSpPr>
        <p:spPr>
          <a:xfrm>
            <a:off x="6333963" y="4375452"/>
            <a:ext cx="1151027" cy="51162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1" idx="3"/>
            <a:endCxn id="13" idx="1"/>
          </p:cNvCxnSpPr>
          <p:nvPr/>
        </p:nvCxnSpPr>
        <p:spPr>
          <a:xfrm flipV="1">
            <a:off x="6333961" y="5789979"/>
            <a:ext cx="1151029" cy="7087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0" idx="3"/>
            <a:endCxn id="12" idx="1"/>
          </p:cNvCxnSpPr>
          <p:nvPr/>
        </p:nvCxnSpPr>
        <p:spPr>
          <a:xfrm flipV="1">
            <a:off x="6333961" y="4887080"/>
            <a:ext cx="1151028" cy="5718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575" y="559978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576" y="469688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848" y="4185255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847" y="5268683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846" y="630857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990" y="4696883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990" y="559978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Straight Arrow Connector 43"/>
          <p:cNvCxnSpPr>
            <a:stCxn id="8" idx="2"/>
            <a:endCxn id="7" idx="0"/>
          </p:cNvCxnSpPr>
          <p:nvPr/>
        </p:nvCxnSpPr>
        <p:spPr>
          <a:xfrm flipH="1">
            <a:off x="4222133" y="5077277"/>
            <a:ext cx="1" cy="52250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8" idx="3"/>
            <a:endCxn id="9" idx="1"/>
          </p:cNvCxnSpPr>
          <p:nvPr/>
        </p:nvCxnSpPr>
        <p:spPr>
          <a:xfrm flipV="1">
            <a:off x="4544691" y="4375453"/>
            <a:ext cx="1144157" cy="511627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8" idx="3"/>
            <a:endCxn id="10" idx="1"/>
          </p:cNvCxnSpPr>
          <p:nvPr/>
        </p:nvCxnSpPr>
        <p:spPr>
          <a:xfrm>
            <a:off x="4544690" y="4887080"/>
            <a:ext cx="1144156" cy="57180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7" idx="3"/>
            <a:endCxn id="10" idx="1"/>
          </p:cNvCxnSpPr>
          <p:nvPr/>
        </p:nvCxnSpPr>
        <p:spPr>
          <a:xfrm flipV="1">
            <a:off x="4544690" y="5458881"/>
            <a:ext cx="1144157" cy="331099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11" idx="1"/>
          </p:cNvCxnSpPr>
          <p:nvPr/>
        </p:nvCxnSpPr>
        <p:spPr>
          <a:xfrm>
            <a:off x="4544691" y="5789979"/>
            <a:ext cx="1144155" cy="70879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9" idx="3"/>
            <a:endCxn id="12" idx="1"/>
          </p:cNvCxnSpPr>
          <p:nvPr/>
        </p:nvCxnSpPr>
        <p:spPr>
          <a:xfrm>
            <a:off x="6333963" y="4375452"/>
            <a:ext cx="1151027" cy="51162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0" idx="3"/>
            <a:endCxn id="12" idx="1"/>
          </p:cNvCxnSpPr>
          <p:nvPr/>
        </p:nvCxnSpPr>
        <p:spPr>
          <a:xfrm flipV="1">
            <a:off x="6333961" y="4887080"/>
            <a:ext cx="1151028" cy="57180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1" idx="3"/>
            <a:endCxn id="13" idx="1"/>
          </p:cNvCxnSpPr>
          <p:nvPr/>
        </p:nvCxnSpPr>
        <p:spPr>
          <a:xfrm flipV="1">
            <a:off x="6333961" y="5789979"/>
            <a:ext cx="1151029" cy="70879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2" idx="2"/>
            <a:endCxn id="13" idx="0"/>
          </p:cNvCxnSpPr>
          <p:nvPr/>
        </p:nvCxnSpPr>
        <p:spPr>
          <a:xfrm>
            <a:off x="7807547" y="5077277"/>
            <a:ext cx="0" cy="52250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2296650" y="2863206"/>
            <a:ext cx="2226029" cy="1403652"/>
            <a:chOff x="729342" y="2971800"/>
            <a:chExt cx="2226029" cy="1403652"/>
          </a:xfrm>
        </p:grpSpPr>
        <p:sp>
          <p:nvSpPr>
            <p:cNvPr id="95" name="Rectangular Callout 94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-33822"/>
                <a:gd name="adj2" fmla="val 924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69" name="Straight Connector 68"/>
            <p:cNvCxnSpPr>
              <a:stCxn id="80" idx="1"/>
              <a:endCxn id="79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81" idx="1"/>
              <a:endCxn id="79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81" idx="1"/>
              <a:endCxn id="78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82" idx="1"/>
              <a:endCxn id="78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9" idx="2"/>
              <a:endCxn id="78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83" idx="2"/>
              <a:endCxn id="84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80" idx="3"/>
              <a:endCxn id="83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82" idx="3"/>
              <a:endCxn id="84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81" idx="3"/>
              <a:endCxn id="83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8" name="Group 97"/>
          <p:cNvGrpSpPr/>
          <p:nvPr/>
        </p:nvGrpSpPr>
        <p:grpSpPr>
          <a:xfrm>
            <a:off x="3269372" y="1170896"/>
            <a:ext cx="2226029" cy="1403652"/>
            <a:chOff x="729342" y="2971800"/>
            <a:chExt cx="2226029" cy="1403652"/>
          </a:xfrm>
        </p:grpSpPr>
        <p:sp>
          <p:nvSpPr>
            <p:cNvPr id="99" name="Rectangular Callout 98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-64631"/>
                <a:gd name="adj2" fmla="val 24988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100" name="Straight Connector 99"/>
            <p:cNvCxnSpPr>
              <a:stCxn id="111" idx="1"/>
              <a:endCxn id="110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112" idx="1"/>
              <a:endCxn id="110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112" idx="1"/>
              <a:endCxn id="109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113" idx="1"/>
              <a:endCxn id="109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10" idx="2"/>
              <a:endCxn id="109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114" idx="2"/>
              <a:endCxn id="115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11" idx="3"/>
              <a:endCxn id="114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113" idx="3"/>
              <a:endCxn id="115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112" idx="3"/>
              <a:endCxn id="114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6" name="Group 115"/>
          <p:cNvGrpSpPr/>
          <p:nvPr/>
        </p:nvGrpSpPr>
        <p:grpSpPr>
          <a:xfrm>
            <a:off x="6886180" y="1651926"/>
            <a:ext cx="2226029" cy="1403652"/>
            <a:chOff x="729342" y="2971800"/>
            <a:chExt cx="2226029" cy="1403652"/>
          </a:xfrm>
        </p:grpSpPr>
        <p:sp>
          <p:nvSpPr>
            <p:cNvPr id="117" name="Rectangular Callout 116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12635"/>
                <a:gd name="adj2" fmla="val 17156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118" name="Straight Connector 117"/>
            <p:cNvCxnSpPr>
              <a:stCxn id="129" idx="1"/>
              <a:endCxn id="128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30" idx="1"/>
              <a:endCxn id="128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130" idx="1"/>
              <a:endCxn id="127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131" idx="1"/>
              <a:endCxn id="127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28" idx="2"/>
              <a:endCxn id="127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32" idx="2"/>
              <a:endCxn id="133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9" idx="3"/>
              <a:endCxn id="132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31" idx="3"/>
              <a:endCxn id="133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30" idx="3"/>
              <a:endCxn id="132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4" name="Group 133"/>
          <p:cNvGrpSpPr/>
          <p:nvPr/>
        </p:nvGrpSpPr>
        <p:grpSpPr>
          <a:xfrm>
            <a:off x="8304352" y="3161997"/>
            <a:ext cx="2226029" cy="1403652"/>
            <a:chOff x="729342" y="2971800"/>
            <a:chExt cx="2226029" cy="1403652"/>
          </a:xfrm>
        </p:grpSpPr>
        <p:sp>
          <p:nvSpPr>
            <p:cNvPr id="135" name="Rectangular Callout 134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69850"/>
                <a:gd name="adj2" fmla="val 13045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136" name="Straight Connector 135"/>
            <p:cNvCxnSpPr>
              <a:stCxn id="147" idx="1"/>
              <a:endCxn id="146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stCxn id="148" idx="1"/>
              <a:endCxn id="146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48" idx="1"/>
              <a:endCxn id="145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>
              <a:stCxn id="149" idx="1"/>
              <a:endCxn id="145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stCxn id="146" idx="2"/>
              <a:endCxn id="145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50" idx="2"/>
              <a:endCxn id="151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47" idx="3"/>
              <a:endCxn id="150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9" idx="3"/>
              <a:endCxn id="151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8" idx="3"/>
              <a:endCxn id="150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2" name="Group 151"/>
          <p:cNvGrpSpPr/>
          <p:nvPr/>
        </p:nvGrpSpPr>
        <p:grpSpPr>
          <a:xfrm>
            <a:off x="1577354" y="4805273"/>
            <a:ext cx="2226029" cy="1403652"/>
            <a:chOff x="729342" y="2971800"/>
            <a:chExt cx="2226029" cy="1403652"/>
          </a:xfrm>
        </p:grpSpPr>
        <p:sp>
          <p:nvSpPr>
            <p:cNvPr id="153" name="Rectangular Callout 152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-62674"/>
                <a:gd name="adj2" fmla="val 1723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154" name="Straight Connector 153"/>
            <p:cNvCxnSpPr>
              <a:stCxn id="165" idx="1"/>
              <a:endCxn id="164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>
              <a:stCxn id="166" idx="1"/>
              <a:endCxn id="164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66" idx="1"/>
              <a:endCxn id="163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67" idx="1"/>
              <a:endCxn id="163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64" idx="2"/>
              <a:endCxn id="163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68" idx="2"/>
              <a:endCxn id="169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>
              <a:stCxn id="165" idx="3"/>
              <a:endCxn id="168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67" idx="3"/>
              <a:endCxn id="169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66" idx="3"/>
              <a:endCxn id="168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0" name="Group 169"/>
          <p:cNvGrpSpPr/>
          <p:nvPr/>
        </p:nvGrpSpPr>
        <p:grpSpPr>
          <a:xfrm>
            <a:off x="5803544" y="130646"/>
            <a:ext cx="2226029" cy="1403652"/>
            <a:chOff x="729342" y="2971800"/>
            <a:chExt cx="2226029" cy="1403652"/>
          </a:xfrm>
        </p:grpSpPr>
        <p:sp>
          <p:nvSpPr>
            <p:cNvPr id="171" name="Rectangular Callout 170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46378"/>
                <a:gd name="adj2" fmla="val 24601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172" name="Straight Connector 171"/>
            <p:cNvCxnSpPr>
              <a:stCxn id="183" idx="1"/>
              <a:endCxn id="182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>
              <a:stCxn id="184" idx="1"/>
              <a:endCxn id="182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84" idx="1"/>
              <a:endCxn id="181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stCxn id="185" idx="1"/>
              <a:endCxn id="181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182" idx="2"/>
              <a:endCxn id="181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>
              <a:stCxn id="186" idx="2"/>
              <a:endCxn id="187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>
              <a:stCxn id="183" idx="3"/>
              <a:endCxn id="186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>
              <a:stCxn id="185" idx="3"/>
              <a:endCxn id="187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184" idx="3"/>
              <a:endCxn id="186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8" name="Group 187"/>
          <p:cNvGrpSpPr/>
          <p:nvPr/>
        </p:nvGrpSpPr>
        <p:grpSpPr>
          <a:xfrm>
            <a:off x="8323804" y="5268682"/>
            <a:ext cx="2226029" cy="1403652"/>
            <a:chOff x="729342" y="2971800"/>
            <a:chExt cx="2226029" cy="1403652"/>
          </a:xfrm>
        </p:grpSpPr>
        <p:sp>
          <p:nvSpPr>
            <p:cNvPr id="189" name="Rectangular Callout 188"/>
            <p:cNvSpPr/>
            <p:nvPr/>
          </p:nvSpPr>
          <p:spPr>
            <a:xfrm flipH="1">
              <a:off x="729342" y="2971800"/>
              <a:ext cx="2226029" cy="1403652"/>
            </a:xfrm>
            <a:prstGeom prst="wedgeRectCallout">
              <a:avLst>
                <a:gd name="adj1" fmla="val 145159"/>
                <a:gd name="adj2" fmla="val 4127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cxnSp>
          <p:nvCxnSpPr>
            <p:cNvPr id="190" name="Straight Connector 189"/>
            <p:cNvCxnSpPr>
              <a:stCxn id="201" idx="1"/>
              <a:endCxn id="200" idx="3"/>
            </p:cNvCxnSpPr>
            <p:nvPr/>
          </p:nvCxnSpPr>
          <p:spPr>
            <a:xfrm flipH="1">
              <a:off x="1298005" y="3194081"/>
              <a:ext cx="337525" cy="22859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202" idx="1"/>
              <a:endCxn id="200" idx="3"/>
            </p:cNvCxnSpPr>
            <p:nvPr/>
          </p:nvCxnSpPr>
          <p:spPr>
            <a:xfrm flipH="1" flipV="1">
              <a:off x="1298005" y="3422672"/>
              <a:ext cx="337524" cy="266993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202" idx="1"/>
              <a:endCxn id="199" idx="3"/>
            </p:cNvCxnSpPr>
            <p:nvPr/>
          </p:nvCxnSpPr>
          <p:spPr>
            <a:xfrm flipH="1">
              <a:off x="1298004" y="3689665"/>
              <a:ext cx="337525" cy="254897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203" idx="1"/>
              <a:endCxn id="199" idx="3"/>
            </p:cNvCxnSpPr>
            <p:nvPr/>
          </p:nvCxnSpPr>
          <p:spPr>
            <a:xfrm flipH="1" flipV="1">
              <a:off x="1298004" y="3944562"/>
              <a:ext cx="337524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>
              <a:stCxn id="200" idx="2"/>
              <a:endCxn id="199" idx="0"/>
            </p:cNvCxnSpPr>
            <p:nvPr/>
          </p:nvCxnSpPr>
          <p:spPr>
            <a:xfrm flipH="1">
              <a:off x="1083773" y="3548994"/>
              <a:ext cx="1" cy="269245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stCxn id="204" idx="2"/>
              <a:endCxn id="205" idx="0"/>
            </p:cNvCxnSpPr>
            <p:nvPr/>
          </p:nvCxnSpPr>
          <p:spPr>
            <a:xfrm>
              <a:off x="2600848" y="3548995"/>
              <a:ext cx="0" cy="269244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201" idx="3"/>
              <a:endCxn id="204" idx="1"/>
            </p:cNvCxnSpPr>
            <p:nvPr/>
          </p:nvCxnSpPr>
          <p:spPr>
            <a:xfrm>
              <a:off x="2063993" y="3194081"/>
              <a:ext cx="322623" cy="2285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stCxn id="203" idx="3"/>
              <a:endCxn id="205" idx="1"/>
            </p:cNvCxnSpPr>
            <p:nvPr/>
          </p:nvCxnSpPr>
          <p:spPr>
            <a:xfrm flipV="1">
              <a:off x="2063991" y="3944562"/>
              <a:ext cx="322625" cy="2406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>
              <a:stCxn id="202" idx="3"/>
              <a:endCxn id="204" idx="1"/>
            </p:cNvCxnSpPr>
            <p:nvPr/>
          </p:nvCxnSpPr>
          <p:spPr>
            <a:xfrm flipV="1">
              <a:off x="2063992" y="3422673"/>
              <a:ext cx="322624" cy="26699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1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0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542" y="329634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1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30" y="3067758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9" y="3563342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5528" y="4058931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296350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6616" y="3818239"/>
              <a:ext cx="428463" cy="252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259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Flooding Details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464800" cy="5105400"/>
          </a:xfrm>
        </p:spPr>
        <p:txBody>
          <a:bodyPr/>
          <a:lstStyle/>
          <a:p>
            <a:r>
              <a:rPr lang="en-US" dirty="0"/>
              <a:t>Each node periodically generates Link State Packet</a:t>
            </a:r>
          </a:p>
          <a:p>
            <a:pPr lvl="1"/>
            <a:r>
              <a:rPr lang="en-US" dirty="0"/>
              <a:t>ID of node generating the LSP</a:t>
            </a:r>
          </a:p>
          <a:p>
            <a:pPr lvl="1"/>
            <a:r>
              <a:rPr lang="en-US" dirty="0"/>
              <a:t>List of direct neighbors and costs</a:t>
            </a:r>
          </a:p>
          <a:p>
            <a:pPr lvl="1"/>
            <a:r>
              <a:rPr lang="en-US" dirty="0"/>
              <a:t>Sequence number (64-bit, assumed to never wrap)</a:t>
            </a:r>
          </a:p>
          <a:p>
            <a:pPr lvl="1"/>
            <a:r>
              <a:rPr lang="en-US" dirty="0"/>
              <a:t>Time to live</a:t>
            </a:r>
          </a:p>
          <a:p>
            <a:r>
              <a:rPr lang="en-US" dirty="0"/>
              <a:t>Flood is reliable (</a:t>
            </a:r>
            <a:r>
              <a:rPr lang="en-US" dirty="0" err="1"/>
              <a:t>ack</a:t>
            </a:r>
            <a:r>
              <a:rPr lang="en-US" dirty="0"/>
              <a:t> + retransmission)</a:t>
            </a:r>
          </a:p>
          <a:p>
            <a:r>
              <a:rPr lang="en-US" dirty="0"/>
              <a:t>Sequence number “versions” each LSP</a:t>
            </a:r>
          </a:p>
          <a:p>
            <a:r>
              <a:rPr lang="en-US" dirty="0"/>
              <a:t>Receivers flood LSPs to their own neighbors</a:t>
            </a:r>
          </a:p>
          <a:p>
            <a:pPr lvl="1"/>
            <a:r>
              <a:rPr lang="en-US" dirty="0"/>
              <a:t>Except whoever originated the LSP</a:t>
            </a:r>
          </a:p>
          <a:p>
            <a:r>
              <a:rPr lang="en-US" dirty="0"/>
              <a:t>LSPs sent when link states change</a:t>
            </a:r>
          </a:p>
        </p:txBody>
      </p:sp>
    </p:spTree>
    <p:extLst>
      <p:ext uri="{BB962C8B-B14F-4D97-AF65-F5344CB8AC3E}">
        <p14:creationId xmlns:p14="http://schemas.microsoft.com/office/powerpoint/2010/main" val="216724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Algorithm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71905038"/>
              </p:ext>
            </p:extLst>
          </p:nvPr>
        </p:nvGraphicFramePr>
        <p:xfrm>
          <a:off x="1676401" y="1600200"/>
          <a:ext cx="883920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Wingdings" pitchFamily="2" charset="2"/>
                        </a:rPr>
                        <a:t>B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Wingdings" pitchFamily="2" charset="2"/>
                        </a:rPr>
                        <a:t>C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Wingdings" pitchFamily="2" charset="2"/>
                        </a:rPr>
                        <a:t>D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Wingdings" pitchFamily="2" charset="2"/>
                        </a:rPr>
                        <a:t>E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ym typeface="Wingdings" pitchFamily="2" charset="2"/>
                        </a:rPr>
                        <a:t>F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 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ADEBC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ADEBCF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584552" y="4606949"/>
            <a:ext cx="3530948" cy="2197849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6" name="Straight Connector 5"/>
          <p:cNvCxnSpPr>
            <a:stCxn id="18" idx="3"/>
            <a:endCxn id="17" idx="4"/>
          </p:cNvCxnSpPr>
          <p:nvPr/>
        </p:nvCxnSpPr>
        <p:spPr>
          <a:xfrm flipH="1">
            <a:off x="4439386" y="5880338"/>
            <a:ext cx="542242" cy="48450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5" idx="4"/>
            <a:endCxn id="18" idx="1"/>
          </p:cNvCxnSpPr>
          <p:nvPr/>
        </p:nvCxnSpPr>
        <p:spPr>
          <a:xfrm>
            <a:off x="4439386" y="4998249"/>
            <a:ext cx="542242" cy="55482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4" idx="4"/>
            <a:endCxn id="15" idx="2"/>
          </p:cNvCxnSpPr>
          <p:nvPr/>
        </p:nvCxnSpPr>
        <p:spPr>
          <a:xfrm>
            <a:off x="3274614" y="4998248"/>
            <a:ext cx="49657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7" idx="2"/>
            <a:endCxn id="16" idx="4"/>
          </p:cNvCxnSpPr>
          <p:nvPr/>
        </p:nvCxnSpPr>
        <p:spPr>
          <a:xfrm flipH="1">
            <a:off x="3274614" y="6364846"/>
            <a:ext cx="496576" cy="500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3"/>
            <a:endCxn id="16" idx="2"/>
          </p:cNvCxnSpPr>
          <p:nvPr/>
        </p:nvCxnSpPr>
        <p:spPr>
          <a:xfrm>
            <a:off x="2138176" y="5880338"/>
            <a:ext cx="468242" cy="48951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2138176" y="5161881"/>
            <a:ext cx="802340" cy="39119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6" idx="1"/>
            <a:endCxn id="14" idx="3"/>
          </p:cNvCxnSpPr>
          <p:nvPr/>
        </p:nvCxnSpPr>
        <p:spPr>
          <a:xfrm flipV="1">
            <a:off x="2940516" y="5161882"/>
            <a:ext cx="0" cy="104433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Magnetic Disk 12"/>
          <p:cNvSpPr/>
          <p:nvPr/>
        </p:nvSpPr>
        <p:spPr>
          <a:xfrm>
            <a:off x="1804078" y="5553072"/>
            <a:ext cx="668196" cy="327267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2606418" y="4834615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3771190" y="4834615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2606418" y="6206215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17" name="Flowchart: Magnetic Disk 16"/>
          <p:cNvSpPr/>
          <p:nvPr/>
        </p:nvSpPr>
        <p:spPr>
          <a:xfrm>
            <a:off x="3771190" y="6201213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endParaRPr lang="en-US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4647530" y="5553072"/>
            <a:ext cx="668196" cy="32726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</a:t>
            </a:r>
            <a:endParaRPr lang="en-US" dirty="0"/>
          </a:p>
        </p:txBody>
      </p:sp>
      <p:cxnSp>
        <p:nvCxnSpPr>
          <p:cNvPr id="19" name="Straight Connector 18"/>
          <p:cNvCxnSpPr>
            <a:stCxn id="15" idx="3"/>
            <a:endCxn id="16" idx="4"/>
          </p:cNvCxnSpPr>
          <p:nvPr/>
        </p:nvCxnSpPr>
        <p:spPr>
          <a:xfrm flipH="1">
            <a:off x="3274614" y="5161882"/>
            <a:ext cx="830674" cy="120796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13" idx="1"/>
            <a:endCxn id="15" idx="1"/>
          </p:cNvCxnSpPr>
          <p:nvPr/>
        </p:nvCxnSpPr>
        <p:spPr>
          <a:xfrm rot="5400000" flipH="1" flipV="1">
            <a:off x="2762505" y="4210287"/>
            <a:ext cx="718457" cy="1967112"/>
          </a:xfrm>
          <a:prstGeom prst="bentConnector3">
            <a:avLst>
              <a:gd name="adj1" fmla="val 13948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47742" y="4159136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263061" y="4974159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371328" y="4613670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676267" y="4893756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663174" y="6088243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371329" y="6343133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13978" y="6045884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58523" y="5479084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cxnSp>
        <p:nvCxnSpPr>
          <p:cNvPr id="29" name="Straight Connector 28"/>
          <p:cNvCxnSpPr>
            <a:stCxn id="15" idx="3"/>
            <a:endCxn id="17" idx="1"/>
          </p:cNvCxnSpPr>
          <p:nvPr/>
        </p:nvCxnSpPr>
        <p:spPr>
          <a:xfrm>
            <a:off x="4105288" y="5161882"/>
            <a:ext cx="0" cy="10393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632061" y="5694125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132136" y="5481346"/>
            <a:ext cx="320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584553" y="2346593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557052" y="2721167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628620" y="3095741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584553" y="3468481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617603" y="3832038"/>
            <a:ext cx="8973279" cy="352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 Box 89"/>
          <p:cNvSpPr txBox="1">
            <a:spLocks noChangeArrowheads="1"/>
          </p:cNvSpPr>
          <p:nvPr/>
        </p:nvSpPr>
        <p:spPr bwMode="auto">
          <a:xfrm>
            <a:off x="6432015" y="4570740"/>
            <a:ext cx="397713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/>
              <a:t> </a:t>
            </a:r>
            <a:r>
              <a:rPr lang="en-US" sz="2000" b="1" i="1" dirty="0"/>
              <a:t>Initialization:</a:t>
            </a:r>
            <a:r>
              <a:rPr lang="en-US" sz="2000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/>
              <a:t>   S = {A};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/>
              <a:t>   for all nodes </a:t>
            </a:r>
            <a:r>
              <a:rPr lang="en-US" sz="2000" i="1" dirty="0"/>
              <a:t>v</a:t>
            </a:r>
            <a:r>
              <a:rPr lang="en-US" sz="2000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/>
              <a:t>     if </a:t>
            </a:r>
            <a:r>
              <a:rPr lang="en-US" sz="2000" i="1" dirty="0"/>
              <a:t>v</a:t>
            </a:r>
            <a:r>
              <a:rPr lang="en-US" sz="2000" dirty="0"/>
              <a:t> adjacent to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/>
              <a:t>       then D(v) = c(</a:t>
            </a:r>
            <a:r>
              <a:rPr lang="en-US" sz="2000" dirty="0" err="1"/>
              <a:t>A,v</a:t>
            </a:r>
            <a:r>
              <a:rPr lang="en-US" sz="2000" dirty="0"/>
              <a:t>);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sz="2000" dirty="0"/>
              <a:t>       else D(v) =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∞</a:t>
            </a:r>
            <a:r>
              <a:rPr lang="en-US" sz="2000" dirty="0"/>
              <a:t>;</a:t>
            </a:r>
          </a:p>
          <a:p>
            <a:pPr algn="l"/>
            <a:r>
              <a:rPr lang="en-US" sz="2000" dirty="0"/>
              <a:t>…</a:t>
            </a:r>
          </a:p>
        </p:txBody>
      </p:sp>
      <p:sp>
        <p:nvSpPr>
          <p:cNvPr id="41" name="Text Box 91"/>
          <p:cNvSpPr txBox="1">
            <a:spLocks noChangeArrowheads="1"/>
          </p:cNvSpPr>
          <p:nvPr/>
        </p:nvSpPr>
        <p:spPr bwMode="auto">
          <a:xfrm>
            <a:off x="5396677" y="4295861"/>
            <a:ext cx="5260307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US" sz="2000" dirty="0"/>
              <a:t>…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</a:t>
            </a:r>
            <a:r>
              <a:rPr lang="en-US" sz="2000" b="1" i="1" dirty="0"/>
              <a:t>Loop</a:t>
            </a:r>
            <a:r>
              <a:rPr lang="en-US" sz="2000" i="1" dirty="0"/>
              <a:t> </a:t>
            </a:r>
            <a:endParaRPr lang="en-US" sz="2000" dirty="0"/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  find w not in S </a:t>
            </a:r>
            <a:r>
              <a:rPr lang="en-US" sz="2000" dirty="0" err="1"/>
              <a:t>s.t.</a:t>
            </a:r>
            <a:r>
              <a:rPr lang="en-US" sz="2000" dirty="0"/>
              <a:t> </a:t>
            </a:r>
            <a:r>
              <a:rPr lang="en-US" sz="2000" dirty="0" err="1"/>
              <a:t>D(w</a:t>
            </a:r>
            <a:r>
              <a:rPr lang="en-US" sz="2000" dirty="0"/>
              <a:t>) is a minimum;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  add w to S;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  update D(v) for all v adjacent </a:t>
            </a:r>
          </a:p>
          <a:p>
            <a:pPr lvl="1">
              <a:buClr>
                <a:schemeClr val="accent2"/>
              </a:buClr>
              <a:tabLst>
                <a:tab pos="682625" algn="l"/>
              </a:tabLst>
            </a:pPr>
            <a:r>
              <a:rPr lang="en-US" sz="2000" dirty="0"/>
              <a:t>	to w and not in S: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     D(v) = min( D(v), D(w) + c(</a:t>
            </a:r>
            <a:r>
              <a:rPr lang="en-US" sz="2000" dirty="0" err="1"/>
              <a:t>w,v</a:t>
            </a:r>
            <a:r>
              <a:rPr lang="en-US" sz="2000" dirty="0"/>
              <a:t>) 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8"/>
            </a:pPr>
            <a:r>
              <a:rPr lang="en-US" sz="2000" dirty="0"/>
              <a:t> </a:t>
            </a:r>
            <a:r>
              <a:rPr lang="en-US" sz="2000" b="1" i="1" dirty="0"/>
              <a:t>until all nodes in S;</a:t>
            </a:r>
            <a:r>
              <a:rPr lang="en-US" sz="2000" dirty="0"/>
              <a:t> </a:t>
            </a:r>
          </a:p>
        </p:txBody>
      </p:sp>
      <p:cxnSp>
        <p:nvCxnSpPr>
          <p:cNvPr id="42" name="Straight Arrow Connector 41"/>
          <p:cNvCxnSpPr>
            <a:stCxn id="13" idx="3"/>
            <a:endCxn id="16" idx="2"/>
          </p:cNvCxnSpPr>
          <p:nvPr/>
        </p:nvCxnSpPr>
        <p:spPr>
          <a:xfrm>
            <a:off x="2138176" y="5880338"/>
            <a:ext cx="468242" cy="489510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6" idx="4"/>
            <a:endCxn id="17" idx="2"/>
          </p:cNvCxnSpPr>
          <p:nvPr/>
        </p:nvCxnSpPr>
        <p:spPr>
          <a:xfrm flipV="1">
            <a:off x="3274614" y="6364846"/>
            <a:ext cx="496576" cy="5002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3" idx="1"/>
            <a:endCxn id="14" idx="3"/>
          </p:cNvCxnSpPr>
          <p:nvPr/>
        </p:nvCxnSpPr>
        <p:spPr>
          <a:xfrm flipV="1">
            <a:off x="2138176" y="5161881"/>
            <a:ext cx="802340" cy="391190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1"/>
            <a:endCxn id="15" idx="3"/>
          </p:cNvCxnSpPr>
          <p:nvPr/>
        </p:nvCxnSpPr>
        <p:spPr>
          <a:xfrm flipV="1">
            <a:off x="4105288" y="5161882"/>
            <a:ext cx="0" cy="1039331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7" idx="4"/>
            <a:endCxn id="18" idx="3"/>
          </p:cNvCxnSpPr>
          <p:nvPr/>
        </p:nvCxnSpPr>
        <p:spPr>
          <a:xfrm flipV="1">
            <a:off x="4439386" y="5880338"/>
            <a:ext cx="542242" cy="48450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80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54" y="273050"/>
            <a:ext cx="10053547" cy="869950"/>
          </a:xfrm>
        </p:spPr>
        <p:txBody>
          <a:bodyPr/>
          <a:lstStyle/>
          <a:p>
            <a:r>
              <a:rPr lang="en-US" dirty="0"/>
              <a:t>OSPF vs. IS-IS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1646548" y="2994593"/>
            <a:ext cx="4373252" cy="378327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Favored by companies, datacenters</a:t>
            </a:r>
          </a:p>
          <a:p>
            <a:r>
              <a:rPr lang="en-US" sz="2800" dirty="0"/>
              <a:t>More optional features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Built on top of IPv4</a:t>
            </a:r>
          </a:p>
          <a:p>
            <a:pPr lvl="1"/>
            <a:r>
              <a:rPr lang="en-US" sz="2400" dirty="0"/>
              <a:t>LSAs are sent via IPv4</a:t>
            </a:r>
          </a:p>
          <a:p>
            <a:pPr lvl="1"/>
            <a:r>
              <a:rPr lang="en-US" sz="2400" dirty="0"/>
              <a:t>OSPFv3 needed for IPv6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324600" y="2994593"/>
            <a:ext cx="4239705" cy="3792707"/>
          </a:xfrm>
        </p:spPr>
        <p:txBody>
          <a:bodyPr>
            <a:normAutofit/>
          </a:bodyPr>
          <a:lstStyle/>
          <a:p>
            <a:r>
              <a:rPr lang="en-US" sz="2800" dirty="0"/>
              <a:t>Favored by ISPs</a:t>
            </a:r>
          </a:p>
          <a:p>
            <a:endParaRPr lang="en-US" sz="1200" dirty="0"/>
          </a:p>
          <a:p>
            <a:r>
              <a:rPr lang="en-US" sz="2800" dirty="0"/>
              <a:t>Less “chatty”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Less network overhead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Supports more devices</a:t>
            </a:r>
          </a:p>
          <a:p>
            <a:r>
              <a:rPr lang="en-US" sz="2800" dirty="0">
                <a:sym typeface="Wingdings" panose="05000000000000000000" pitchFamily="2" charset="2"/>
              </a:rPr>
              <a:t>Not tied to IP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Works with IPv4 or IPv6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Autofit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sz="10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1646548" y="2308793"/>
            <a:ext cx="4373252" cy="640080"/>
          </a:xfrm>
        </p:spPr>
        <p:txBody>
          <a:bodyPr/>
          <a:lstStyle/>
          <a:p>
            <a:pPr algn="ctr"/>
            <a:r>
              <a:rPr lang="en-US" sz="3200" dirty="0"/>
              <a:t>OSPF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324600" y="2308793"/>
            <a:ext cx="4239705" cy="64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IS-IS</a:t>
            </a: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1638692" y="1638709"/>
            <a:ext cx="8897333" cy="73684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Two different implementations of link-state routing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58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200" y="273050"/>
            <a:ext cx="10018602" cy="869950"/>
          </a:xfrm>
        </p:spPr>
        <p:txBody>
          <a:bodyPr/>
          <a:lstStyle/>
          <a:p>
            <a:r>
              <a:rPr lang="en-US" dirty="0"/>
              <a:t>Different Organizational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Autofit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sz="10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1646548" y="1601768"/>
            <a:ext cx="4373252" cy="640080"/>
          </a:xfrm>
        </p:spPr>
        <p:txBody>
          <a:bodyPr/>
          <a:lstStyle/>
          <a:p>
            <a:pPr algn="ctr"/>
            <a:r>
              <a:rPr lang="en-US" sz="3200" dirty="0"/>
              <a:t>OSPF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324600" y="1601768"/>
            <a:ext cx="4239705" cy="64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IS-IS</a:t>
            </a:r>
          </a:p>
        </p:txBody>
      </p:sp>
      <p:grpSp>
        <p:nvGrpSpPr>
          <p:cNvPr id="202" name="Group 201"/>
          <p:cNvGrpSpPr/>
          <p:nvPr/>
        </p:nvGrpSpPr>
        <p:grpSpPr>
          <a:xfrm>
            <a:off x="2891651" y="4479873"/>
            <a:ext cx="1971908" cy="1424867"/>
            <a:chOff x="1367651" y="4479872"/>
            <a:chExt cx="1971908" cy="1424867"/>
          </a:xfrm>
        </p:grpSpPr>
        <p:sp>
          <p:nvSpPr>
            <p:cNvPr id="27" name="Oval 26"/>
            <p:cNvSpPr/>
            <p:nvPr/>
          </p:nvSpPr>
          <p:spPr>
            <a:xfrm>
              <a:off x="1367651" y="4479872"/>
              <a:ext cx="1971908" cy="1424867"/>
            </a:xfrm>
            <a:prstGeom prst="ellipse">
              <a:avLst/>
            </a:prstGeom>
            <a:solidFill>
              <a:schemeClr val="accent1"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895790" y="4976359"/>
              <a:ext cx="835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Area 0</a:t>
              </a: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1615104" y="3629343"/>
            <a:ext cx="2265922" cy="1821424"/>
            <a:chOff x="91104" y="3629343"/>
            <a:chExt cx="2265922" cy="1821424"/>
          </a:xfrm>
        </p:grpSpPr>
        <p:sp>
          <p:nvSpPr>
            <p:cNvPr id="31" name="Oval 30"/>
            <p:cNvSpPr/>
            <p:nvPr/>
          </p:nvSpPr>
          <p:spPr>
            <a:xfrm>
              <a:off x="91104" y="3629343"/>
              <a:ext cx="2265922" cy="1821424"/>
            </a:xfrm>
            <a:prstGeom prst="ellipse">
              <a:avLst/>
            </a:prstGeom>
            <a:solidFill>
              <a:schemeClr val="accent4">
                <a:alpha val="3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9645" y="4386181"/>
              <a:ext cx="835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Area 1</a:t>
              </a: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3991792" y="3810970"/>
            <a:ext cx="1879535" cy="1591006"/>
            <a:chOff x="2467791" y="3810970"/>
            <a:chExt cx="1879535" cy="1591006"/>
          </a:xfrm>
        </p:grpSpPr>
        <p:sp>
          <p:nvSpPr>
            <p:cNvPr id="28" name="Oval 27"/>
            <p:cNvSpPr/>
            <p:nvPr/>
          </p:nvSpPr>
          <p:spPr>
            <a:xfrm>
              <a:off x="2467791" y="3810970"/>
              <a:ext cx="1879535" cy="1591006"/>
            </a:xfrm>
            <a:prstGeom prst="ellipse">
              <a:avLst/>
            </a:prstGeom>
            <a:solidFill>
              <a:schemeClr val="accent2">
                <a:alpha val="3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962306" y="4384099"/>
              <a:ext cx="835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Area 2</a:t>
              </a: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3456264" y="5286147"/>
            <a:ext cx="2415063" cy="1491728"/>
            <a:chOff x="1932263" y="5286147"/>
            <a:chExt cx="2415063" cy="1491728"/>
          </a:xfrm>
        </p:grpSpPr>
        <p:sp>
          <p:nvSpPr>
            <p:cNvPr id="29" name="Oval 28"/>
            <p:cNvSpPr/>
            <p:nvPr/>
          </p:nvSpPr>
          <p:spPr>
            <a:xfrm>
              <a:off x="1932263" y="5286147"/>
              <a:ext cx="2415063" cy="1491728"/>
            </a:xfrm>
            <a:prstGeom prst="ellipse">
              <a:avLst/>
            </a:prstGeom>
            <a:solidFill>
              <a:schemeClr val="accent6">
                <a:alpha val="3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641113" y="6120561"/>
              <a:ext cx="835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Area 3</a:t>
              </a: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1816231" y="5009033"/>
            <a:ext cx="2351967" cy="1645024"/>
            <a:chOff x="292230" y="5009033"/>
            <a:chExt cx="2351967" cy="1645024"/>
          </a:xfrm>
        </p:grpSpPr>
        <p:sp>
          <p:nvSpPr>
            <p:cNvPr id="30" name="Oval 29"/>
            <p:cNvSpPr/>
            <p:nvPr/>
          </p:nvSpPr>
          <p:spPr>
            <a:xfrm>
              <a:off x="292230" y="5009033"/>
              <a:ext cx="2351967" cy="1645024"/>
            </a:xfrm>
            <a:prstGeom prst="ellipse">
              <a:avLst/>
            </a:prstGeom>
            <a:solidFill>
              <a:schemeClr val="accent3">
                <a:alpha val="3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1324" y="5878587"/>
              <a:ext cx="8352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Area 4</a:t>
              </a:r>
            </a:p>
          </p:txBody>
        </p:sp>
      </p:grpSp>
      <p:sp>
        <p:nvSpPr>
          <p:cNvPr id="37" name="Content Placeholder 5"/>
          <p:cNvSpPr>
            <a:spLocks noGrp="1"/>
          </p:cNvSpPr>
          <p:nvPr>
            <p:ph sz="quarter" idx="2"/>
          </p:nvPr>
        </p:nvSpPr>
        <p:spPr>
          <a:xfrm>
            <a:off x="1646548" y="2296995"/>
            <a:ext cx="4373252" cy="1457691"/>
          </a:xfrm>
        </p:spPr>
        <p:txBody>
          <a:bodyPr>
            <a:normAutofit/>
          </a:bodyPr>
          <a:lstStyle/>
          <a:p>
            <a:r>
              <a:rPr lang="en-US" sz="2400" dirty="0"/>
              <a:t>Organized around overlapping areas</a:t>
            </a:r>
          </a:p>
          <a:p>
            <a:r>
              <a:rPr lang="en-US" sz="2400" dirty="0"/>
              <a:t>Area 0 is the core network</a:t>
            </a:r>
            <a:endParaRPr lang="en-US" sz="2000" dirty="0"/>
          </a:p>
        </p:txBody>
      </p:sp>
      <p:sp>
        <p:nvSpPr>
          <p:cNvPr id="38" name="Content Placeholder 7"/>
          <p:cNvSpPr>
            <a:spLocks noGrp="1"/>
          </p:cNvSpPr>
          <p:nvPr>
            <p:ph sz="quarter" idx="4"/>
          </p:nvPr>
        </p:nvSpPr>
        <p:spPr>
          <a:xfrm>
            <a:off x="6324600" y="2296995"/>
            <a:ext cx="4239705" cy="1457691"/>
          </a:xfrm>
        </p:spPr>
        <p:txBody>
          <a:bodyPr>
            <a:normAutofit/>
          </a:bodyPr>
          <a:lstStyle/>
          <a:p>
            <a:r>
              <a:rPr lang="en-US" sz="2400" dirty="0"/>
              <a:t>Organized as a 2-level hierarchy</a:t>
            </a:r>
          </a:p>
          <a:p>
            <a:r>
              <a:rPr lang="en-US" sz="2400" dirty="0"/>
              <a:t>Level 2 is the backbone</a:t>
            </a:r>
            <a:endParaRPr lang="en-US" sz="2000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4863559" y="4044793"/>
            <a:ext cx="544052" cy="34138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212102" y="4442165"/>
            <a:ext cx="309531" cy="71192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4371566" y="4044793"/>
            <a:ext cx="348541" cy="81918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371565" y="4863980"/>
            <a:ext cx="749290" cy="25051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371565" y="4867006"/>
            <a:ext cx="1" cy="62373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342472" y="4863979"/>
            <a:ext cx="1029092" cy="3026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3342798" y="5487718"/>
            <a:ext cx="1029092" cy="3026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345039" y="4888622"/>
            <a:ext cx="1" cy="62373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4966103" y="5154085"/>
            <a:ext cx="169482" cy="67746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4371891" y="5154085"/>
            <a:ext cx="748965" cy="33873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4966104" y="5831546"/>
            <a:ext cx="400749" cy="45315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3745794" y="5512361"/>
            <a:ext cx="626097" cy="60820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3745793" y="5831546"/>
            <a:ext cx="1220310" cy="30809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2883795" y="5503547"/>
            <a:ext cx="461245" cy="80168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2203171" y="5492815"/>
            <a:ext cx="1141869" cy="26687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628638" y="5286148"/>
            <a:ext cx="198996" cy="104423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2203170" y="5259543"/>
            <a:ext cx="425468" cy="500142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2883795" y="6120562"/>
            <a:ext cx="861999" cy="18466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957172" y="4606473"/>
            <a:ext cx="680624" cy="65307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3096476" y="4215487"/>
            <a:ext cx="246323" cy="648493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 flipV="1">
            <a:off x="2449167" y="3899739"/>
            <a:ext cx="647308" cy="29010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1957173" y="3899739"/>
            <a:ext cx="495313" cy="67110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2628639" y="4863979"/>
            <a:ext cx="686154" cy="39556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476" y="472195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569" y="4718927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476" y="534569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568" y="5358495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00" y="5114491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176" y="4428820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478" y="4044793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646" y="3754686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866" y="3899739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617" y="5009033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636" y="4280741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173" y="5614633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638" y="618533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107" y="5686492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797" y="5994590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856" y="6160174"/>
            <a:ext cx="491995" cy="2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3" name="Group 202"/>
          <p:cNvGrpSpPr/>
          <p:nvPr/>
        </p:nvGrpSpPr>
        <p:grpSpPr>
          <a:xfrm>
            <a:off x="6396062" y="3662250"/>
            <a:ext cx="3597922" cy="3122748"/>
            <a:chOff x="4872062" y="3662250"/>
            <a:chExt cx="3597922" cy="3122748"/>
          </a:xfrm>
        </p:grpSpPr>
        <p:cxnSp>
          <p:nvCxnSpPr>
            <p:cNvPr id="110" name="Straight Connector 109"/>
            <p:cNvCxnSpPr/>
            <p:nvPr/>
          </p:nvCxnSpPr>
          <p:spPr>
            <a:xfrm flipV="1">
              <a:off x="8223985" y="3956022"/>
              <a:ext cx="0" cy="115846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V="1">
              <a:off x="8223986" y="5089453"/>
              <a:ext cx="0" cy="147099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 flipV="1">
              <a:off x="7153142" y="3956023"/>
              <a:ext cx="1070843" cy="115846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H="1" flipV="1">
              <a:off x="7115874" y="5589119"/>
              <a:ext cx="1072645" cy="971329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H="1">
              <a:off x="7170874" y="3956023"/>
              <a:ext cx="1017646" cy="1670228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7117676" y="5107257"/>
              <a:ext cx="1088576" cy="1453191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7170874" y="6539108"/>
              <a:ext cx="1053111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7162007" y="5190571"/>
              <a:ext cx="1053112" cy="445227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7144274" y="3972848"/>
              <a:ext cx="1053111" cy="0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6246593" y="3810970"/>
              <a:ext cx="871083" cy="88769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V="1">
              <a:off x="6492591" y="3952358"/>
              <a:ext cx="625085" cy="328382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V="1">
              <a:off x="5414763" y="3807303"/>
              <a:ext cx="831830" cy="237489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H="1" flipV="1">
              <a:off x="6246593" y="3855355"/>
              <a:ext cx="245997" cy="42538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H="1" flipV="1">
              <a:off x="5437459" y="4068047"/>
              <a:ext cx="1055131" cy="229064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890840" y="4751527"/>
              <a:ext cx="1225034" cy="863104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V="1">
              <a:off x="5191462" y="4798125"/>
              <a:ext cx="699378" cy="546261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6369591" y="5626250"/>
              <a:ext cx="746283" cy="1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5541151" y="5626250"/>
              <a:ext cx="795209" cy="182015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5168765" y="5344386"/>
              <a:ext cx="367888" cy="48946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5890840" y="4751526"/>
              <a:ext cx="450440" cy="86310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flipH="1" flipV="1">
              <a:off x="6369591" y="6185331"/>
              <a:ext cx="748085" cy="375117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V="1">
              <a:off x="5683457" y="6185331"/>
              <a:ext cx="657824" cy="454613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flipV="1">
              <a:off x="5782651" y="6560448"/>
              <a:ext cx="1335025" cy="79496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 flipV="1">
              <a:off x="5290656" y="6284696"/>
              <a:ext cx="392801" cy="355248"/>
            </a:xfrm>
            <a:prstGeom prst="line">
              <a:avLst/>
            </a:prstGeom>
            <a:ln w="381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2062" y="6185331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1679" y="3810969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989" y="381097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989" y="5054279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988" y="6415395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69877" y="5469578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7145" y="6415395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6593" y="4152058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596" y="366225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462" y="3899737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4843" y="4606473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0363" y="5485341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2768" y="5222253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5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0656" y="568649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5283" y="6067840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7" name="Picture 2" descr="C:\Users\t0ph3r\Documents\CS 4700\assets\Rout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4763" y="6494891"/>
              <a:ext cx="491995" cy="290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5" name="Group 204"/>
          <p:cNvGrpSpPr/>
          <p:nvPr/>
        </p:nvGrpSpPr>
        <p:grpSpPr>
          <a:xfrm>
            <a:off x="8329134" y="3563332"/>
            <a:ext cx="2036826" cy="3294668"/>
            <a:chOff x="6805134" y="3563332"/>
            <a:chExt cx="2036826" cy="3294668"/>
          </a:xfrm>
        </p:grpSpPr>
        <p:sp>
          <p:nvSpPr>
            <p:cNvPr id="185" name="Rectangle 184"/>
            <p:cNvSpPr/>
            <p:nvPr/>
          </p:nvSpPr>
          <p:spPr>
            <a:xfrm>
              <a:off x="6805134" y="3563332"/>
              <a:ext cx="2036826" cy="3294668"/>
            </a:xfrm>
            <a:prstGeom prst="rect">
              <a:avLst/>
            </a:prstGeom>
            <a:solidFill>
              <a:schemeClr val="accent3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 rot="5400000">
              <a:off x="8226951" y="4515648"/>
              <a:ext cx="860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Level 2</a:t>
              </a: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6275110" y="3563332"/>
            <a:ext cx="2799761" cy="3294668"/>
            <a:chOff x="4751109" y="3563332"/>
            <a:chExt cx="2799761" cy="3294668"/>
          </a:xfrm>
        </p:grpSpPr>
        <p:sp>
          <p:nvSpPr>
            <p:cNvPr id="184" name="Rectangle 183"/>
            <p:cNvSpPr/>
            <p:nvPr/>
          </p:nvSpPr>
          <p:spPr>
            <a:xfrm>
              <a:off x="4751109" y="3563332"/>
              <a:ext cx="2799761" cy="3294668"/>
            </a:xfrm>
            <a:prstGeom prst="rect">
              <a:avLst/>
            </a:prstGeom>
            <a:solidFill>
              <a:schemeClr val="accent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 rot="5400000">
              <a:off x="4515121" y="4501161"/>
              <a:ext cx="860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Level 1</a:t>
              </a:r>
            </a:p>
          </p:txBody>
        </p:sp>
      </p:grpSp>
      <p:sp>
        <p:nvSpPr>
          <p:cNvPr id="188" name="TextBox 187"/>
          <p:cNvSpPr txBox="1"/>
          <p:nvPr/>
        </p:nvSpPr>
        <p:spPr>
          <a:xfrm rot="5400000">
            <a:off x="8114353" y="4515649"/>
            <a:ext cx="1054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Level 1-2</a:t>
            </a:r>
          </a:p>
        </p:txBody>
      </p:sp>
    </p:spTree>
    <p:extLst>
      <p:ext uri="{BB962C8B-B14F-4D97-AF65-F5344CB8AC3E}">
        <p14:creationId xmlns:p14="http://schemas.microsoft.com/office/powerpoint/2010/main" val="129453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uiExpand="1" build="p"/>
      <p:bldP spid="18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63491" y="2127103"/>
            <a:ext cx="8562995" cy="3807725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Link State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OSPF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IS-IS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Distance Vector Routing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RIP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idx="1"/>
          </p:nvPr>
        </p:nvSpPr>
        <p:spPr>
          <a:xfrm>
            <a:off x="344557" y="1600200"/>
            <a:ext cx="10236355" cy="5105400"/>
          </a:xfrm>
        </p:spPr>
        <p:txBody>
          <a:bodyPr>
            <a:normAutofit/>
          </a:bodyPr>
          <a:lstStyle/>
          <a:p>
            <a:r>
              <a:rPr lang="en-US" dirty="0"/>
              <a:t>What are the CIDR representations of these networks?</a:t>
            </a:r>
          </a:p>
          <a:p>
            <a:pPr lvl="1"/>
            <a:r>
              <a:rPr lang="en-US" dirty="0"/>
              <a:t>18.0.19.0/255.255.255.0		82.192.0.0/255.192.0.0</a:t>
            </a:r>
          </a:p>
          <a:p>
            <a:pPr lvl="1"/>
            <a:r>
              <a:rPr lang="en-US" dirty="0"/>
              <a:t>182.16.0.0/255.255.254.0		129.10.17.64/255.255.254.128</a:t>
            </a:r>
          </a:p>
          <a:p>
            <a:pPr marL="365760" lvl="1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dirty="0"/>
              <a:t>What are the subnet mask representations of these networks?</a:t>
            </a:r>
          </a:p>
          <a:p>
            <a:pPr lvl="1"/>
            <a:r>
              <a:rPr lang="en-US" dirty="0"/>
              <a:t>56.39.0.0/16				93.32.0.0/13</a:t>
            </a:r>
          </a:p>
          <a:p>
            <a:pPr lvl="1"/>
            <a:r>
              <a:rPr lang="en-US" dirty="0"/>
              <a:t>194.17.4.0/22				0.0.0.0/0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03200" y="1282148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40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 Routing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20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509496" cy="1872342"/>
          </a:xfrm>
        </p:spPr>
        <p:txBody>
          <a:bodyPr>
            <a:normAutofit/>
          </a:bodyPr>
          <a:lstStyle/>
          <a:p>
            <a:r>
              <a:rPr lang="en-US" dirty="0"/>
              <a:t>What is a distance vector?</a:t>
            </a:r>
          </a:p>
          <a:p>
            <a:pPr lvl="1"/>
            <a:r>
              <a:rPr lang="en-US" dirty="0"/>
              <a:t>Current best cost to reach all known destinations</a:t>
            </a:r>
          </a:p>
          <a:p>
            <a:r>
              <a:rPr lang="en-US" dirty="0"/>
              <a:t>Idea: exchange vectors among neighbors to learn about lowest cost paths</a:t>
            </a:r>
          </a:p>
          <a:p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203200" y="6085115"/>
            <a:ext cx="10312404" cy="7511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Routing Information Protocol (RIP)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04890"/>
              </p:ext>
            </p:extLst>
          </p:nvPr>
        </p:nvGraphicFramePr>
        <p:xfrm>
          <a:off x="3351585" y="3551249"/>
          <a:ext cx="22453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23693" y="4248272"/>
            <a:ext cx="1476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DV Table</a:t>
            </a:r>
          </a:p>
          <a:p>
            <a:pPr algn="ctr"/>
            <a:r>
              <a:rPr lang="en-US" sz="2400" dirty="0"/>
              <a:t>at Node C</a:t>
            </a: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5872338" y="3366526"/>
            <a:ext cx="4572004" cy="26125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No entry for C</a:t>
            </a:r>
          </a:p>
          <a:p>
            <a:r>
              <a:rPr lang="en-US" sz="2800" dirty="0"/>
              <a:t>Initially, only has info for immediate neighbors</a:t>
            </a:r>
          </a:p>
          <a:p>
            <a:pPr lvl="1"/>
            <a:r>
              <a:rPr lang="en-US" sz="2400" dirty="0"/>
              <a:t>Other destinations cost = </a:t>
            </a:r>
            <a:r>
              <a:rPr lang="en-US" sz="3200" dirty="0">
                <a:latin typeface="Consolas" pitchFamily="49" charset="0"/>
                <a:cs typeface="Consolas" pitchFamily="49" charset="0"/>
              </a:rPr>
              <a:t>∞</a:t>
            </a:r>
          </a:p>
          <a:p>
            <a:r>
              <a:rPr lang="en-US" sz="2800" dirty="0">
                <a:cs typeface="Consolas" pitchFamily="49" charset="0"/>
              </a:rPr>
              <a:t>Eventua</a:t>
            </a:r>
            <a:r>
              <a:rPr lang="en-US" sz="2800" dirty="0"/>
              <a:t>lly, vector is filled</a:t>
            </a:r>
          </a:p>
        </p:txBody>
      </p:sp>
    </p:spTree>
    <p:extLst>
      <p:ext uri="{BB962C8B-B14F-4D97-AF65-F5344CB8AC3E}">
        <p14:creationId xmlns:p14="http://schemas.microsoft.com/office/powerpoint/2010/main" val="220830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Distance Vector Routing Algorithm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710545" y="2318662"/>
            <a:ext cx="6738257" cy="367937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Wait</a:t>
            </a:r>
            <a:r>
              <a:rPr lang="en-US" dirty="0"/>
              <a:t> for change in local link cost or message from neighbor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chemeClr val="accent1"/>
                </a:solidFill>
              </a:rPr>
              <a:t>Recompute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distance table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least cost path to any destination has changed, </a:t>
            </a:r>
            <a:r>
              <a:rPr lang="en-US" dirty="0">
                <a:solidFill>
                  <a:schemeClr val="accent1"/>
                </a:solidFill>
              </a:rPr>
              <a:t>notify</a:t>
            </a:r>
            <a:r>
              <a:rPr lang="en-US" dirty="0"/>
              <a:t> neighbors</a:t>
            </a:r>
          </a:p>
        </p:txBody>
      </p:sp>
      <p:cxnSp>
        <p:nvCxnSpPr>
          <p:cNvPr id="6" name="Elbow Connector 5"/>
          <p:cNvCxnSpPr>
            <a:stCxn id="4" idx="2"/>
            <a:endCxn id="4" idx="0"/>
          </p:cNvCxnSpPr>
          <p:nvPr/>
        </p:nvCxnSpPr>
        <p:spPr>
          <a:xfrm rot="5400000" flipH="1">
            <a:off x="4239988" y="4158347"/>
            <a:ext cx="3679371" cy="12700"/>
          </a:xfrm>
          <a:prstGeom prst="bentConnector5">
            <a:avLst>
              <a:gd name="adj1" fmla="val -6213"/>
              <a:gd name="adj2" fmla="val 28328567"/>
              <a:gd name="adj3" fmla="val 111538"/>
            </a:avLst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073322" y="3276603"/>
            <a:ext cx="0" cy="59871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073322" y="4343404"/>
            <a:ext cx="0" cy="59871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360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 Initialization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51" name="Content Placeholder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35737143"/>
              </p:ext>
            </p:extLst>
          </p:nvPr>
        </p:nvGraphicFramePr>
        <p:xfrm>
          <a:off x="5540835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654699" y="1536397"/>
            <a:ext cx="3457410" cy="22199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4" idx="4"/>
            <a:endCxn id="16" idx="2"/>
          </p:cNvCxnSpPr>
          <p:nvPr/>
        </p:nvCxnSpPr>
        <p:spPr>
          <a:xfrm>
            <a:off x="3619570" y="2178727"/>
            <a:ext cx="52656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4"/>
            <a:endCxn id="15" idx="2"/>
          </p:cNvCxnSpPr>
          <p:nvPr/>
        </p:nvCxnSpPr>
        <p:spPr>
          <a:xfrm>
            <a:off x="2617889" y="304958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2246057" y="2360843"/>
            <a:ext cx="1001680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1"/>
            <a:endCxn id="14" idx="3"/>
          </p:cNvCxnSpPr>
          <p:nvPr/>
        </p:nvCxnSpPr>
        <p:spPr>
          <a:xfrm flipH="1" flipV="1">
            <a:off x="3247737" y="2360843"/>
            <a:ext cx="185916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V="1">
            <a:off x="3433654" y="2360843"/>
            <a:ext cx="1084315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51009" y="226458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704758" y="17702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277331" y="2353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1874225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2875905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3061821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4146136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946270" y="250833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661761" y="300087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46151" y="1575980"/>
            <a:ext cx="1138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A</a:t>
            </a:r>
          </a:p>
        </p:txBody>
      </p:sp>
      <p:graphicFrame>
        <p:nvGraphicFramePr>
          <p:cNvPr id="53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129736"/>
              </p:ext>
            </p:extLst>
          </p:nvPr>
        </p:nvGraphicFramePr>
        <p:xfrm>
          <a:off x="8347139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8968486" y="1536902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B</a:t>
            </a:r>
          </a:p>
        </p:txBody>
      </p:sp>
      <p:graphicFrame>
        <p:nvGraphicFramePr>
          <p:cNvPr id="55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7029139"/>
              </p:ext>
            </p:extLst>
          </p:nvPr>
        </p:nvGraphicFramePr>
        <p:xfrm>
          <a:off x="5540835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6146151" y="4541219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C</a:t>
            </a:r>
          </a:p>
        </p:txBody>
      </p:sp>
      <p:graphicFrame>
        <p:nvGraphicFramePr>
          <p:cNvPr id="57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0604850"/>
              </p:ext>
            </p:extLst>
          </p:nvPr>
        </p:nvGraphicFramePr>
        <p:xfrm>
          <a:off x="8347139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8952456" y="4511010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D</a:t>
            </a:r>
          </a:p>
        </p:txBody>
      </p:sp>
      <p:sp>
        <p:nvSpPr>
          <p:cNvPr id="60" name="Text Box 141"/>
          <p:cNvSpPr txBox="1">
            <a:spLocks noChangeArrowheads="1"/>
          </p:cNvSpPr>
          <p:nvPr/>
        </p:nvSpPr>
        <p:spPr bwMode="auto">
          <a:xfrm>
            <a:off x="1661201" y="4386944"/>
            <a:ext cx="347685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/>
              <a:t>Initialization:</a:t>
            </a:r>
            <a:r>
              <a:rPr lang="en-US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dirty="0"/>
              <a:t>   </a:t>
            </a:r>
            <a:r>
              <a:rPr lang="en-US" b="1" dirty="0"/>
              <a:t>for all</a:t>
            </a:r>
            <a:r>
              <a:rPr lang="en-US" dirty="0"/>
              <a:t> neighbors </a:t>
            </a:r>
            <a:r>
              <a:rPr lang="en-US" i="1" dirty="0"/>
              <a:t>V </a:t>
            </a:r>
            <a:r>
              <a:rPr lang="en-US" dirty="0"/>
              <a:t> </a:t>
            </a:r>
            <a:r>
              <a:rPr lang="en-US" b="1" dirty="0"/>
              <a:t>do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dirty="0"/>
              <a:t>     </a:t>
            </a:r>
            <a:r>
              <a:rPr lang="en-US" b="1" dirty="0"/>
              <a:t>if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dirty="0"/>
              <a:t> adjacent to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dirty="0"/>
              <a:t>       D(</a:t>
            </a:r>
            <a:r>
              <a:rPr lang="en-US" i="1" dirty="0"/>
              <a:t>A, V</a:t>
            </a:r>
            <a:r>
              <a:rPr lang="en-US" dirty="0"/>
              <a:t>) = c(</a:t>
            </a:r>
            <a:r>
              <a:rPr lang="en-US" i="1" dirty="0"/>
              <a:t>A,V</a:t>
            </a:r>
            <a:r>
              <a:rPr lang="en-US" dirty="0"/>
              <a:t>);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b="1" dirty="0"/>
              <a:t>   else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/>
            </a:pPr>
            <a:r>
              <a:rPr lang="en-US" dirty="0"/>
              <a:t>       D(</a:t>
            </a:r>
            <a:r>
              <a:rPr lang="en-US" i="1" dirty="0"/>
              <a:t>A, V</a:t>
            </a:r>
            <a:r>
              <a:rPr lang="en-US" dirty="0"/>
              <a:t>) = ∞; </a:t>
            </a:r>
          </a:p>
          <a:p>
            <a:pPr marL="457200" indent="-457200"/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08202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Vector: 1</a:t>
            </a:r>
            <a:r>
              <a:rPr lang="en-US" baseline="30000" dirty="0"/>
              <a:t>st</a:t>
            </a:r>
            <a:r>
              <a:rPr lang="en-US" dirty="0"/>
              <a:t> Iteration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1" name="Content Placeholder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0428727"/>
              </p:ext>
            </p:extLst>
          </p:nvPr>
        </p:nvGraphicFramePr>
        <p:xfrm>
          <a:off x="5540835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654699" y="1536397"/>
            <a:ext cx="3457410" cy="22199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4" idx="4"/>
            <a:endCxn id="16" idx="2"/>
          </p:cNvCxnSpPr>
          <p:nvPr/>
        </p:nvCxnSpPr>
        <p:spPr>
          <a:xfrm>
            <a:off x="3619570" y="2178727"/>
            <a:ext cx="52656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4"/>
            <a:endCxn id="15" idx="2"/>
          </p:cNvCxnSpPr>
          <p:nvPr/>
        </p:nvCxnSpPr>
        <p:spPr>
          <a:xfrm>
            <a:off x="2617889" y="304958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2246057" y="2360843"/>
            <a:ext cx="1001680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1"/>
            <a:endCxn id="14" idx="3"/>
          </p:cNvCxnSpPr>
          <p:nvPr/>
        </p:nvCxnSpPr>
        <p:spPr>
          <a:xfrm flipH="1" flipV="1">
            <a:off x="3247737" y="2360843"/>
            <a:ext cx="185916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V="1">
            <a:off x="3433654" y="2360843"/>
            <a:ext cx="1084315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51009" y="226458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704758" y="17702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277331" y="2353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1874225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2875905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3061821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4146136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946270" y="250833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661761" y="300087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46151" y="1575980"/>
            <a:ext cx="1138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A</a:t>
            </a:r>
          </a:p>
        </p:txBody>
      </p:sp>
      <p:graphicFrame>
        <p:nvGraphicFramePr>
          <p:cNvPr id="53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31509"/>
              </p:ext>
            </p:extLst>
          </p:nvPr>
        </p:nvGraphicFramePr>
        <p:xfrm>
          <a:off x="8347139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8968486" y="1536902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B</a:t>
            </a:r>
          </a:p>
        </p:txBody>
      </p:sp>
      <p:graphicFrame>
        <p:nvGraphicFramePr>
          <p:cNvPr id="55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8362944"/>
              </p:ext>
            </p:extLst>
          </p:nvPr>
        </p:nvGraphicFramePr>
        <p:xfrm>
          <a:off x="5540835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6124379" y="4541219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C</a:t>
            </a:r>
          </a:p>
        </p:txBody>
      </p:sp>
      <p:graphicFrame>
        <p:nvGraphicFramePr>
          <p:cNvPr id="57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2861691"/>
              </p:ext>
            </p:extLst>
          </p:nvPr>
        </p:nvGraphicFramePr>
        <p:xfrm>
          <a:off x="8347139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8930684" y="4511010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D</a:t>
            </a:r>
          </a:p>
        </p:txBody>
      </p:sp>
      <p:sp>
        <p:nvSpPr>
          <p:cNvPr id="28" name="Text Box 144"/>
          <p:cNvSpPr txBox="1">
            <a:spLocks noChangeArrowheads="1"/>
          </p:cNvSpPr>
          <p:nvPr/>
        </p:nvSpPr>
        <p:spPr bwMode="auto">
          <a:xfrm>
            <a:off x="1503766" y="3314757"/>
            <a:ext cx="400955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US" sz="1600" i="1" dirty="0"/>
              <a:t>…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i="1" dirty="0"/>
              <a:t> </a:t>
            </a:r>
            <a:r>
              <a:rPr lang="en-US" sz="1600" b="1" i="1" dirty="0"/>
              <a:t>loop:</a:t>
            </a:r>
            <a:r>
              <a:rPr lang="en-US" sz="1600" dirty="0"/>
              <a:t> </a:t>
            </a:r>
          </a:p>
          <a:p>
            <a:pPr marL="457200" indent="-457200"/>
            <a:r>
              <a:rPr lang="en-US" sz="1600" dirty="0"/>
              <a:t>…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</a:t>
            </a:r>
            <a:r>
              <a:rPr lang="en-US" sz="1600" b="1" dirty="0"/>
              <a:t>else if</a:t>
            </a:r>
            <a:r>
              <a:rPr lang="en-US" sz="1600" dirty="0"/>
              <a:t> (update D(</a:t>
            </a:r>
            <a:r>
              <a:rPr lang="en-US" sz="1600" i="1" dirty="0"/>
              <a:t>V, Y</a:t>
            </a:r>
            <a:r>
              <a:rPr lang="en-US" sz="1600" dirty="0"/>
              <a:t>) received from </a:t>
            </a:r>
            <a:r>
              <a:rPr lang="en-US" sz="1600" i="1" dirty="0"/>
              <a:t>V</a:t>
            </a:r>
            <a:r>
              <a:rPr lang="en-US" sz="1600" dirty="0"/>
              <a:t>)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</a:t>
            </a:r>
            <a:r>
              <a:rPr lang="en-US" sz="1600" b="1" dirty="0"/>
              <a:t>for all</a:t>
            </a:r>
            <a:r>
              <a:rPr lang="en-US" sz="1600" dirty="0"/>
              <a:t> destinations Y </a:t>
            </a:r>
            <a:r>
              <a:rPr lang="en-US" sz="1600" b="1" dirty="0"/>
              <a:t>do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</a:t>
            </a:r>
            <a:r>
              <a:rPr lang="en-US" sz="1600" b="1" dirty="0"/>
              <a:t>if</a:t>
            </a:r>
            <a:r>
              <a:rPr lang="en-US" sz="1600" dirty="0"/>
              <a:t> (destination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  D(</a:t>
            </a:r>
            <a:r>
              <a:rPr lang="en-US" sz="1600" i="1" dirty="0"/>
              <a:t>A,Y</a:t>
            </a:r>
            <a:r>
              <a:rPr lang="en-US" sz="1600" dirty="0"/>
              <a:t>) = D(</a:t>
            </a:r>
            <a:r>
              <a:rPr lang="en-US" sz="1600" i="1" dirty="0"/>
              <a:t>A,V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</a:t>
            </a:r>
            <a:r>
              <a:rPr lang="en-US" sz="1600" b="1" dirty="0"/>
              <a:t>else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  D(A, Y) =</a:t>
            </a:r>
          </a:p>
          <a:p>
            <a:pPr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/>
              <a:t>	min(D(</a:t>
            </a:r>
            <a:r>
              <a:rPr lang="en-US" sz="1600" i="1" dirty="0"/>
              <a:t>A, Y</a:t>
            </a:r>
            <a:r>
              <a:rPr lang="en-US" sz="1600" dirty="0"/>
              <a:t>),</a:t>
            </a:r>
          </a:p>
          <a:p>
            <a:pPr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/>
              <a:t>	D(</a:t>
            </a:r>
            <a:r>
              <a:rPr lang="en-US" sz="1600" i="1" dirty="0"/>
              <a:t>A, 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/>
              <a:t>if</a:t>
            </a:r>
            <a:r>
              <a:rPr lang="en-US" sz="1600" dirty="0"/>
              <a:t> (there is a new min. for </a:t>
            </a:r>
            <a:r>
              <a:rPr lang="en-US" sz="1600" dirty="0" err="1"/>
              <a:t>dest</a:t>
            </a:r>
            <a:r>
              <a:rPr lang="en-US" sz="1600" dirty="0"/>
              <a:t>. </a:t>
            </a:r>
            <a:r>
              <a:rPr lang="en-US" sz="1600" i="1" dirty="0"/>
              <a:t>Y</a:t>
            </a:r>
            <a:r>
              <a:rPr lang="en-US" sz="1600" dirty="0"/>
              <a:t>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  </a:t>
            </a:r>
            <a:r>
              <a:rPr lang="en-US" sz="1600" b="1" dirty="0"/>
              <a:t>send</a:t>
            </a:r>
            <a:r>
              <a:rPr lang="en-US" sz="1600" dirty="0"/>
              <a:t> D(</a:t>
            </a:r>
            <a:r>
              <a:rPr lang="en-US" sz="1600" i="1" dirty="0"/>
              <a:t>A, Y</a:t>
            </a:r>
            <a:r>
              <a:rPr lang="en-US" sz="1600" dirty="0"/>
              <a:t>) to all neighbors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/>
              <a:t>forever</a:t>
            </a:r>
            <a:r>
              <a:rPr lang="en-US" sz="1600" dirty="0"/>
              <a:t> </a:t>
            </a:r>
          </a:p>
        </p:txBody>
      </p:sp>
      <p:cxnSp>
        <p:nvCxnSpPr>
          <p:cNvPr id="6" name="Straight Arrow Connector 5"/>
          <p:cNvCxnSpPr>
            <a:stCxn id="15" idx="2"/>
            <a:endCxn id="13" idx="4"/>
          </p:cNvCxnSpPr>
          <p:nvPr/>
        </p:nvCxnSpPr>
        <p:spPr>
          <a:xfrm flipH="1">
            <a:off x="2617889" y="3049588"/>
            <a:ext cx="443932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6" idx="0"/>
            <a:endCxn id="51" idx="2"/>
          </p:cNvCxnSpPr>
          <p:nvPr/>
        </p:nvCxnSpPr>
        <p:spPr>
          <a:xfrm flipH="1" flipV="1">
            <a:off x="6691455" y="3486038"/>
            <a:ext cx="2150" cy="105518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378549" y="3116706"/>
            <a:ext cx="312906" cy="369332"/>
            <a:chOff x="5736250" y="3828962"/>
            <a:chExt cx="312906" cy="369332"/>
          </a:xfrm>
        </p:grpSpPr>
        <p:sp>
          <p:nvSpPr>
            <p:cNvPr id="24" name="Rectangle 23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36250" y="382896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8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150914" y="3116706"/>
            <a:ext cx="324127" cy="369332"/>
            <a:chOff x="5730640" y="3828962"/>
            <a:chExt cx="324127" cy="369332"/>
          </a:xfrm>
        </p:grpSpPr>
        <p:sp>
          <p:nvSpPr>
            <p:cNvPr id="41" name="Rectangle 40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30640" y="3828962"/>
              <a:ext cx="324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 flipH="1">
            <a:off x="3277332" y="4872471"/>
            <a:ext cx="6413005" cy="954107"/>
            <a:chOff x="1219200" y="4876799"/>
            <a:chExt cx="5181605" cy="1384995"/>
          </a:xfrm>
        </p:grpSpPr>
        <p:sp>
          <p:nvSpPr>
            <p:cNvPr id="44" name="Rectangular Callout 43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1257"/>
                <a:gd name="adj2" fmla="val -18707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D(A,D) = min(D(A,D), D(A,C)+D(C,D))</a:t>
              </a:r>
            </a:p>
            <a:p>
              <a:pPr lvl="0"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= min(</a:t>
              </a:r>
              <a:r>
                <a:rPr lang="en-US" sz="280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∞</a:t>
              </a:r>
              <a:r>
                <a:rPr lang="en-US" sz="2800" dirty="0">
                  <a:solidFill>
                    <a:schemeClr val="bg1"/>
                  </a:solidFill>
                  <a:cs typeface="Consolas" pitchFamily="49" charset="0"/>
                </a:rPr>
                <a:t>, 7 + 1) = 8</a:t>
              </a:r>
              <a:endParaRPr lang="en-US" sz="2800" kern="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6" name="Straight Arrow Connector 45"/>
          <p:cNvCxnSpPr>
            <a:stCxn id="14" idx="3"/>
            <a:endCxn id="13" idx="1"/>
          </p:cNvCxnSpPr>
          <p:nvPr/>
        </p:nvCxnSpPr>
        <p:spPr>
          <a:xfrm flipH="1">
            <a:off x="2246057" y="2360843"/>
            <a:ext cx="1001680" cy="50663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7843032" y="2867473"/>
            <a:ext cx="443932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6379255" y="2726245"/>
            <a:ext cx="312907" cy="369332"/>
            <a:chOff x="5736250" y="3828962"/>
            <a:chExt cx="312907" cy="369332"/>
          </a:xfrm>
        </p:grpSpPr>
        <p:sp>
          <p:nvSpPr>
            <p:cNvPr id="63" name="Rectangle 62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7163640" y="2726245"/>
            <a:ext cx="300082" cy="369332"/>
            <a:chOff x="5742662" y="3828962"/>
            <a:chExt cx="300082" cy="369332"/>
          </a:xfrm>
        </p:grpSpPr>
        <p:sp>
          <p:nvSpPr>
            <p:cNvPr id="66" name="Rectangle 65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42662" y="382896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6378549" y="3116706"/>
            <a:ext cx="312907" cy="369332"/>
            <a:chOff x="5736250" y="3828962"/>
            <a:chExt cx="312907" cy="369332"/>
          </a:xfrm>
        </p:grpSpPr>
        <p:sp>
          <p:nvSpPr>
            <p:cNvPr id="69" name="Rectangle 68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7162934" y="3116706"/>
            <a:ext cx="300082" cy="369332"/>
            <a:chOff x="5742662" y="3828962"/>
            <a:chExt cx="300082" cy="369332"/>
          </a:xfrm>
        </p:grpSpPr>
        <p:sp>
          <p:nvSpPr>
            <p:cNvPr id="72" name="Rectangle 71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742662" y="382896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cxnSp>
        <p:nvCxnSpPr>
          <p:cNvPr id="80" name="Straight Arrow Connector 79"/>
          <p:cNvCxnSpPr/>
          <p:nvPr/>
        </p:nvCxnSpPr>
        <p:spPr>
          <a:xfrm flipH="1">
            <a:off x="7782503" y="2867473"/>
            <a:ext cx="564991" cy="0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7782503" y="5831107"/>
            <a:ext cx="564991" cy="0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9594137" y="3566971"/>
            <a:ext cx="5" cy="1059459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6693606" y="3486039"/>
            <a:ext cx="5" cy="1059459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7645595" y="3566971"/>
            <a:ext cx="701899" cy="1259725"/>
          </a:xfrm>
          <a:prstGeom prst="straightConnector1">
            <a:avLst/>
          </a:prstGeom>
          <a:ln w="57150">
            <a:solidFill>
              <a:schemeClr val="accent2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9165427" y="3116706"/>
            <a:ext cx="312907" cy="369332"/>
            <a:chOff x="5736250" y="3828962"/>
            <a:chExt cx="312907" cy="369332"/>
          </a:xfrm>
        </p:grpSpPr>
        <p:sp>
          <p:nvSpPr>
            <p:cNvPr id="92" name="Rectangle 91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9937791" y="3116706"/>
            <a:ext cx="324127" cy="369332"/>
            <a:chOff x="5730640" y="3828962"/>
            <a:chExt cx="324127" cy="369332"/>
          </a:xfrm>
        </p:grpSpPr>
        <p:sp>
          <p:nvSpPr>
            <p:cNvPr id="95" name="Rectangle 94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730640" y="3828962"/>
              <a:ext cx="324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9175624" y="5347231"/>
            <a:ext cx="312907" cy="369332"/>
            <a:chOff x="5736250" y="3828962"/>
            <a:chExt cx="312907" cy="369332"/>
          </a:xfrm>
        </p:grpSpPr>
        <p:sp>
          <p:nvSpPr>
            <p:cNvPr id="104" name="Rectangle 103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9960009" y="5347231"/>
            <a:ext cx="300082" cy="369332"/>
            <a:chOff x="5742662" y="3828962"/>
            <a:chExt cx="300082" cy="369332"/>
          </a:xfrm>
        </p:grpSpPr>
        <p:sp>
          <p:nvSpPr>
            <p:cNvPr id="107" name="Rectangle 106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42662" y="382896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6350928" y="5342619"/>
            <a:ext cx="312907" cy="369332"/>
            <a:chOff x="5736250" y="3828962"/>
            <a:chExt cx="312907" cy="369332"/>
          </a:xfrm>
        </p:grpSpPr>
        <p:sp>
          <p:nvSpPr>
            <p:cNvPr id="116" name="Rectangle 115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736250" y="3828962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7135313" y="5342619"/>
            <a:ext cx="300082" cy="369332"/>
            <a:chOff x="5742662" y="3828962"/>
            <a:chExt cx="300082" cy="369332"/>
          </a:xfrm>
        </p:grpSpPr>
        <p:sp>
          <p:nvSpPr>
            <p:cNvPr id="119" name="Rectangle 118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742662" y="382896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22CCC010-87D8-437D-8A36-2AADBF062DD0}"/>
              </a:ext>
            </a:extLst>
          </p:cNvPr>
          <p:cNvSpPr/>
          <p:nvPr/>
        </p:nvSpPr>
        <p:spPr>
          <a:xfrm>
            <a:off x="5506019" y="4927068"/>
            <a:ext cx="1589434" cy="1516998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43A9912-6448-4A92-80C9-137BEA944E8A}"/>
              </a:ext>
            </a:extLst>
          </p:cNvPr>
          <p:cNvSpPr/>
          <p:nvPr/>
        </p:nvSpPr>
        <p:spPr>
          <a:xfrm>
            <a:off x="8318270" y="2009507"/>
            <a:ext cx="1589434" cy="1516998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/>
          <p:cNvGrpSpPr/>
          <p:nvPr/>
        </p:nvGrpSpPr>
        <p:grpSpPr>
          <a:xfrm flipH="1">
            <a:off x="3181137" y="4294997"/>
            <a:ext cx="6413005" cy="954107"/>
            <a:chOff x="1219200" y="4876799"/>
            <a:chExt cx="5181605" cy="1384995"/>
          </a:xfrm>
        </p:grpSpPr>
        <p:sp>
          <p:nvSpPr>
            <p:cNvPr id="75" name="Rectangular Callout 74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1257"/>
                <a:gd name="adj2" fmla="val -18707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D(A,C) = min(D(A,C), D(A,B)+D(B,C))</a:t>
              </a:r>
            </a:p>
            <a:p>
              <a:pPr lvl="0"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= min(</a:t>
              </a:r>
              <a:r>
                <a:rPr lang="en-US" sz="2800" dirty="0">
                  <a:solidFill>
                    <a:schemeClr val="bg1"/>
                  </a:solidFill>
                  <a:cs typeface="Consolas" pitchFamily="49" charset="0"/>
                </a:rPr>
                <a:t>7, 2 + 1) = 3</a:t>
              </a:r>
              <a:endParaRPr lang="en-US" sz="2800" kern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 flipH="1">
            <a:off x="3255962" y="4872471"/>
            <a:ext cx="6413005" cy="954107"/>
            <a:chOff x="1219200" y="4876799"/>
            <a:chExt cx="5181605" cy="1384995"/>
          </a:xfrm>
        </p:grpSpPr>
        <p:sp>
          <p:nvSpPr>
            <p:cNvPr id="78" name="Rectangular Callout 77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1257"/>
                <a:gd name="adj2" fmla="val -18707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D(A,D) = min(D(A,D), D(A,B)+D(B,D))</a:t>
              </a:r>
            </a:p>
            <a:p>
              <a:pPr lvl="0"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= min(</a:t>
              </a:r>
              <a:r>
                <a:rPr lang="en-US" sz="2800" dirty="0">
                  <a:solidFill>
                    <a:schemeClr val="bg1"/>
                  </a:solidFill>
                  <a:cs typeface="Consolas" pitchFamily="49" charset="0"/>
                </a:rPr>
                <a:t>8, 2 + 3) = 5</a:t>
              </a:r>
              <a:endParaRPr lang="en-US" sz="2800" kern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511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5" grpId="0" animBg="1"/>
      <p:bldP spid="8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Distance Vector: End of 3</a:t>
            </a:r>
            <a:r>
              <a:rPr lang="en-US" baseline="30000" dirty="0"/>
              <a:t>rd</a:t>
            </a:r>
            <a:r>
              <a:rPr lang="en-US" dirty="0"/>
              <a:t> Iteration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1" name="Content Placeholder 5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19465493"/>
              </p:ext>
            </p:extLst>
          </p:nvPr>
        </p:nvGraphicFramePr>
        <p:xfrm>
          <a:off x="5540835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loud 4"/>
          <p:cNvSpPr/>
          <p:nvPr/>
        </p:nvSpPr>
        <p:spPr>
          <a:xfrm>
            <a:off x="1654699" y="1536397"/>
            <a:ext cx="3457410" cy="2219977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4" idx="4"/>
            <a:endCxn id="16" idx="2"/>
          </p:cNvCxnSpPr>
          <p:nvPr/>
        </p:nvCxnSpPr>
        <p:spPr>
          <a:xfrm>
            <a:off x="3619570" y="2178727"/>
            <a:ext cx="52656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4"/>
            <a:endCxn id="15" idx="2"/>
          </p:cNvCxnSpPr>
          <p:nvPr/>
        </p:nvCxnSpPr>
        <p:spPr>
          <a:xfrm>
            <a:off x="2617889" y="304958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1"/>
            <a:endCxn id="14" idx="3"/>
          </p:cNvCxnSpPr>
          <p:nvPr/>
        </p:nvCxnSpPr>
        <p:spPr>
          <a:xfrm flipV="1">
            <a:off x="2246057" y="2360843"/>
            <a:ext cx="1001680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1"/>
            <a:endCxn id="14" idx="3"/>
          </p:cNvCxnSpPr>
          <p:nvPr/>
        </p:nvCxnSpPr>
        <p:spPr>
          <a:xfrm flipH="1" flipV="1">
            <a:off x="3247737" y="2360843"/>
            <a:ext cx="185916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1"/>
            <a:endCxn id="16" idx="3"/>
          </p:cNvCxnSpPr>
          <p:nvPr/>
        </p:nvCxnSpPr>
        <p:spPr>
          <a:xfrm flipV="1">
            <a:off x="3433654" y="2360843"/>
            <a:ext cx="1084315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51009" y="226458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704758" y="17702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277331" y="2353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1874225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2875905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3061821" y="2867473"/>
            <a:ext cx="743664" cy="364230"/>
          </a:xfrm>
          <a:prstGeom prst="flowChartMagneticDisk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4146136" y="1996612"/>
            <a:ext cx="743664" cy="364230"/>
          </a:xfrm>
          <a:prstGeom prst="flowChartMagneticDisk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946270" y="250833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661761" y="300087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46151" y="1575980"/>
            <a:ext cx="1138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A</a:t>
            </a:r>
          </a:p>
        </p:txBody>
      </p:sp>
      <p:graphicFrame>
        <p:nvGraphicFramePr>
          <p:cNvPr id="53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531464"/>
              </p:ext>
            </p:extLst>
          </p:nvPr>
        </p:nvGraphicFramePr>
        <p:xfrm>
          <a:off x="8347139" y="2002678"/>
          <a:ext cx="23012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8968486" y="1536902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B</a:t>
            </a:r>
          </a:p>
        </p:txBody>
      </p:sp>
      <p:graphicFrame>
        <p:nvGraphicFramePr>
          <p:cNvPr id="55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6514911"/>
              </p:ext>
            </p:extLst>
          </p:nvPr>
        </p:nvGraphicFramePr>
        <p:xfrm>
          <a:off x="5540835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6124379" y="4541219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C</a:t>
            </a:r>
          </a:p>
        </p:txBody>
      </p:sp>
      <p:graphicFrame>
        <p:nvGraphicFramePr>
          <p:cNvPr id="57" name="Content Placeholder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976141"/>
              </p:ext>
            </p:extLst>
          </p:nvPr>
        </p:nvGraphicFramePr>
        <p:xfrm>
          <a:off x="8347139" y="4976787"/>
          <a:ext cx="230124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05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Dest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8930684" y="4511010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D</a:t>
            </a:r>
          </a:p>
        </p:txBody>
      </p:sp>
      <p:sp>
        <p:nvSpPr>
          <p:cNvPr id="28" name="Text Box 144"/>
          <p:cNvSpPr txBox="1">
            <a:spLocks noChangeArrowheads="1"/>
          </p:cNvSpPr>
          <p:nvPr/>
        </p:nvSpPr>
        <p:spPr bwMode="auto">
          <a:xfrm>
            <a:off x="1503766" y="3314757"/>
            <a:ext cx="400955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US" sz="1600" i="1" dirty="0"/>
              <a:t>…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i="1" dirty="0"/>
              <a:t> </a:t>
            </a:r>
            <a:r>
              <a:rPr lang="en-US" sz="1600" b="1" i="1" dirty="0"/>
              <a:t>loop:</a:t>
            </a:r>
            <a:r>
              <a:rPr lang="en-US" sz="1600" dirty="0"/>
              <a:t> </a:t>
            </a:r>
          </a:p>
          <a:p>
            <a:pPr marL="457200" indent="-457200"/>
            <a:r>
              <a:rPr lang="en-US" sz="1600" dirty="0"/>
              <a:t>…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</a:t>
            </a:r>
            <a:r>
              <a:rPr lang="en-US" sz="1600" b="1" dirty="0"/>
              <a:t>else if</a:t>
            </a:r>
            <a:r>
              <a:rPr lang="en-US" sz="1600" dirty="0"/>
              <a:t> (update D(</a:t>
            </a:r>
            <a:r>
              <a:rPr lang="en-US" sz="1600" i="1" dirty="0"/>
              <a:t>V, Y</a:t>
            </a:r>
            <a:r>
              <a:rPr lang="en-US" sz="1600" dirty="0"/>
              <a:t>) received from </a:t>
            </a:r>
            <a:r>
              <a:rPr lang="en-US" sz="1600" i="1" dirty="0"/>
              <a:t>V</a:t>
            </a:r>
            <a:r>
              <a:rPr lang="en-US" sz="1600" dirty="0"/>
              <a:t>)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</a:t>
            </a:r>
            <a:r>
              <a:rPr lang="en-US" sz="1600" b="1" dirty="0"/>
              <a:t>for all</a:t>
            </a:r>
            <a:r>
              <a:rPr lang="en-US" sz="1600" dirty="0"/>
              <a:t> destinations Y </a:t>
            </a:r>
            <a:r>
              <a:rPr lang="en-US" sz="1600" b="1" dirty="0"/>
              <a:t>do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</a:t>
            </a:r>
            <a:r>
              <a:rPr lang="en-US" sz="1600" b="1" dirty="0"/>
              <a:t>if</a:t>
            </a:r>
            <a:r>
              <a:rPr lang="en-US" sz="1600" dirty="0"/>
              <a:t> (destination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  D(</a:t>
            </a:r>
            <a:r>
              <a:rPr lang="en-US" sz="1600" i="1" dirty="0"/>
              <a:t>A,Y</a:t>
            </a:r>
            <a:r>
              <a:rPr lang="en-US" sz="1600" dirty="0"/>
              <a:t>) = D(</a:t>
            </a:r>
            <a:r>
              <a:rPr lang="en-US" sz="1600" i="1" dirty="0"/>
              <a:t>A,V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</a:t>
            </a:r>
            <a:r>
              <a:rPr lang="en-US" sz="1600" b="1" dirty="0"/>
              <a:t>else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2"/>
            </a:pPr>
            <a:r>
              <a:rPr lang="en-US" sz="1600" dirty="0"/>
              <a:t>        D(A, Y) =</a:t>
            </a:r>
          </a:p>
          <a:p>
            <a:pPr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/>
              <a:t>	min(D(</a:t>
            </a:r>
            <a:r>
              <a:rPr lang="en-US" sz="1600" i="1" dirty="0"/>
              <a:t>A, Y</a:t>
            </a:r>
            <a:r>
              <a:rPr lang="en-US" sz="1600" dirty="0"/>
              <a:t>),</a:t>
            </a:r>
          </a:p>
          <a:p>
            <a:pPr>
              <a:buClr>
                <a:schemeClr val="accent2"/>
              </a:buClr>
              <a:tabLst>
                <a:tab pos="1490663" algn="l"/>
              </a:tabLst>
            </a:pPr>
            <a:r>
              <a:rPr lang="en-US" sz="1600" dirty="0"/>
              <a:t>	D(</a:t>
            </a:r>
            <a:r>
              <a:rPr lang="en-US" sz="1600" i="1" dirty="0"/>
              <a:t>A, 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/>
              <a:t>if</a:t>
            </a:r>
            <a:r>
              <a:rPr lang="en-US" sz="1600" dirty="0"/>
              <a:t> (there is a new min. for </a:t>
            </a:r>
            <a:r>
              <a:rPr lang="en-US" sz="1600" dirty="0" err="1"/>
              <a:t>dest</a:t>
            </a:r>
            <a:r>
              <a:rPr lang="en-US" sz="1600" dirty="0"/>
              <a:t>. </a:t>
            </a:r>
            <a:r>
              <a:rPr lang="en-US" sz="1600" i="1" dirty="0"/>
              <a:t>Y</a:t>
            </a:r>
            <a:r>
              <a:rPr lang="en-US" sz="1600" dirty="0"/>
              <a:t>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  </a:t>
            </a:r>
            <a:r>
              <a:rPr lang="en-US" sz="1600" b="1" dirty="0"/>
              <a:t>send</a:t>
            </a:r>
            <a:r>
              <a:rPr lang="en-US" sz="1600" dirty="0"/>
              <a:t> D(</a:t>
            </a:r>
            <a:r>
              <a:rPr lang="en-US" sz="1600" i="1" dirty="0"/>
              <a:t>A, Y</a:t>
            </a:r>
            <a:r>
              <a:rPr lang="en-US" sz="1600" dirty="0"/>
              <a:t>) to all neighbors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18"/>
            </a:pPr>
            <a:r>
              <a:rPr lang="en-US" sz="1600" dirty="0"/>
              <a:t> </a:t>
            </a:r>
            <a:r>
              <a:rPr lang="en-US" sz="1600" b="1" dirty="0"/>
              <a:t>forever</a:t>
            </a:r>
            <a:r>
              <a:rPr lang="en-US" sz="1600" dirty="0"/>
              <a:t> </a:t>
            </a:r>
          </a:p>
        </p:txBody>
      </p:sp>
      <p:cxnSp>
        <p:nvCxnSpPr>
          <p:cNvPr id="34" name="Straight Arrow Connector 33"/>
          <p:cNvCxnSpPr>
            <a:stCxn id="51" idx="2"/>
            <a:endCxn id="56" idx="0"/>
          </p:cNvCxnSpPr>
          <p:nvPr/>
        </p:nvCxnSpPr>
        <p:spPr>
          <a:xfrm>
            <a:off x="6691455" y="3486038"/>
            <a:ext cx="2150" cy="105518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1" idx="3"/>
            <a:endCxn id="53" idx="1"/>
          </p:cNvCxnSpPr>
          <p:nvPr/>
        </p:nvCxnSpPr>
        <p:spPr>
          <a:xfrm>
            <a:off x="7842075" y="2744358"/>
            <a:ext cx="505064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2437714" y="3655638"/>
            <a:ext cx="7677109" cy="1531092"/>
            <a:chOff x="414979" y="3333623"/>
            <a:chExt cx="8263530" cy="1523216"/>
          </a:xfrm>
        </p:grpSpPr>
        <p:sp>
          <p:nvSpPr>
            <p:cNvPr id="89" name="Rectangle 88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514376" y="3496212"/>
              <a:ext cx="8118848" cy="12083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Nothing changes, algorithm terminates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Until something changes…</a:t>
              </a:r>
            </a:p>
          </p:txBody>
        </p:sp>
      </p:grpSp>
      <p:cxnSp>
        <p:nvCxnSpPr>
          <p:cNvPr id="33" name="Straight Arrow Connector 32"/>
          <p:cNvCxnSpPr>
            <a:endCxn id="53" idx="2"/>
          </p:cNvCxnSpPr>
          <p:nvPr/>
        </p:nvCxnSpPr>
        <p:spPr>
          <a:xfrm flipH="1" flipV="1">
            <a:off x="9497760" y="3486038"/>
            <a:ext cx="1" cy="105518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7" idx="1"/>
            <a:endCxn id="55" idx="3"/>
          </p:cNvCxnSpPr>
          <p:nvPr/>
        </p:nvCxnSpPr>
        <p:spPr>
          <a:xfrm flipH="1">
            <a:off x="7842075" y="5718467"/>
            <a:ext cx="505064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53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05024"/>
            <a:ext cx="520995" cy="2516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153633"/>
            <a:ext cx="533400" cy="381000"/>
          </a:xfrm>
        </p:spPr>
        <p:txBody>
          <a:bodyPr>
            <a:normAutofit/>
          </a:bodyPr>
          <a:lstStyle/>
          <a:p>
            <a:fld id="{283B9EA5-CE9A-4950-A80C-5ADF06B45BB8}" type="slidenum">
              <a:rPr lang="en-US" sz="1700">
                <a:solidFill>
                  <a:schemeClr val="bg1"/>
                </a:solidFill>
              </a:rPr>
              <a:pPr/>
              <a:t>25</a:t>
            </a:fld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0"/>
            <a:ext cx="520995" cy="1148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1534633"/>
            <a:ext cx="520995" cy="53233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7318151" y="597584"/>
            <a:ext cx="2579844" cy="213440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1" name="Straight Connector 10"/>
          <p:cNvCxnSpPr>
            <a:stCxn id="18" idx="4"/>
            <a:endCxn id="20" idx="2"/>
          </p:cNvCxnSpPr>
          <p:nvPr/>
        </p:nvCxnSpPr>
        <p:spPr>
          <a:xfrm>
            <a:off x="8281341" y="2025201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8" idx="1"/>
            <a:endCxn id="19" idx="3"/>
          </p:cNvCxnSpPr>
          <p:nvPr/>
        </p:nvCxnSpPr>
        <p:spPr>
          <a:xfrm flipV="1">
            <a:off x="7909509" y="1336456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0" idx="1"/>
            <a:endCxn id="19" idx="3"/>
          </p:cNvCxnSpPr>
          <p:nvPr/>
        </p:nvCxnSpPr>
        <p:spPr>
          <a:xfrm flipH="1" flipV="1">
            <a:off x="8503307" y="1336456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677313" y="126196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814807" y="1274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7537677" y="1843086"/>
            <a:ext cx="743664" cy="36423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9" name="Flowchart: Magnetic Disk 18"/>
          <p:cNvSpPr/>
          <p:nvPr/>
        </p:nvSpPr>
        <p:spPr>
          <a:xfrm>
            <a:off x="8131475" y="972225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20" name="Flowchart: Magnetic Disk 19"/>
          <p:cNvSpPr/>
          <p:nvPr/>
        </p:nvSpPr>
        <p:spPr>
          <a:xfrm>
            <a:off x="8725273" y="1843086"/>
            <a:ext cx="743664" cy="364230"/>
          </a:xfrm>
          <a:prstGeom prst="flowChartMagneticDisk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239454" y="1976484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50</a:t>
            </a:r>
            <a:endParaRPr lang="en-US" dirty="0"/>
          </a:p>
        </p:txBody>
      </p:sp>
      <p:sp>
        <p:nvSpPr>
          <p:cNvPr id="22" name="Text Box 194"/>
          <p:cNvSpPr txBox="1">
            <a:spLocks noChangeArrowheads="1"/>
          </p:cNvSpPr>
          <p:nvPr/>
        </p:nvSpPr>
        <p:spPr bwMode="auto">
          <a:xfrm>
            <a:off x="1987960" y="60230"/>
            <a:ext cx="467499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i="1" dirty="0"/>
              <a:t> </a:t>
            </a:r>
            <a:r>
              <a:rPr lang="en-US" sz="1600" b="1" i="1" dirty="0"/>
              <a:t>loop:</a:t>
            </a:r>
            <a:r>
              <a:rPr lang="en-US" sz="1600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</a:t>
            </a:r>
            <a:r>
              <a:rPr lang="en-US" sz="1600" b="1" dirty="0"/>
              <a:t>wait</a:t>
            </a:r>
            <a:r>
              <a:rPr lang="en-US" sz="1600" dirty="0"/>
              <a:t> (link cost update or update message)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</a:t>
            </a:r>
            <a:r>
              <a:rPr lang="en-US" sz="1600" b="1" dirty="0"/>
              <a:t>if</a:t>
            </a:r>
            <a:r>
              <a:rPr lang="en-US" sz="1600" dirty="0"/>
              <a:t> (c(</a:t>
            </a:r>
            <a:r>
              <a:rPr lang="en-US" sz="1600" i="1" dirty="0"/>
              <a:t>A</a:t>
            </a:r>
            <a:r>
              <a:rPr lang="en-US" sz="1600" dirty="0"/>
              <a:t>,</a:t>
            </a:r>
            <a:r>
              <a:rPr lang="en-US" sz="1600" i="1" dirty="0"/>
              <a:t>V</a:t>
            </a:r>
            <a:r>
              <a:rPr lang="en-US" sz="1600" dirty="0"/>
              <a:t>) changes by </a:t>
            </a:r>
            <a:r>
              <a:rPr lang="en-US" sz="1600" i="1" dirty="0"/>
              <a:t>d</a:t>
            </a:r>
            <a:r>
              <a:rPr lang="en-US" sz="1600" dirty="0"/>
              <a:t>)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</a:t>
            </a:r>
            <a:r>
              <a:rPr lang="en-US" sz="1600" b="1" dirty="0"/>
              <a:t>for all</a:t>
            </a:r>
            <a:r>
              <a:rPr lang="en-US" sz="1600" dirty="0"/>
              <a:t> destinations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 </a:t>
            </a:r>
            <a:r>
              <a:rPr lang="en-US" sz="1600" b="1" dirty="0"/>
              <a:t>do</a:t>
            </a:r>
            <a:r>
              <a:rPr lang="en-US" sz="1600" dirty="0"/>
              <a:t>  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   D(</a:t>
            </a:r>
            <a:r>
              <a:rPr lang="en-US" sz="1600" i="1" dirty="0"/>
              <a:t>A,Y</a:t>
            </a:r>
            <a:r>
              <a:rPr lang="en-US" sz="1600" dirty="0"/>
              <a:t>) =  D(</a:t>
            </a:r>
            <a:r>
              <a:rPr lang="en-US" sz="1600" i="1" dirty="0"/>
              <a:t>A,Y</a:t>
            </a:r>
            <a:r>
              <a:rPr lang="en-US" sz="1600" dirty="0"/>
              <a:t>) + </a:t>
            </a:r>
            <a:r>
              <a:rPr lang="en-US" sz="1600" i="1" dirty="0"/>
              <a:t>d</a:t>
            </a:r>
            <a:r>
              <a:rPr lang="en-US" sz="1600" dirty="0"/>
              <a:t>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</a:t>
            </a:r>
            <a:r>
              <a:rPr lang="en-US" sz="1600" b="1" dirty="0"/>
              <a:t> else if</a:t>
            </a:r>
            <a:r>
              <a:rPr lang="en-US" sz="1600" dirty="0"/>
              <a:t> (update D(</a:t>
            </a:r>
            <a:r>
              <a:rPr lang="en-US" sz="1600" i="1" dirty="0"/>
              <a:t>V, Y</a:t>
            </a:r>
            <a:r>
              <a:rPr lang="en-US" sz="1600" dirty="0"/>
              <a:t>) received from </a:t>
            </a:r>
            <a:r>
              <a:rPr lang="en-US" sz="1600" i="1" dirty="0"/>
              <a:t>V</a:t>
            </a:r>
            <a:r>
              <a:rPr lang="en-US" sz="1600" dirty="0"/>
              <a:t>)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</a:t>
            </a:r>
            <a:r>
              <a:rPr lang="en-US" sz="1600" b="1" dirty="0"/>
              <a:t>for all</a:t>
            </a:r>
            <a:r>
              <a:rPr lang="en-US" sz="1600" dirty="0"/>
              <a:t> destinations Y </a:t>
            </a:r>
            <a:r>
              <a:rPr lang="en-US" sz="1600" b="1" dirty="0"/>
              <a:t>do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   </a:t>
            </a:r>
            <a:r>
              <a:rPr lang="en-US" sz="1600" b="1" dirty="0"/>
              <a:t>if</a:t>
            </a:r>
            <a:r>
              <a:rPr lang="en-US" sz="1600" dirty="0"/>
              <a:t> (destination </a:t>
            </a:r>
            <a:r>
              <a:rPr lang="en-US" sz="1600" i="1" dirty="0"/>
              <a:t>Y</a:t>
            </a:r>
            <a:r>
              <a:rPr lang="en-US" sz="1600" dirty="0"/>
              <a:t> through </a:t>
            </a:r>
            <a:r>
              <a:rPr lang="en-US" sz="1600" i="1" dirty="0"/>
              <a:t>V</a:t>
            </a:r>
            <a:r>
              <a:rPr lang="en-US" sz="1600" dirty="0"/>
              <a:t>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     D(</a:t>
            </a:r>
            <a:r>
              <a:rPr lang="en-US" sz="1600" i="1" dirty="0"/>
              <a:t>A,Y</a:t>
            </a:r>
            <a:r>
              <a:rPr lang="en-US" sz="1600" dirty="0"/>
              <a:t>) = D(</a:t>
            </a:r>
            <a:r>
              <a:rPr lang="en-US" sz="1600" i="1" dirty="0"/>
              <a:t>A,V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   </a:t>
            </a:r>
            <a:r>
              <a:rPr lang="en-US" sz="1600" b="1" dirty="0"/>
              <a:t>else</a:t>
            </a:r>
            <a:endParaRPr lang="en-US" sz="1600" dirty="0">
              <a:solidFill>
                <a:schemeClr val="accent2"/>
              </a:solidFill>
            </a:endParaRP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       D(A, Y) = min(D(</a:t>
            </a:r>
            <a:r>
              <a:rPr lang="en-US" sz="1600" i="1" dirty="0"/>
              <a:t>A, Y</a:t>
            </a:r>
            <a:r>
              <a:rPr lang="en-US" sz="1600" dirty="0"/>
              <a:t>), D(</a:t>
            </a:r>
            <a:r>
              <a:rPr lang="en-US" sz="1600" i="1" dirty="0"/>
              <a:t>A, V</a:t>
            </a:r>
            <a:r>
              <a:rPr lang="en-US" sz="1600" dirty="0"/>
              <a:t>) + D(</a:t>
            </a:r>
            <a:r>
              <a:rPr lang="en-US" sz="1600" i="1" dirty="0"/>
              <a:t>V, Y</a:t>
            </a:r>
            <a:r>
              <a:rPr lang="en-US" sz="1600" dirty="0"/>
              <a:t>));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</a:t>
            </a:r>
            <a:r>
              <a:rPr lang="en-US" sz="1600" b="1" dirty="0"/>
              <a:t>if</a:t>
            </a:r>
            <a:r>
              <a:rPr lang="en-US" sz="1600" dirty="0"/>
              <a:t> (there is a new minimum for destination Y)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    </a:t>
            </a:r>
            <a:r>
              <a:rPr lang="en-US" sz="1600" b="1" dirty="0"/>
              <a:t>send</a:t>
            </a:r>
            <a:r>
              <a:rPr lang="en-US" sz="1600" dirty="0"/>
              <a:t> D(</a:t>
            </a:r>
            <a:r>
              <a:rPr lang="en-US" sz="1600" i="1" dirty="0"/>
              <a:t>A, Y</a:t>
            </a:r>
            <a:r>
              <a:rPr lang="en-US" sz="1600" dirty="0"/>
              <a:t>) to all neighbors </a:t>
            </a:r>
          </a:p>
          <a:p>
            <a:pPr marL="457200" indent="-457200">
              <a:buClr>
                <a:schemeClr val="accent2"/>
              </a:buClr>
              <a:buFont typeface="+mj-lt"/>
              <a:buAutoNum type="arabicPeriod" startAt="7"/>
            </a:pPr>
            <a:r>
              <a:rPr lang="en-US" sz="1600" dirty="0"/>
              <a:t> </a:t>
            </a:r>
            <a:r>
              <a:rPr lang="en-US" sz="1600" b="1" dirty="0"/>
              <a:t>forever</a:t>
            </a:r>
            <a:r>
              <a:rPr lang="en-US" sz="1600" dirty="0"/>
              <a:t>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7677314" y="1274996"/>
            <a:ext cx="356187" cy="461665"/>
            <a:chOff x="5743934" y="3828962"/>
            <a:chExt cx="297539" cy="384721"/>
          </a:xfrm>
        </p:grpSpPr>
        <p:sp>
          <p:nvSpPr>
            <p:cNvPr id="24" name="Rectangle 23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43934" y="3828962"/>
              <a:ext cx="297539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731913" y="4219334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15882" y="5481937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88172" y="6396335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Time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981731" y="6396335"/>
            <a:ext cx="7021295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946836"/>
              </p:ext>
            </p:extLst>
          </p:nvPr>
        </p:nvGraphicFramePr>
        <p:xfrm>
          <a:off x="2970840" y="3883019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522668"/>
              </p:ext>
            </p:extLst>
          </p:nvPr>
        </p:nvGraphicFramePr>
        <p:xfrm>
          <a:off x="2970840" y="5156648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085947"/>
              </p:ext>
            </p:extLst>
          </p:nvPr>
        </p:nvGraphicFramePr>
        <p:xfrm>
          <a:off x="4819487" y="3882879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415384"/>
              </p:ext>
            </p:extLst>
          </p:nvPr>
        </p:nvGraphicFramePr>
        <p:xfrm>
          <a:off x="4819487" y="5156508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970673"/>
              </p:ext>
            </p:extLst>
          </p:nvPr>
        </p:nvGraphicFramePr>
        <p:xfrm>
          <a:off x="6668134" y="3883018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701729"/>
              </p:ext>
            </p:extLst>
          </p:nvPr>
        </p:nvGraphicFramePr>
        <p:xfrm>
          <a:off x="6668134" y="5156647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871274"/>
              </p:ext>
            </p:extLst>
          </p:nvPr>
        </p:nvGraphicFramePr>
        <p:xfrm>
          <a:off x="8516780" y="3883018"/>
          <a:ext cx="119951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572160"/>
              </p:ext>
            </p:extLst>
          </p:nvPr>
        </p:nvGraphicFramePr>
        <p:xfrm>
          <a:off x="8516780" y="5156647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3" name="Straight Arrow Connector 42"/>
          <p:cNvCxnSpPr>
            <a:stCxn id="32" idx="3"/>
            <a:endCxn id="36" idx="1"/>
          </p:cNvCxnSpPr>
          <p:nvPr/>
        </p:nvCxnSpPr>
        <p:spPr>
          <a:xfrm>
            <a:off x="6053928" y="4439139"/>
            <a:ext cx="6142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6" idx="3"/>
            <a:endCxn id="38" idx="1"/>
          </p:cNvCxnSpPr>
          <p:nvPr/>
        </p:nvCxnSpPr>
        <p:spPr>
          <a:xfrm flipV="1">
            <a:off x="7902574" y="4439278"/>
            <a:ext cx="614206" cy="127362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 flipH="1">
            <a:off x="2243636" y="2699984"/>
            <a:ext cx="3450769" cy="954107"/>
            <a:chOff x="1219200" y="4876799"/>
            <a:chExt cx="5181605" cy="1384995"/>
          </a:xfrm>
        </p:grpSpPr>
        <p:sp>
          <p:nvSpPr>
            <p:cNvPr id="49" name="Rectangular Callout 48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36661"/>
                <a:gd name="adj2" fmla="val 1175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Link Cost Changes,</a:t>
              </a:r>
            </a:p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Algorithm Starts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 flipH="1">
            <a:off x="7991502" y="2699984"/>
            <a:ext cx="2211206" cy="954107"/>
            <a:chOff x="1219200" y="4876799"/>
            <a:chExt cx="5181605" cy="1384995"/>
          </a:xfrm>
        </p:grpSpPr>
        <p:sp>
          <p:nvSpPr>
            <p:cNvPr id="52" name="Rectangular Callout 51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8023"/>
                <a:gd name="adj2" fmla="val 8789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219205" y="4876799"/>
              <a:ext cx="5181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Algorithm Terminates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669709" y="2783683"/>
            <a:ext cx="4768436" cy="786707"/>
            <a:chOff x="414979" y="3333623"/>
            <a:chExt cx="8263530" cy="1523216"/>
          </a:xfrm>
        </p:grpSpPr>
        <p:sp>
          <p:nvSpPr>
            <p:cNvPr id="55" name="Rectangle 54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Content Placeholder 2"/>
            <p:cNvSpPr txBox="1">
              <a:spLocks/>
            </p:cNvSpPr>
            <p:nvPr/>
          </p:nvSpPr>
          <p:spPr>
            <a:xfrm>
              <a:off x="514377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Good news travels fast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349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7459" y="1948701"/>
            <a:ext cx="4201459" cy="3136821"/>
            <a:chOff x="137459" y="1948701"/>
            <a:chExt cx="4201459" cy="3136821"/>
          </a:xfrm>
        </p:grpSpPr>
        <p:sp>
          <p:nvSpPr>
            <p:cNvPr id="3" name="Rounded Rectangle 2"/>
            <p:cNvSpPr/>
            <p:nvPr/>
          </p:nvSpPr>
          <p:spPr>
            <a:xfrm>
              <a:off x="137459" y="1948952"/>
              <a:ext cx="4201459" cy="3136570"/>
            </a:xfrm>
            <a:prstGeom prst="roundRect">
              <a:avLst>
                <a:gd name="adj" fmla="val 9236"/>
              </a:avLst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01211" y="2422001"/>
              <a:ext cx="9797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Node A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506123" y="2422001"/>
              <a:ext cx="9797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Node C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46021" y="1948701"/>
              <a:ext cx="3184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i="1" dirty="0"/>
                <a:t>DV Announcement Cache</a:t>
              </a: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to Infinity Problem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26</a:t>
            </a:fld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9258737" y="1574311"/>
            <a:ext cx="2579844" cy="213440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3" idx="4"/>
            <a:endCxn id="15" idx="2"/>
          </p:cNvCxnSpPr>
          <p:nvPr/>
        </p:nvCxnSpPr>
        <p:spPr>
          <a:xfrm>
            <a:off x="10221927" y="300192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3" idx="1"/>
            <a:endCxn id="14" idx="3"/>
          </p:cNvCxnSpPr>
          <p:nvPr/>
        </p:nvCxnSpPr>
        <p:spPr>
          <a:xfrm flipV="1">
            <a:off x="9850095" y="2313183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5" idx="1"/>
            <a:endCxn id="14" idx="3"/>
          </p:cNvCxnSpPr>
          <p:nvPr/>
        </p:nvCxnSpPr>
        <p:spPr>
          <a:xfrm flipH="1" flipV="1">
            <a:off x="10443893" y="2313183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617899" y="223869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755393" y="225172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9478263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10072061" y="194895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10665859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180040" y="29532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50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9498309" y="2179533"/>
            <a:ext cx="524503" cy="461665"/>
            <a:chOff x="5725103" y="3828962"/>
            <a:chExt cx="335197" cy="384721"/>
          </a:xfrm>
        </p:grpSpPr>
        <p:sp>
          <p:nvSpPr>
            <p:cNvPr id="18" name="Rectangle 17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725103" y="3828962"/>
              <a:ext cx="335197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60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585717" y="4228972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69686" y="5491575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41976" y="6396336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Time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835535" y="6405973"/>
            <a:ext cx="7021295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579445"/>
              </p:ext>
            </p:extLst>
          </p:nvPr>
        </p:nvGraphicFramePr>
        <p:xfrm>
          <a:off x="2824644" y="389265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159937"/>
              </p:ext>
            </p:extLst>
          </p:nvPr>
        </p:nvGraphicFramePr>
        <p:xfrm>
          <a:off x="2824644" y="5166286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240205"/>
              </p:ext>
            </p:extLst>
          </p:nvPr>
        </p:nvGraphicFramePr>
        <p:xfrm>
          <a:off x="4673291" y="389251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796777"/>
              </p:ext>
            </p:extLst>
          </p:nvPr>
        </p:nvGraphicFramePr>
        <p:xfrm>
          <a:off x="4673291" y="5166146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212292"/>
              </p:ext>
            </p:extLst>
          </p:nvPr>
        </p:nvGraphicFramePr>
        <p:xfrm>
          <a:off x="6521938" y="389265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448833"/>
              </p:ext>
            </p:extLst>
          </p:nvPr>
        </p:nvGraphicFramePr>
        <p:xfrm>
          <a:off x="6521938" y="5166285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090219"/>
              </p:ext>
            </p:extLst>
          </p:nvPr>
        </p:nvGraphicFramePr>
        <p:xfrm>
          <a:off x="8370584" y="3892656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996752"/>
              </p:ext>
            </p:extLst>
          </p:nvPr>
        </p:nvGraphicFramePr>
        <p:xfrm>
          <a:off x="8370584" y="5166285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32" name="Straight Arrow Connector 31"/>
          <p:cNvCxnSpPr>
            <a:stCxn id="26" idx="3"/>
            <a:endCxn id="29" idx="1"/>
          </p:cNvCxnSpPr>
          <p:nvPr/>
        </p:nvCxnSpPr>
        <p:spPr>
          <a:xfrm>
            <a:off x="5907732" y="4448777"/>
            <a:ext cx="6142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3"/>
            <a:endCxn id="30" idx="1"/>
          </p:cNvCxnSpPr>
          <p:nvPr/>
        </p:nvCxnSpPr>
        <p:spPr>
          <a:xfrm flipV="1">
            <a:off x="7756378" y="4448917"/>
            <a:ext cx="614206" cy="127362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9582804" y="4448638"/>
            <a:ext cx="6142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 flipH="1">
            <a:off x="4584180" y="1642085"/>
            <a:ext cx="5170714" cy="1848825"/>
            <a:chOff x="1219200" y="4876799"/>
            <a:chExt cx="5181605" cy="1384995"/>
          </a:xfrm>
        </p:grpSpPr>
        <p:sp>
          <p:nvSpPr>
            <p:cNvPr id="40" name="Rectangular Callout 39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89201"/>
                <a:gd name="adj2" fmla="val 4733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19205" y="4876800"/>
              <a:ext cx="5181600" cy="1360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itchFamily="34" charset="0"/>
                <a:buChar char="•"/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C has a path to A in 5 hops</a:t>
              </a:r>
            </a:p>
            <a:p>
              <a:pPr marL="457200" indent="-457200">
                <a:buFont typeface="Arial" pitchFamily="34" charset="0"/>
                <a:buChar char="•"/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  <a:sym typeface="Wingdings" pitchFamily="2" charset="2"/>
                </a:rPr>
                <a:t>Thus, D(B,A) = 6 !</a:t>
              </a:r>
              <a:endParaRPr lang="en-US" sz="2800" kern="0" dirty="0">
                <a:solidFill>
                  <a:sysClr val="window" lastClr="FFFFFF"/>
                </a:solidFill>
              </a:endParaRPr>
            </a:p>
            <a:p>
              <a:pPr marL="457200" indent="-457200">
                <a:buFont typeface="Arial" pitchFamily="34" charset="0"/>
                <a:buChar char="•"/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However, B does not know the path is C </a:t>
              </a:r>
              <a:r>
                <a:rPr lang="en-US" sz="2800" kern="0" dirty="0">
                  <a:solidFill>
                    <a:sysClr val="window" lastClr="FFFFFF"/>
                  </a:solidFill>
                  <a:sym typeface="Wingdings" pitchFamily="2" charset="2"/>
                </a:rPr>
                <a:t> B  A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755670" y="263829"/>
            <a:ext cx="4768436" cy="786707"/>
            <a:chOff x="414979" y="3333623"/>
            <a:chExt cx="8263530" cy="1523216"/>
          </a:xfrm>
        </p:grpSpPr>
        <p:sp>
          <p:nvSpPr>
            <p:cNvPr id="44" name="Rectangle 43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Content Placeholder 2"/>
            <p:cNvSpPr txBox="1">
              <a:spLocks/>
            </p:cNvSpPr>
            <p:nvPr/>
          </p:nvSpPr>
          <p:spPr>
            <a:xfrm>
              <a:off x="514377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Bad news travels slowly</a:t>
              </a:r>
            </a:p>
          </p:txBody>
        </p:sp>
      </p:grp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277225"/>
              </p:ext>
            </p:extLst>
          </p:nvPr>
        </p:nvGraphicFramePr>
        <p:xfrm>
          <a:off x="1584521" y="2865036"/>
          <a:ext cx="82296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004937"/>
              </p:ext>
            </p:extLst>
          </p:nvPr>
        </p:nvGraphicFramePr>
        <p:xfrm>
          <a:off x="382721" y="2865036"/>
          <a:ext cx="82296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Rectangle 41"/>
          <p:cNvSpPr/>
          <p:nvPr/>
        </p:nvSpPr>
        <p:spPr>
          <a:xfrm>
            <a:off x="1584522" y="3240468"/>
            <a:ext cx="822960" cy="36453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039975"/>
              </p:ext>
            </p:extLst>
          </p:nvPr>
        </p:nvGraphicFramePr>
        <p:xfrm>
          <a:off x="1585717" y="2858616"/>
          <a:ext cx="82296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5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137459" y="1948701"/>
            <a:ext cx="4201459" cy="3136821"/>
            <a:chOff x="137459" y="1948701"/>
            <a:chExt cx="4201459" cy="3136821"/>
          </a:xfrm>
        </p:grpSpPr>
        <p:sp>
          <p:nvSpPr>
            <p:cNvPr id="36" name="Rounded Rectangle 35"/>
            <p:cNvSpPr/>
            <p:nvPr/>
          </p:nvSpPr>
          <p:spPr>
            <a:xfrm>
              <a:off x="137459" y="1948952"/>
              <a:ext cx="4201459" cy="3136570"/>
            </a:xfrm>
            <a:prstGeom prst="roundRect">
              <a:avLst>
                <a:gd name="adj" fmla="val 9236"/>
              </a:avLst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01211" y="2422001"/>
              <a:ext cx="9797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Node A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506123" y="2422001"/>
              <a:ext cx="9797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Node C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6022" y="1948701"/>
              <a:ext cx="3184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i="1"/>
                <a:t>DV Announcement </a:t>
              </a:r>
              <a:r>
                <a:rPr lang="en-US" sz="2400" b="1" i="1" dirty="0"/>
                <a:t>Cache</a:t>
              </a:r>
            </a:p>
          </p:txBody>
        </p:sp>
      </p:grp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945838"/>
              </p:ext>
            </p:extLst>
          </p:nvPr>
        </p:nvGraphicFramePr>
        <p:xfrm>
          <a:off x="1584521" y="2865036"/>
          <a:ext cx="82296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onsolas" pitchFamily="49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446339"/>
              </p:ext>
            </p:extLst>
          </p:nvPr>
        </p:nvGraphicFramePr>
        <p:xfrm>
          <a:off x="382721" y="2865036"/>
          <a:ext cx="82296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onsolas" pitchFamily="49" charset="0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onsolas" pitchFamily="49" charset="0"/>
                          <a:cs typeface="Consolas" pitchFamily="49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655640"/>
              </p:ext>
            </p:extLst>
          </p:nvPr>
        </p:nvGraphicFramePr>
        <p:xfrm>
          <a:off x="1588122" y="2862759"/>
          <a:ext cx="920208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0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Poisoned Reverse (special case of Split Horizon)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27</a:t>
            </a:fld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9181051" y="1574311"/>
            <a:ext cx="2579844" cy="213440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8" name="Straight Connector 7"/>
          <p:cNvCxnSpPr>
            <a:stCxn id="13" idx="4"/>
            <a:endCxn id="15" idx="2"/>
          </p:cNvCxnSpPr>
          <p:nvPr/>
        </p:nvCxnSpPr>
        <p:spPr>
          <a:xfrm>
            <a:off x="10144241" y="3001928"/>
            <a:ext cx="44393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3" idx="1"/>
            <a:endCxn id="14" idx="3"/>
          </p:cNvCxnSpPr>
          <p:nvPr/>
        </p:nvCxnSpPr>
        <p:spPr>
          <a:xfrm flipV="1">
            <a:off x="9772409" y="2313183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5" idx="1"/>
            <a:endCxn id="14" idx="3"/>
          </p:cNvCxnSpPr>
          <p:nvPr/>
        </p:nvCxnSpPr>
        <p:spPr>
          <a:xfrm flipH="1" flipV="1">
            <a:off x="10366207" y="2313183"/>
            <a:ext cx="593798" cy="50663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540213" y="223869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677707" y="225172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9400577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en-US" dirty="0"/>
          </a:p>
        </p:txBody>
      </p:sp>
      <p:sp>
        <p:nvSpPr>
          <p:cNvPr id="14" name="Flowchart: Magnetic Disk 13"/>
          <p:cNvSpPr/>
          <p:nvPr/>
        </p:nvSpPr>
        <p:spPr>
          <a:xfrm>
            <a:off x="9994375" y="1948952"/>
            <a:ext cx="743664" cy="36423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10588173" y="2819813"/>
            <a:ext cx="743664" cy="364230"/>
          </a:xfrm>
          <a:prstGeom prst="flowChartMagneticDisk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102354" y="29532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50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9384706" y="2251723"/>
            <a:ext cx="524503" cy="461665"/>
            <a:chOff x="5725103" y="3828962"/>
            <a:chExt cx="335197" cy="384721"/>
          </a:xfrm>
        </p:grpSpPr>
        <p:sp>
          <p:nvSpPr>
            <p:cNvPr id="18" name="Rectangle 17"/>
            <p:cNvSpPr/>
            <p:nvPr/>
          </p:nvSpPr>
          <p:spPr>
            <a:xfrm>
              <a:off x="5744635" y="3855346"/>
              <a:ext cx="296137" cy="31656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725103" y="3828962"/>
              <a:ext cx="335197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60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585717" y="4228972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69686" y="5491575"/>
            <a:ext cx="113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Node 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41976" y="6396336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Time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835535" y="6405973"/>
            <a:ext cx="7021295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042251"/>
              </p:ext>
            </p:extLst>
          </p:nvPr>
        </p:nvGraphicFramePr>
        <p:xfrm>
          <a:off x="2824644" y="3892657"/>
          <a:ext cx="1234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533679"/>
              </p:ext>
            </p:extLst>
          </p:nvPr>
        </p:nvGraphicFramePr>
        <p:xfrm>
          <a:off x="2824644" y="5166286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315668"/>
              </p:ext>
            </p:extLst>
          </p:nvPr>
        </p:nvGraphicFramePr>
        <p:xfrm>
          <a:off x="4673291" y="3892517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43410"/>
              </p:ext>
            </p:extLst>
          </p:nvPr>
        </p:nvGraphicFramePr>
        <p:xfrm>
          <a:off x="4673291" y="5166146"/>
          <a:ext cx="12344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16614"/>
              </p:ext>
            </p:extLst>
          </p:nvPr>
        </p:nvGraphicFramePr>
        <p:xfrm>
          <a:off x="6521938" y="3892656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512971"/>
              </p:ext>
            </p:extLst>
          </p:nvPr>
        </p:nvGraphicFramePr>
        <p:xfrm>
          <a:off x="6521938" y="5166285"/>
          <a:ext cx="13233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365595"/>
              </p:ext>
            </p:extLst>
          </p:nvPr>
        </p:nvGraphicFramePr>
        <p:xfrm>
          <a:off x="8370584" y="3892656"/>
          <a:ext cx="13233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779974"/>
              </p:ext>
            </p:extLst>
          </p:nvPr>
        </p:nvGraphicFramePr>
        <p:xfrm>
          <a:off x="8370584" y="5166285"/>
          <a:ext cx="13233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32" name="Straight Arrow Connector 31"/>
          <p:cNvCxnSpPr>
            <a:stCxn id="26" idx="3"/>
            <a:endCxn id="29" idx="1"/>
          </p:cNvCxnSpPr>
          <p:nvPr/>
        </p:nvCxnSpPr>
        <p:spPr>
          <a:xfrm>
            <a:off x="5996632" y="4448777"/>
            <a:ext cx="525307" cy="127376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3"/>
            <a:endCxn id="30" idx="1"/>
          </p:cNvCxnSpPr>
          <p:nvPr/>
        </p:nvCxnSpPr>
        <p:spPr>
          <a:xfrm flipV="1">
            <a:off x="7845278" y="4448917"/>
            <a:ext cx="525306" cy="127362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5"/>
          <p:cNvSpPr>
            <a:spLocks noGrp="1"/>
          </p:cNvSpPr>
          <p:nvPr>
            <p:ph sz="quarter" idx="1"/>
          </p:nvPr>
        </p:nvSpPr>
        <p:spPr>
          <a:xfrm>
            <a:off x="4365069" y="1610230"/>
            <a:ext cx="4961115" cy="1887102"/>
          </a:xfrm>
        </p:spPr>
        <p:txBody>
          <a:bodyPr>
            <a:normAutofit fontScale="92500"/>
          </a:bodyPr>
          <a:lstStyle/>
          <a:p>
            <a:r>
              <a:rPr lang="en-US" dirty="0"/>
              <a:t>If C routes through B to get to A</a:t>
            </a:r>
          </a:p>
          <a:p>
            <a:pPr lvl="1"/>
            <a:r>
              <a:rPr lang="en-US" dirty="0"/>
              <a:t>C should not tell B about its ’derived’ route to A</a:t>
            </a:r>
          </a:p>
          <a:p>
            <a:pPr lvl="1"/>
            <a:r>
              <a:rPr lang="en-US" dirty="0"/>
              <a:t>C tells B that D(C, A) =</a:t>
            </a:r>
            <a:r>
              <a:rPr lang="en-US" sz="2800" dirty="0"/>
              <a:t> </a:t>
            </a:r>
            <a:r>
              <a:rPr lang="en-US" sz="3200" dirty="0">
                <a:latin typeface="Consolas" pitchFamily="49" charset="0"/>
                <a:cs typeface="Consolas" pitchFamily="49" charset="0"/>
              </a:rPr>
              <a:t>∞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1584522" y="3240468"/>
            <a:ext cx="822960" cy="36453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63560" y="3589285"/>
            <a:ext cx="822960" cy="36453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1982743" y="2691335"/>
            <a:ext cx="7848600" cy="2988103"/>
            <a:chOff x="414979" y="3333623"/>
            <a:chExt cx="8263530" cy="1523216"/>
          </a:xfrm>
        </p:grpSpPr>
        <p:sp>
          <p:nvSpPr>
            <p:cNvPr id="48" name="Rectangle 47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Content Placeholder 2"/>
            <p:cNvSpPr txBox="1">
              <a:spLocks/>
            </p:cNvSpPr>
            <p:nvPr/>
          </p:nvSpPr>
          <p:spPr>
            <a:xfrm>
              <a:off x="514377" y="3496212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Does this completely solve this count to infinity problem?</a:t>
              </a:r>
            </a:p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NO</a:t>
              </a:r>
            </a:p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Multipath loops can still trigger the issue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243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5" grpId="0" animBg="1"/>
      <p:bldP spid="4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21628" y="4591816"/>
            <a:ext cx="3320140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dirty="0"/>
              <a:t>n = number of nodes in the graph</a:t>
            </a:r>
          </a:p>
          <a:p>
            <a:r>
              <a:rPr lang="en-US" dirty="0"/>
              <a:t>e = number of edges in the graph</a:t>
            </a:r>
          </a:p>
          <a:p>
            <a:r>
              <a:rPr lang="en-US" dirty="0"/>
              <a:t>d = degree of a given node</a:t>
            </a:r>
          </a:p>
          <a:p>
            <a:r>
              <a:rPr lang="en-US" dirty="0"/>
              <a:t>k = number of rounds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vs. Distance Vector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05722268"/>
              </p:ext>
            </p:extLst>
          </p:nvPr>
        </p:nvGraphicFramePr>
        <p:xfrm>
          <a:off x="1752600" y="1719944"/>
          <a:ext cx="8752114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3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Link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Distance Vector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/>
                        <a:t>Message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</a:t>
                      </a:r>
                      <a:r>
                        <a:rPr lang="en-US" baseline="30000" dirty="0"/>
                        <a:t>2</a:t>
                      </a:r>
                      <a:r>
                        <a:rPr lang="en-US" dirty="0"/>
                        <a:t>*e)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O(d*n*k)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Time Complexity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O(n*log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Convergence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Robustness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Nodes may advertise incorrect </a:t>
                      </a:r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link</a:t>
                      </a:r>
                      <a:r>
                        <a:rPr lang="en-US" dirty="0"/>
                        <a:t> costs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Each</a:t>
                      </a:r>
                      <a:r>
                        <a:rPr lang="en-US" baseline="0" dirty="0"/>
                        <a:t> node computes their own table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Nodes</a:t>
                      </a:r>
                      <a:r>
                        <a:rPr lang="en-US" baseline="0" dirty="0"/>
                        <a:t> may advertise incorrect </a:t>
                      </a:r>
                      <a:r>
                        <a:rPr lang="en-US" baseline="0" dirty="0">
                          <a:solidFill>
                            <a:schemeClr val="accent1"/>
                          </a:solidFill>
                        </a:rPr>
                        <a:t>path</a:t>
                      </a:r>
                      <a:r>
                        <a:rPr lang="en-US" baseline="0" dirty="0"/>
                        <a:t> cost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/>
                        <a:t>Errors propagate due to sharing of DV tables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276080" y="4591816"/>
            <a:ext cx="7848600" cy="2176352"/>
            <a:chOff x="414979" y="3333623"/>
            <a:chExt cx="8263530" cy="1523216"/>
          </a:xfrm>
        </p:grpSpPr>
        <p:sp>
          <p:nvSpPr>
            <p:cNvPr id="9" name="Rectangle 8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514377" y="3435947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Which is best?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In practice, it depends.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In general, link state is more popular.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50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D7CEE-9F06-4D34-9B75-2B487F22E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5F8B60-2AE5-4C40-B774-049E0A05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6B6544-5E31-4680-B8D3-2C6B85D3D8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lnSpcReduction="10000"/>
          </a:bodyPr>
          <a:lstStyle/>
          <a:p>
            <a:r>
              <a:rPr lang="en-US" dirty="0"/>
              <a:t>Link State shortest path routing</a:t>
            </a:r>
          </a:p>
          <a:p>
            <a:pPr lvl="1"/>
            <a:r>
              <a:rPr lang="en-US" dirty="0"/>
              <a:t>Flood link weights throughout the network, creating a local model of network</a:t>
            </a:r>
          </a:p>
          <a:p>
            <a:pPr lvl="1"/>
            <a:r>
              <a:rPr lang="en-US" dirty="0"/>
              <a:t>Compute shortest paths as a sum of link weights from global information</a:t>
            </a:r>
          </a:p>
          <a:p>
            <a:pPr lvl="1"/>
            <a:r>
              <a:rPr lang="en-US" dirty="0"/>
              <a:t>Loop-free as long as every router's LS database is consistent</a:t>
            </a:r>
          </a:p>
          <a:p>
            <a:pPr lvl="2"/>
            <a:r>
              <a:rPr lang="en-US" dirty="0"/>
              <a:t>Can have transient loops when database not consistent</a:t>
            </a:r>
          </a:p>
          <a:p>
            <a:r>
              <a:rPr lang="en-US" dirty="0"/>
              <a:t>Distance Vector shortest-path routing</a:t>
            </a:r>
          </a:p>
          <a:p>
            <a:pPr lvl="1"/>
            <a:r>
              <a:rPr lang="en-US" dirty="0"/>
              <a:t>Each node sends list of its shortest distance to each destination to its neighbors</a:t>
            </a:r>
          </a:p>
          <a:p>
            <a:pPr lvl="1"/>
            <a:r>
              <a:rPr lang="en-US" dirty="0"/>
              <a:t>Neighbors update their lists; iterate</a:t>
            </a:r>
          </a:p>
          <a:p>
            <a:pPr lvl="1"/>
            <a:r>
              <a:rPr lang="en-US" dirty="0"/>
              <a:t>Initially weak at adapting to changes</a:t>
            </a:r>
          </a:p>
          <a:p>
            <a:pPr lvl="2"/>
            <a:r>
              <a:rPr lang="en-US" dirty="0"/>
              <a:t>Problems include count to infinity and loop </a:t>
            </a:r>
          </a:p>
          <a:p>
            <a:pPr lvl="2"/>
            <a:r>
              <a:rPr lang="en-US" dirty="0"/>
              <a:t>Solutions include poison reverse and split horizon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3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4E535-71B9-8E4F-BD7F-625CD758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exercises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FF7D11-539A-8C4E-A9ED-D6C00251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85244-ABDB-D74F-9F53-E249026CE0C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Suppose you were given the network 18.32.0.0/15.  You need to divided it into two equal pieces.  How do you do so and what are those network addresses in CIDR notation?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you were given the network 165.17.14.0/23.  How would you divide it?</a:t>
            </a:r>
          </a:p>
        </p:txBody>
      </p:sp>
    </p:spTree>
    <p:extLst>
      <p:ext uri="{BB962C8B-B14F-4D97-AF65-F5344CB8AC3E}">
        <p14:creationId xmlns:p14="http://schemas.microsoft.com/office/powerpoint/2010/main" val="3983363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6A819-4843-4C06-8385-DDB5ACD1B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A9A715-2F54-4ABE-A1B6-70817A78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9B539-D819-46D0-804E-D32C710D5D8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r>
              <a:rPr lang="en-US" dirty="0"/>
              <a:t>Routing is a distributed algorithm</a:t>
            </a:r>
          </a:p>
          <a:p>
            <a:pPr lvl="1"/>
            <a:r>
              <a:rPr lang="en-US" dirty="0"/>
              <a:t>React to changes in the network</a:t>
            </a:r>
          </a:p>
          <a:p>
            <a:pPr lvl="1"/>
            <a:r>
              <a:rPr lang="en-US" dirty="0"/>
              <a:t>Compute paths through the network</a:t>
            </a:r>
          </a:p>
          <a:p>
            <a:r>
              <a:rPr lang="en-US" dirty="0"/>
              <a:t>Shortest Path routing</a:t>
            </a:r>
          </a:p>
          <a:p>
            <a:pPr lvl="1"/>
            <a:r>
              <a:rPr lang="en-US" dirty="0"/>
              <a:t>Metric-based using link costs</a:t>
            </a:r>
          </a:p>
          <a:p>
            <a:pPr lvl="1"/>
            <a:r>
              <a:rPr lang="en-US" dirty="0"/>
              <a:t>Routers share a common view of path goodness</a:t>
            </a:r>
          </a:p>
          <a:p>
            <a:r>
              <a:rPr lang="en-US" dirty="0"/>
              <a:t>Commonly used </a:t>
            </a:r>
            <a:r>
              <a:rPr lang="en-US" i="1" dirty="0"/>
              <a:t>inside </a:t>
            </a:r>
            <a:r>
              <a:rPr lang="en-US" dirty="0"/>
              <a:t>an organization (AS)</a:t>
            </a:r>
          </a:p>
          <a:p>
            <a:pPr lvl="1"/>
            <a:r>
              <a:rPr lang="en-US" dirty="0"/>
              <a:t>Where the common view can be assumed/agreed/enforced</a:t>
            </a:r>
          </a:p>
          <a:p>
            <a:pPr lvl="1"/>
            <a:r>
              <a:rPr lang="en-US" dirty="0"/>
              <a:t>RIP and OSPF are mostly used as </a:t>
            </a:r>
            <a:r>
              <a:rPr lang="en-US" i="1" dirty="0"/>
              <a:t>intra</a:t>
            </a:r>
            <a:r>
              <a:rPr lang="en-US" dirty="0"/>
              <a:t>domain protocols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3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8391939" cy="1828800"/>
          </a:xfrm>
        </p:spPr>
        <p:txBody>
          <a:bodyPr>
            <a:normAutofit fontScale="90000"/>
          </a:bodyPr>
          <a:lstStyle/>
          <a:p>
            <a:r>
              <a:rPr lang="en-US" sz="6000" cap="none" dirty="0"/>
              <a:t>CS 3700</a:t>
            </a:r>
            <a:br>
              <a:rPr lang="en-US" sz="6000" cap="none" dirty="0"/>
            </a:br>
            <a:r>
              <a:rPr lang="en-US" sz="4900" cap="none" dirty="0"/>
              <a:t>Networks and Distributed Systems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799" y="3496235"/>
            <a:ext cx="7990115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tx1"/>
                </a:solidFill>
              </a:rPr>
              <a:t>Exam practice</a:t>
            </a:r>
          </a:p>
          <a:p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Revised 10/05/20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913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A5849-17FC-284D-BDC1-A7DDA6BF9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73A651-9138-B24E-A1DA-BE0CA3C0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B1003-0C5D-1C4B-9089-B97999E9780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State three reasons why bridged Ethernet cannot be scaled to a network the size of the Internet.</a:t>
            </a:r>
          </a:p>
          <a:p>
            <a:endParaRPr lang="en-US" dirty="0"/>
          </a:p>
          <a:p>
            <a:r>
              <a:rPr lang="en-US" dirty="0"/>
              <a:t>Which layer do MAC Addresses work on? What is their purpose?</a:t>
            </a:r>
          </a:p>
          <a:p>
            <a:endParaRPr lang="en-US" dirty="0"/>
          </a:p>
          <a:p>
            <a:r>
              <a:rPr lang="en-US" dirty="0"/>
              <a:t>What are the main differences between a Bridge and a Switch? Make sure to go into detail.</a:t>
            </a:r>
          </a:p>
          <a:p>
            <a:endParaRPr lang="en-US" dirty="0"/>
          </a:p>
          <a:p>
            <a:r>
              <a:rPr lang="en-US" dirty="0"/>
              <a:t>Why is it important for protocols configured on top of Ethernet to have a length field in their header indicating how long the message is?</a:t>
            </a:r>
          </a:p>
        </p:txBody>
      </p:sp>
    </p:spTree>
    <p:extLst>
      <p:ext uri="{BB962C8B-B14F-4D97-AF65-F5344CB8AC3E}">
        <p14:creationId xmlns:p14="http://schemas.microsoft.com/office/powerpoint/2010/main" val="6523525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5BA73-5E41-0C42-A06B-BE35CCA61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BEF99A-E5AB-3C48-856D-469C2028D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2B6D2-BA11-2F46-A156-BAE9C62814D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would happen if two hosts on an Ethernet shared the same MAC address?</a:t>
            </a:r>
          </a:p>
          <a:p>
            <a:endParaRPr lang="en-US" dirty="0"/>
          </a:p>
          <a:p>
            <a:r>
              <a:rPr lang="en-US" dirty="0"/>
              <a:t>What information is encoded in an IP address?  How do you identify that information?</a:t>
            </a:r>
          </a:p>
          <a:p>
            <a:endParaRPr lang="en-US" dirty="0"/>
          </a:p>
          <a:p>
            <a:r>
              <a:rPr lang="en-US" dirty="0"/>
              <a:t>What are the benefits of IPv6 vs. IPv4?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3715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E5DBE-898A-B14B-9E2A-88876C06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55F35E-5336-6E48-A155-8FCAFB83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0F77E1-28EF-8542-83C9-F3E7B453CF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4870605" cy="5105400"/>
          </a:xfrm>
        </p:spPr>
        <p:txBody>
          <a:bodyPr/>
          <a:lstStyle/>
          <a:p>
            <a:r>
              <a:rPr lang="en-US" dirty="0"/>
              <a:t>Consider the bridged Ethernet shown at right. Indicate which ports are blocked, root ports, and designated ports.  If needed, number the ports.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D57CC3-9F55-0D43-AEDB-324B0E668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100" y="1776760"/>
            <a:ext cx="72009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283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A8702-C8C0-7646-81C5-2E640BC0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4D2FB0-B4AA-6445-BF6D-FA5CF32B5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B014F-DD3D-5D45-962E-D6DBD51CC53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happens when an IPv4 packet at the max MTU of one network traverses to a second network with a smaller MTU?</a:t>
            </a:r>
          </a:p>
          <a:p>
            <a:endParaRPr lang="en-US" dirty="0"/>
          </a:p>
          <a:p>
            <a:r>
              <a:rPr lang="en-US" dirty="0"/>
              <a:t>What happens when an IPv6 packet at the max MTU of one network traverses to a second network with a smaller MTU?</a:t>
            </a:r>
          </a:p>
          <a:p>
            <a:endParaRPr lang="en-US" dirty="0"/>
          </a:p>
          <a:p>
            <a:r>
              <a:rPr lang="en-US" dirty="0"/>
              <a:t>What is the “class” of the following IP addresses: (a) 136.54.22.3, (b) 18.29.155.2, (c) 220.12.98.44, and (d) 249.96.44.7</a:t>
            </a:r>
          </a:p>
        </p:txBody>
      </p:sp>
    </p:spTree>
    <p:extLst>
      <p:ext uri="{BB962C8B-B14F-4D97-AF65-F5344CB8AC3E}">
        <p14:creationId xmlns:p14="http://schemas.microsoft.com/office/powerpoint/2010/main" val="34280869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82FC2-7EA9-354E-BDC0-7C4799A44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2CB79C-2E33-2741-9BC0-65C5F475D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A99F7E-81D8-3E4F-94F5-18CAFA2EC9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the following IP addresses/subnet masks into CIDR:</a:t>
            </a:r>
            <a:br>
              <a:rPr lang="en-US" dirty="0"/>
            </a:br>
            <a:r>
              <a:rPr lang="en-US" dirty="0"/>
              <a:t>128.42.0.0/255.255.0.0			192.168.0.0/255.255.224.0</a:t>
            </a:r>
            <a:br>
              <a:rPr lang="en-US" dirty="0"/>
            </a:br>
            <a:r>
              <a:rPr lang="en-US" dirty="0"/>
              <a:t>172.10.12.0/255.255.253.0		64.0.0.0/192.0.0.0</a:t>
            </a:r>
          </a:p>
          <a:p>
            <a:endParaRPr lang="en-US" dirty="0"/>
          </a:p>
          <a:p>
            <a:r>
              <a:rPr lang="en-US" dirty="0"/>
              <a:t>How many IP addresses does each of the networks above hold?</a:t>
            </a:r>
          </a:p>
          <a:p>
            <a:endParaRPr lang="en-US" dirty="0"/>
          </a:p>
          <a:p>
            <a:r>
              <a:rPr lang="en-US" dirty="0"/>
              <a:t>Why does the Offset field in the IP header measure the offset in 8-byte units?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5686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2F4D5-CE0B-6E48-BB48-1CB5940B5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64DA66-33DD-AB41-9A2C-63D99F838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F3C68-54C9-2D41-A918-5F9CED01AC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4803698" cy="5105400"/>
          </a:xfrm>
        </p:spPr>
        <p:txBody>
          <a:bodyPr>
            <a:normAutofit/>
          </a:bodyPr>
          <a:lstStyle/>
          <a:p>
            <a:r>
              <a:rPr lang="en-US" dirty="0"/>
              <a:t>Suppose you receive the following series of IP packets at a destination host (be sure to remember that the length field includes the header). What packet IDs have you completely received (i.e., all fragments of the original packet have been received)?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D65AB9-8F2A-2F42-AC2B-6DE69FA71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538" y="1792868"/>
            <a:ext cx="6424552" cy="435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2376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D610-D9F0-D542-AC97-E5418E617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504E62-1452-CF4F-8AC4-AE6889B8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26EDC-1895-C744-BAAE-BD95605503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5383561" cy="5105400"/>
          </a:xfrm>
        </p:spPr>
        <p:txBody>
          <a:bodyPr/>
          <a:lstStyle/>
          <a:p>
            <a:r>
              <a:rPr lang="en-US" dirty="0"/>
              <a:t>You are a router, and one of your outgoing links has an MTU of 1000 bytes (ignore layer 2 headers).  You receive the following packets that all need to be sent out over this link.  What will be the packet IDs/flags/offset/total length that you will send out?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BD4964-29E0-B946-8D78-47AE2279E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761" y="2297771"/>
            <a:ext cx="5919321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01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C5739-37FF-2545-B164-4564C19C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143499-F24A-FC49-9CB7-8D807E0F0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41676-8408-BE46-AD0D-44F5E1F14B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4614127" cy="5105400"/>
          </a:xfrm>
        </p:spPr>
        <p:txBody>
          <a:bodyPr/>
          <a:lstStyle/>
          <a:p>
            <a:r>
              <a:rPr lang="en-US" dirty="0"/>
              <a:t>Consider the networking of routers shown below, with the link weight for each link written next to the link. Use Dijkstra's shortest-path algorithm to compute the shortest path from A to all other routers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18C7A4-5E67-114E-985A-FD9638D2F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353" y="2234427"/>
            <a:ext cx="7243647" cy="343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3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97A24-22BF-5A4B-B303-650FC8E5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more exercises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B126C0-DEB4-CE44-9C0C-BF49D6386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E571301-DCFE-8749-B3B7-533B06C8F08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67320572"/>
              </p:ext>
            </p:extLst>
          </p:nvPr>
        </p:nvGraphicFramePr>
        <p:xfrm>
          <a:off x="203200" y="1984917"/>
          <a:ext cx="4714488" cy="4538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244">
                  <a:extLst>
                    <a:ext uri="{9D8B030D-6E8A-4147-A177-3AD203B41FA5}">
                      <a16:colId xmlns:a16="http://schemas.microsoft.com/office/drawing/2014/main" val="1685748908"/>
                    </a:ext>
                  </a:extLst>
                </a:gridCol>
                <a:gridCol w="2357244">
                  <a:extLst>
                    <a:ext uri="{9D8B030D-6E8A-4147-A177-3AD203B41FA5}">
                      <a16:colId xmlns:a16="http://schemas.microsoft.com/office/drawing/2014/main" val="339596097"/>
                    </a:ext>
                  </a:extLst>
                </a:gridCol>
              </a:tblGrid>
              <a:tr h="648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Hop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333395"/>
                  </a:ext>
                </a:extLst>
              </a:tr>
              <a:tr h="648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0.0.0.0/0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Port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0970300"/>
                  </a:ext>
                </a:extLst>
              </a:tr>
              <a:tr h="648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129.10.128.0/24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Port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5671586"/>
                  </a:ext>
                </a:extLst>
              </a:tr>
              <a:tr h="648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129.10.130.0/23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Port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1562581"/>
                  </a:ext>
                </a:extLst>
              </a:tr>
              <a:tr h="6483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129.10.127.0/24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Port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2079471"/>
                  </a:ext>
                </a:extLst>
              </a:tr>
              <a:tr h="6483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129.10.0.0/17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Port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4799324"/>
                  </a:ext>
                </a:extLst>
              </a:tr>
              <a:tr h="6483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129.10.129.0/24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Port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1826844"/>
                  </a:ext>
                </a:extLst>
              </a:tr>
            </a:tbl>
          </a:graphicData>
        </a:graphic>
      </p:graphicFrame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1E27399-E344-4740-939D-884318059DA1}"/>
              </a:ext>
            </a:extLst>
          </p:cNvPr>
          <p:cNvSpPr txBox="1">
            <a:spLocks/>
          </p:cNvSpPr>
          <p:nvPr/>
        </p:nvSpPr>
        <p:spPr>
          <a:xfrm>
            <a:off x="5386038" y="1600200"/>
            <a:ext cx="6602761" cy="510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Suppose you are a router and your routing table is shown at left.  Can you aggregate any of those rules?  If so, show the updated rule(s).</a:t>
            </a:r>
          </a:p>
        </p:txBody>
      </p:sp>
    </p:spTree>
    <p:extLst>
      <p:ext uri="{BB962C8B-B14F-4D97-AF65-F5344CB8AC3E}">
        <p14:creationId xmlns:p14="http://schemas.microsoft.com/office/powerpoint/2010/main" val="27610375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94965-2A25-FF40-BFAA-B2DB525D1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6B97BC-0434-634F-9798-9FB166F0C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10838-A1AE-FD4C-BB50-9D3D15B9105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Name one strength distance vector routing has over link state routing</a:t>
            </a:r>
          </a:p>
          <a:p>
            <a:endParaRPr lang="en-US" dirty="0"/>
          </a:p>
          <a:p>
            <a:r>
              <a:rPr lang="en-US" dirty="0"/>
              <a:t>Name one strength link state routing has over distance vector routing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0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8391939" cy="1828800"/>
          </a:xfrm>
        </p:spPr>
        <p:txBody>
          <a:bodyPr>
            <a:normAutofit/>
          </a:bodyPr>
          <a:lstStyle/>
          <a:p>
            <a:r>
              <a:rPr lang="en-US" sz="6000" cap="none" dirty="0"/>
              <a:t>CS 4700</a:t>
            </a:r>
            <a:br>
              <a:rPr lang="en-US" sz="6000" cap="none" dirty="0"/>
            </a:br>
            <a:r>
              <a:rPr lang="en-US" sz="4900" cap="none" dirty="0"/>
              <a:t>Network Fundamentals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799" y="3496235"/>
            <a:ext cx="7990115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tx1"/>
                </a:solidFill>
              </a:rPr>
              <a:t>Intra Domain Routing</a:t>
            </a:r>
          </a:p>
          <a:p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Revised 2/6/25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Layer, Control Plane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167272" y="1561831"/>
            <a:ext cx="6351970" cy="27029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Function:</a:t>
            </a:r>
          </a:p>
          <a:p>
            <a:pPr lvl="1"/>
            <a:r>
              <a:rPr lang="en-US" dirty="0"/>
              <a:t>Set up routes within a single network</a:t>
            </a:r>
          </a:p>
          <a:p>
            <a:r>
              <a:rPr lang="en-US" dirty="0"/>
              <a:t>Key challenges:</a:t>
            </a:r>
          </a:p>
          <a:p>
            <a:pPr lvl="1"/>
            <a:r>
              <a:rPr lang="en-US" dirty="0"/>
              <a:t>Distributing and updating routes</a:t>
            </a:r>
          </a:p>
          <a:p>
            <a:pPr lvl="1"/>
            <a:r>
              <a:rPr lang="en-US" dirty="0"/>
              <a:t>Convergence time</a:t>
            </a:r>
          </a:p>
          <a:p>
            <a:pPr lvl="1"/>
            <a:r>
              <a:rPr lang="en-US" dirty="0"/>
              <a:t>Avoiding loops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655209" y="2630157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54946" y="3205645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655077" y="3778822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655077" y="4351999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655077" y="4925176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655077" y="5502910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655208" y="6076087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 rot="5400000">
            <a:off x="5048263" y="3250789"/>
            <a:ext cx="559559" cy="2587596"/>
          </a:xfrm>
          <a:prstGeom prst="leftBrace">
            <a:avLst>
              <a:gd name="adj1" fmla="val 8333"/>
              <a:gd name="adj2" fmla="val 4999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26161" y="4929733"/>
            <a:ext cx="1234195" cy="573177"/>
          </a:xfrm>
          <a:prstGeom prst="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BGP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34246" y="4929733"/>
            <a:ext cx="1234195" cy="5731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RIP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387647" y="4929732"/>
            <a:ext cx="1234195" cy="573177"/>
          </a:xfrm>
          <a:prstGeom prst="rect">
            <a:avLst/>
          </a:prstGeom>
          <a:solidFill>
            <a:schemeClr val="tx2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OSPF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75921" y="4954710"/>
            <a:ext cx="2099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Control Plane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94273" y="2098466"/>
            <a:ext cx="1789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Data Plane</a:t>
            </a:r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Routing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idx="1"/>
          </p:nvPr>
        </p:nvSpPr>
        <p:spPr>
          <a:xfrm>
            <a:off x="344557" y="1600200"/>
            <a:ext cx="11691933" cy="5105400"/>
          </a:xfrm>
        </p:spPr>
        <p:txBody>
          <a:bodyPr>
            <a:normAutofit/>
          </a:bodyPr>
          <a:lstStyle/>
          <a:p>
            <a:r>
              <a:rPr lang="en-US" dirty="0"/>
              <a:t>Internet organized as a </a:t>
            </a:r>
            <a:r>
              <a:rPr lang="en-US" dirty="0">
                <a:solidFill>
                  <a:schemeClr val="accent1"/>
                </a:solidFill>
              </a:rPr>
              <a:t>two-level hierarchy</a:t>
            </a:r>
          </a:p>
          <a:p>
            <a:r>
              <a:rPr lang="en-US" dirty="0"/>
              <a:t>First level – autonomous systems (AS’s)</a:t>
            </a:r>
          </a:p>
          <a:p>
            <a:pPr lvl="1"/>
            <a:r>
              <a:rPr lang="en-US" dirty="0"/>
              <a:t>AS – region of network under a single administrative domain</a:t>
            </a:r>
          </a:p>
          <a:p>
            <a:pPr lvl="1"/>
            <a:r>
              <a:rPr lang="en-US" dirty="0"/>
              <a:t>Examples: Comcast, AT&amp;T, Verizon, T-Mobile, etc.</a:t>
            </a:r>
          </a:p>
          <a:p>
            <a:pPr lvl="1"/>
            <a:r>
              <a:rPr lang="en-US" dirty="0"/>
              <a:t>AS’s use </a:t>
            </a:r>
            <a:r>
              <a:rPr lang="en-US" dirty="0">
                <a:solidFill>
                  <a:schemeClr val="accent1"/>
                </a:solidFill>
              </a:rPr>
              <a:t>intra-domain</a:t>
            </a:r>
            <a:r>
              <a:rPr lang="en-US" dirty="0"/>
              <a:t> routing protocols internally</a:t>
            </a:r>
          </a:p>
          <a:p>
            <a:pPr lvl="1"/>
            <a:r>
              <a:rPr lang="en-US" dirty="0"/>
              <a:t>Distance Vector, e.g., Routing Information Protocol (RIP)</a:t>
            </a:r>
          </a:p>
          <a:p>
            <a:pPr lvl="1"/>
            <a:r>
              <a:rPr lang="en-US" dirty="0"/>
              <a:t>Link State, e.g., Open Shortest Path First (OSPF)</a:t>
            </a:r>
          </a:p>
          <a:p>
            <a:r>
              <a:rPr lang="en-US" dirty="0"/>
              <a:t>Second level – connections between AS’s use </a:t>
            </a:r>
            <a:r>
              <a:rPr lang="en-US" dirty="0">
                <a:solidFill>
                  <a:schemeClr val="accent1"/>
                </a:solidFill>
              </a:rPr>
              <a:t>inter-domain</a:t>
            </a:r>
            <a:r>
              <a:rPr lang="en-US" dirty="0"/>
              <a:t> routing protocols</a:t>
            </a:r>
          </a:p>
          <a:p>
            <a:pPr lvl="1"/>
            <a:r>
              <a:rPr lang="en-US" dirty="0"/>
              <a:t>Border Gateway Routing (BGP)</a:t>
            </a:r>
          </a:p>
          <a:p>
            <a:pPr lvl="1"/>
            <a:r>
              <a:rPr lang="en-US" dirty="0"/>
              <a:t>De facto standard today, BGP-4 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03200" y="1282148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9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4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4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438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03200" y="1258253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2351028" y="1864805"/>
            <a:ext cx="2762494" cy="19862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AS-1</a:t>
            </a:r>
          </a:p>
        </p:txBody>
      </p:sp>
      <p:sp>
        <p:nvSpPr>
          <p:cNvPr id="6" name="Cloud 5"/>
          <p:cNvSpPr/>
          <p:nvPr/>
        </p:nvSpPr>
        <p:spPr>
          <a:xfrm>
            <a:off x="7384918" y="2334681"/>
            <a:ext cx="2762494" cy="1986272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Cloud 6"/>
          <p:cNvSpPr/>
          <p:nvPr/>
        </p:nvSpPr>
        <p:spPr>
          <a:xfrm>
            <a:off x="4454885" y="4150829"/>
            <a:ext cx="2762494" cy="1986272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>
            <a:endCxn id="14" idx="2"/>
          </p:cNvCxnSpPr>
          <p:nvPr/>
        </p:nvCxnSpPr>
        <p:spPr>
          <a:xfrm flipV="1">
            <a:off x="4466725" y="5890231"/>
            <a:ext cx="762432" cy="48644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13" idx="1"/>
          </p:cNvCxnSpPr>
          <p:nvPr/>
        </p:nvCxnSpPr>
        <p:spPr>
          <a:xfrm flipV="1">
            <a:off x="3732275" y="5135207"/>
            <a:ext cx="722610" cy="19019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775" y="5021903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260" y="6117933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Connector 31"/>
          <p:cNvCxnSpPr/>
          <p:nvPr/>
        </p:nvCxnSpPr>
        <p:spPr>
          <a:xfrm flipH="1">
            <a:off x="4743260" y="1986420"/>
            <a:ext cx="775522" cy="3034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317" y="1727681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Straight Connector 33"/>
          <p:cNvCxnSpPr>
            <a:endCxn id="42" idx="1"/>
          </p:cNvCxnSpPr>
          <p:nvPr/>
        </p:nvCxnSpPr>
        <p:spPr>
          <a:xfrm>
            <a:off x="1993192" y="2123545"/>
            <a:ext cx="439874" cy="65564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727" y="1864805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7" name="Straight Connector 36"/>
          <p:cNvCxnSpPr>
            <a:endCxn id="51" idx="2"/>
          </p:cNvCxnSpPr>
          <p:nvPr/>
        </p:nvCxnSpPr>
        <p:spPr>
          <a:xfrm flipV="1">
            <a:off x="8489631" y="4183624"/>
            <a:ext cx="55801" cy="64560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165" y="457048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>
            <a:endCxn id="49" idx="0"/>
          </p:cNvCxnSpPr>
          <p:nvPr/>
        </p:nvCxnSpPr>
        <p:spPr>
          <a:xfrm flipH="1">
            <a:off x="9742241" y="2366765"/>
            <a:ext cx="649224" cy="49117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1000" y="198641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6" name="Straight Connector 55"/>
          <p:cNvCxnSpPr>
            <a:stCxn id="134" idx="1"/>
            <a:endCxn id="12" idx="3"/>
          </p:cNvCxnSpPr>
          <p:nvPr/>
        </p:nvCxnSpPr>
        <p:spPr>
          <a:xfrm flipH="1">
            <a:off x="4738696" y="2783618"/>
            <a:ext cx="2750725" cy="749809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33" idx="0"/>
            <a:endCxn id="12" idx="2"/>
          </p:cNvCxnSpPr>
          <p:nvPr/>
        </p:nvCxnSpPr>
        <p:spPr>
          <a:xfrm flipH="1" flipV="1">
            <a:off x="4416139" y="3723623"/>
            <a:ext cx="683863" cy="57562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31" idx="2"/>
            <a:endCxn id="132" idx="3"/>
          </p:cNvCxnSpPr>
          <p:nvPr/>
        </p:nvCxnSpPr>
        <p:spPr>
          <a:xfrm flipH="1">
            <a:off x="7312743" y="4104018"/>
            <a:ext cx="227195" cy="727688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5" idx="0"/>
            <a:endCxn id="44" idx="2"/>
          </p:cNvCxnSpPr>
          <p:nvPr/>
        </p:nvCxnSpPr>
        <p:spPr>
          <a:xfrm flipH="1" flipV="1">
            <a:off x="4416139" y="2480116"/>
            <a:ext cx="307373" cy="2990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43" idx="3"/>
          </p:cNvCxnSpPr>
          <p:nvPr/>
        </p:nvCxnSpPr>
        <p:spPr>
          <a:xfrm flipV="1">
            <a:off x="3732276" y="2334681"/>
            <a:ext cx="361305" cy="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41" idx="3"/>
            <a:endCxn id="44" idx="2"/>
          </p:cNvCxnSpPr>
          <p:nvPr/>
        </p:nvCxnSpPr>
        <p:spPr>
          <a:xfrm flipV="1">
            <a:off x="3573924" y="2480116"/>
            <a:ext cx="842215" cy="101551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2" idx="0"/>
            <a:endCxn id="45" idx="2"/>
          </p:cNvCxnSpPr>
          <p:nvPr/>
        </p:nvCxnSpPr>
        <p:spPr>
          <a:xfrm flipV="1">
            <a:off x="4416139" y="3159580"/>
            <a:ext cx="307373" cy="183649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1" idx="3"/>
            <a:endCxn id="12" idx="1"/>
          </p:cNvCxnSpPr>
          <p:nvPr/>
        </p:nvCxnSpPr>
        <p:spPr>
          <a:xfrm>
            <a:off x="3573924" y="3495628"/>
            <a:ext cx="519657" cy="377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2" idx="0"/>
            <a:endCxn id="43" idx="1"/>
          </p:cNvCxnSpPr>
          <p:nvPr/>
        </p:nvCxnSpPr>
        <p:spPr>
          <a:xfrm flipV="1">
            <a:off x="2755624" y="2334681"/>
            <a:ext cx="331536" cy="25430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1" idx="0"/>
            <a:endCxn id="42" idx="2"/>
          </p:cNvCxnSpPr>
          <p:nvPr/>
        </p:nvCxnSpPr>
        <p:spPr>
          <a:xfrm flipH="1" flipV="1">
            <a:off x="2755624" y="2969382"/>
            <a:ext cx="495742" cy="33604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133" idx="2"/>
            <a:endCxn id="13" idx="0"/>
          </p:cNvCxnSpPr>
          <p:nvPr/>
        </p:nvCxnSpPr>
        <p:spPr>
          <a:xfrm flipH="1">
            <a:off x="4777443" y="4679638"/>
            <a:ext cx="322558" cy="26537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17" idx="1"/>
            <a:endCxn id="133" idx="3"/>
          </p:cNvCxnSpPr>
          <p:nvPr/>
        </p:nvCxnSpPr>
        <p:spPr>
          <a:xfrm flipH="1">
            <a:off x="5422559" y="4489441"/>
            <a:ext cx="372759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132" idx="0"/>
          </p:cNvCxnSpPr>
          <p:nvPr/>
        </p:nvCxnSpPr>
        <p:spPr>
          <a:xfrm>
            <a:off x="6440433" y="4506426"/>
            <a:ext cx="549752" cy="1350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14" idx="1"/>
            <a:endCxn id="13" idx="2"/>
          </p:cNvCxnSpPr>
          <p:nvPr/>
        </p:nvCxnSpPr>
        <p:spPr>
          <a:xfrm flipH="1" flipV="1">
            <a:off x="4777443" y="5325403"/>
            <a:ext cx="129156" cy="37463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15" idx="1"/>
            <a:endCxn id="14" idx="3"/>
          </p:cNvCxnSpPr>
          <p:nvPr/>
        </p:nvCxnSpPr>
        <p:spPr>
          <a:xfrm flipH="1">
            <a:off x="5551715" y="5700033"/>
            <a:ext cx="3170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132" idx="2"/>
            <a:endCxn id="15" idx="3"/>
          </p:cNvCxnSpPr>
          <p:nvPr/>
        </p:nvCxnSpPr>
        <p:spPr>
          <a:xfrm flipH="1">
            <a:off x="6513905" y="5021903"/>
            <a:ext cx="476281" cy="67813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5" idx="0"/>
            <a:endCxn id="133" idx="2"/>
          </p:cNvCxnSpPr>
          <p:nvPr/>
        </p:nvCxnSpPr>
        <p:spPr>
          <a:xfrm flipH="1" flipV="1">
            <a:off x="5100001" y="4679639"/>
            <a:ext cx="1091346" cy="83019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51" idx="1"/>
            <a:endCxn id="131" idx="3"/>
          </p:cNvCxnSpPr>
          <p:nvPr/>
        </p:nvCxnSpPr>
        <p:spPr>
          <a:xfrm flipH="1" flipV="1">
            <a:off x="7862495" y="3913821"/>
            <a:ext cx="360379" cy="7960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34" idx="2"/>
            <a:endCxn id="131" idx="0"/>
          </p:cNvCxnSpPr>
          <p:nvPr/>
        </p:nvCxnSpPr>
        <p:spPr>
          <a:xfrm flipH="1">
            <a:off x="7539938" y="2973815"/>
            <a:ext cx="272041" cy="749809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48" idx="1"/>
            <a:endCxn id="134" idx="3"/>
          </p:cNvCxnSpPr>
          <p:nvPr/>
        </p:nvCxnSpPr>
        <p:spPr>
          <a:xfrm flipH="1">
            <a:off x="8134535" y="2697983"/>
            <a:ext cx="415506" cy="8563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48" idx="2"/>
            <a:endCxn id="51" idx="0"/>
          </p:cNvCxnSpPr>
          <p:nvPr/>
        </p:nvCxnSpPr>
        <p:spPr>
          <a:xfrm flipH="1">
            <a:off x="8545431" y="2888179"/>
            <a:ext cx="327168" cy="91505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48" idx="3"/>
            <a:endCxn id="49" idx="1"/>
          </p:cNvCxnSpPr>
          <p:nvPr/>
        </p:nvCxnSpPr>
        <p:spPr>
          <a:xfrm>
            <a:off x="9195157" y="2697983"/>
            <a:ext cx="224527" cy="35015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49" idx="2"/>
            <a:endCxn id="50" idx="0"/>
          </p:cNvCxnSpPr>
          <p:nvPr/>
        </p:nvCxnSpPr>
        <p:spPr>
          <a:xfrm flipH="1">
            <a:off x="9416825" y="3238337"/>
            <a:ext cx="325416" cy="42254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50" idx="1"/>
            <a:endCxn id="51" idx="3"/>
          </p:cNvCxnSpPr>
          <p:nvPr/>
        </p:nvCxnSpPr>
        <p:spPr>
          <a:xfrm flipH="1">
            <a:off x="8867989" y="3851077"/>
            <a:ext cx="226279" cy="14235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5710931" y="4735982"/>
            <a:ext cx="797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AS-2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7824367" y="3058023"/>
            <a:ext cx="797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AS-3</a:t>
            </a:r>
          </a:p>
        </p:txBody>
      </p:sp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581" y="3343229"/>
            <a:ext cx="645115" cy="380395"/>
          </a:xfrm>
          <a:prstGeom prst="rect">
            <a:avLst/>
          </a:prstGeom>
          <a:noFill/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886" y="4945009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600" y="5509836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790" y="5509836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318" y="4299244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809" y="330543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67" y="2588988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161" y="2144484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581" y="209972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954" y="2779185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42" y="2507785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684" y="2857942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268" y="3660880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874" y="3803230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7380" y="3723624"/>
            <a:ext cx="645115" cy="380395"/>
          </a:xfrm>
          <a:prstGeom prst="rect">
            <a:avLst/>
          </a:prstGeom>
          <a:noFill/>
        </p:spPr>
      </p:pic>
      <p:pic>
        <p:nvPicPr>
          <p:cNvPr id="13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628" y="4641509"/>
            <a:ext cx="645115" cy="380395"/>
          </a:xfrm>
          <a:prstGeom prst="rect">
            <a:avLst/>
          </a:prstGeom>
          <a:noFill/>
        </p:spPr>
      </p:pic>
      <p:pic>
        <p:nvPicPr>
          <p:cNvPr id="13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444" y="4299244"/>
            <a:ext cx="645115" cy="380395"/>
          </a:xfrm>
          <a:prstGeom prst="rect">
            <a:avLst/>
          </a:prstGeom>
          <a:noFill/>
        </p:spPr>
      </p:pic>
      <p:pic>
        <p:nvPicPr>
          <p:cNvPr id="13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1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421" y="2593420"/>
            <a:ext cx="645115" cy="380395"/>
          </a:xfrm>
          <a:prstGeom prst="rect">
            <a:avLst/>
          </a:prstGeom>
          <a:noFill/>
        </p:spPr>
      </p:pic>
      <p:grpSp>
        <p:nvGrpSpPr>
          <p:cNvPr id="148" name="Group 147"/>
          <p:cNvGrpSpPr/>
          <p:nvPr/>
        </p:nvGrpSpPr>
        <p:grpSpPr>
          <a:xfrm flipH="1">
            <a:off x="1681065" y="3953625"/>
            <a:ext cx="1582577" cy="954107"/>
            <a:chOff x="1219200" y="4876799"/>
            <a:chExt cx="5181605" cy="1384995"/>
          </a:xfrm>
        </p:grpSpPr>
        <p:sp>
          <p:nvSpPr>
            <p:cNvPr id="149" name="Rectangular Callout 148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-37261"/>
                <a:gd name="adj2" fmla="val -8781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Interior Routers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 flipH="1">
            <a:off x="6962854" y="5467327"/>
            <a:ext cx="1582577" cy="954107"/>
            <a:chOff x="1219200" y="4876799"/>
            <a:chExt cx="5181605" cy="1384995"/>
          </a:xfrm>
        </p:grpSpPr>
        <p:sp>
          <p:nvSpPr>
            <p:cNvPr id="152" name="Rectangular Callout 151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37714"/>
                <a:gd name="adj2" fmla="val -10720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BGP Routers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300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Have ASs?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History – the Internet started as a network of networks</a:t>
            </a:r>
          </a:p>
          <a:p>
            <a:r>
              <a:rPr lang="en-US" dirty="0"/>
              <a:t>Routing algorithms are not efficient enough to execute on the entire Internet topology</a:t>
            </a:r>
          </a:p>
          <a:p>
            <a:r>
              <a:rPr lang="en-US" dirty="0"/>
              <a:t>Different organizations may use different routing policies</a:t>
            </a:r>
          </a:p>
          <a:p>
            <a:r>
              <a:rPr lang="en-US" dirty="0"/>
              <a:t>Allows organizations to hide their internal network structure</a:t>
            </a:r>
          </a:p>
          <a:p>
            <a:r>
              <a:rPr lang="en-US" dirty="0"/>
              <a:t>Allows organizations to choose how to route across each other (BGP)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784264" y="4841270"/>
            <a:ext cx="6623472" cy="1864329"/>
            <a:chOff x="414979" y="3333623"/>
            <a:chExt cx="8263530" cy="1523216"/>
          </a:xfrm>
        </p:grpSpPr>
        <p:sp>
          <p:nvSpPr>
            <p:cNvPr id="6" name="Rectangle 5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514376" y="3459545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 lnSpcReduction="10000"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Easier to compute routes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Greater flexibility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More autonomy/independence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412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125030</TotalTime>
  <Words>3104</Words>
  <Application>Microsoft Office PowerPoint</Application>
  <PresentationFormat>Widescreen</PresentationFormat>
  <Paragraphs>1003</Paragraphs>
  <Slides>40</Slides>
  <Notes>12</Notes>
  <HiddenSlides>14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Calibri</vt:lpstr>
      <vt:lpstr>Consolas</vt:lpstr>
      <vt:lpstr>Tw Cen MT</vt:lpstr>
      <vt:lpstr>Wingdings</vt:lpstr>
      <vt:lpstr>Wingdings 2</vt:lpstr>
      <vt:lpstr>Median</vt:lpstr>
      <vt:lpstr>PowerPoint Presentation</vt:lpstr>
      <vt:lpstr>Exercises</vt:lpstr>
      <vt:lpstr>More exercises</vt:lpstr>
      <vt:lpstr>Even more exercises</vt:lpstr>
      <vt:lpstr>CS 4700 Network Fundamentals</vt:lpstr>
      <vt:lpstr>Network Layer, Control Plane</vt:lpstr>
      <vt:lpstr>Internet Routing</vt:lpstr>
      <vt:lpstr>AS Example</vt:lpstr>
      <vt:lpstr>Why Do We Have ASs?</vt:lpstr>
      <vt:lpstr>Routing on a Graph</vt:lpstr>
      <vt:lpstr>Routing Problems</vt:lpstr>
      <vt:lpstr>Intra-domain Routing Protocols</vt:lpstr>
      <vt:lpstr>Outline</vt:lpstr>
      <vt:lpstr>Link State Routing</vt:lpstr>
      <vt:lpstr>Flooding Details</vt:lpstr>
      <vt:lpstr>Dijkstra’s Algorithm</vt:lpstr>
      <vt:lpstr>OSPF vs. IS-IS</vt:lpstr>
      <vt:lpstr>Different Organizational Structure</vt:lpstr>
      <vt:lpstr>Outline</vt:lpstr>
      <vt:lpstr>Distance Vector Routing</vt:lpstr>
      <vt:lpstr>Distance Vector Routing Algorithm</vt:lpstr>
      <vt:lpstr>Distance Vector Initialization</vt:lpstr>
      <vt:lpstr>Distance Vector: 1st Iteration</vt:lpstr>
      <vt:lpstr>Distance Vector: End of 3rd Iteration</vt:lpstr>
      <vt:lpstr>PowerPoint Presentation</vt:lpstr>
      <vt:lpstr>Count to Infinity Problem</vt:lpstr>
      <vt:lpstr>Poisoned Reverse (special case of Split Horizon)</vt:lpstr>
      <vt:lpstr>Link State vs. Distance Vector</vt:lpstr>
      <vt:lpstr>Summary</vt:lpstr>
      <vt:lpstr>Takeaways</vt:lpstr>
      <vt:lpstr>CS 3700 Networks and Distributed Systems</vt:lpstr>
      <vt:lpstr>Exam practice</vt:lpstr>
      <vt:lpstr>Exam practice</vt:lpstr>
      <vt:lpstr>Exam practice</vt:lpstr>
      <vt:lpstr>Exam practice</vt:lpstr>
      <vt:lpstr>Exam practice</vt:lpstr>
      <vt:lpstr>Exam practice</vt:lpstr>
      <vt:lpstr>Exam practice</vt:lpstr>
      <vt:lpstr>Exam practice</vt:lpstr>
      <vt:lpstr>Exam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Wilson, Christo</cp:lastModifiedBy>
  <cp:revision>1077</cp:revision>
  <cp:lastPrinted>2012-08-22T04:00:45Z</cp:lastPrinted>
  <dcterms:created xsi:type="dcterms:W3CDTF">2012-01-03T02:22:46Z</dcterms:created>
  <dcterms:modified xsi:type="dcterms:W3CDTF">2026-02-06T20:05:04Z</dcterms:modified>
</cp:coreProperties>
</file>