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2" r:id="rId3"/>
    <p:sldId id="432" r:id="rId4"/>
    <p:sldId id="430" r:id="rId5"/>
    <p:sldId id="426" r:id="rId6"/>
    <p:sldId id="431" r:id="rId7"/>
    <p:sldId id="423" r:id="rId8"/>
    <p:sldId id="401" r:id="rId9"/>
    <p:sldId id="409" r:id="rId10"/>
    <p:sldId id="408" r:id="rId11"/>
    <p:sldId id="402" r:id="rId12"/>
    <p:sldId id="420" r:id="rId13"/>
    <p:sldId id="421" r:id="rId14"/>
    <p:sldId id="388" r:id="rId15"/>
    <p:sldId id="387" r:id="rId16"/>
    <p:sldId id="416" r:id="rId17"/>
    <p:sldId id="400" r:id="rId18"/>
    <p:sldId id="396" r:id="rId19"/>
    <p:sldId id="425" r:id="rId20"/>
    <p:sldId id="392" r:id="rId21"/>
    <p:sldId id="390" r:id="rId22"/>
    <p:sldId id="397" r:id="rId23"/>
    <p:sldId id="398" r:id="rId24"/>
    <p:sldId id="435" r:id="rId25"/>
    <p:sldId id="406" r:id="rId26"/>
    <p:sldId id="436" r:id="rId27"/>
    <p:sldId id="391" r:id="rId28"/>
    <p:sldId id="427" r:id="rId29"/>
    <p:sldId id="433" r:id="rId30"/>
    <p:sldId id="395" r:id="rId31"/>
    <p:sldId id="434" r:id="rId32"/>
    <p:sldId id="394" r:id="rId33"/>
    <p:sldId id="407" r:id="rId34"/>
    <p:sldId id="417" r:id="rId3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256"/>
            <p14:sldId id="422"/>
            <p14:sldId id="432"/>
            <p14:sldId id="430"/>
            <p14:sldId id="426"/>
            <p14:sldId id="431"/>
            <p14:sldId id="423"/>
            <p14:sldId id="401"/>
            <p14:sldId id="409"/>
            <p14:sldId id="408"/>
            <p14:sldId id="402"/>
            <p14:sldId id="420"/>
            <p14:sldId id="421"/>
            <p14:sldId id="388"/>
            <p14:sldId id="387"/>
            <p14:sldId id="416"/>
            <p14:sldId id="400"/>
            <p14:sldId id="396"/>
            <p14:sldId id="425"/>
            <p14:sldId id="392"/>
            <p14:sldId id="390"/>
            <p14:sldId id="397"/>
            <p14:sldId id="398"/>
            <p14:sldId id="435"/>
            <p14:sldId id="406"/>
            <p14:sldId id="436"/>
            <p14:sldId id="391"/>
            <p14:sldId id="427"/>
            <p14:sldId id="433"/>
            <p14:sldId id="395"/>
            <p14:sldId id="434"/>
            <p14:sldId id="394"/>
            <p14:sldId id="407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6" autoAdjust="0"/>
    <p:restoredTop sz="96266" autoAdjust="0"/>
  </p:normalViewPr>
  <p:slideViewPr>
    <p:cSldViewPr snapToGrid="0">
      <p:cViewPr varScale="1">
        <p:scale>
          <a:sx n="92" d="100"/>
          <a:sy n="92" d="100"/>
        </p:scale>
        <p:origin x="200" y="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90D8-DE8C-E142-EDFC-440216D96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949F9-5347-4495-A38A-CFC2177F8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14B77-9B7F-4093-048A-7B8E209BC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296EBD-F475-76EB-3211-169E5B6102D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6F2F-6142-E83B-30AF-F932B0659C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9F16-4810-E0F8-6E18-A2F887A234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20049-DF6E-32BD-66A9-133B76254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6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1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4792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8286" y="6656835"/>
            <a:ext cx="1312025" cy="20465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4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7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9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3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3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88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1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6693408"/>
            <a:ext cx="12192001" cy="164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44" y="286605"/>
            <a:ext cx="11558016" cy="734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47" y="1388534"/>
            <a:ext cx="11558015" cy="4792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" y="6459788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9" y="645978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6138" y="6692923"/>
            <a:ext cx="1312025" cy="13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0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.AppleSystemUIFont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4700.networ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book.systemsapproach.org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wjacks@ccs.ne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houry.northeastern.edu/people/alden-jackson/" TargetMode="External"/><Relationship Id="rId4" Type="http://schemas.openxmlformats.org/officeDocument/2006/relationships/hyperlink" Target="mailto:a.jackson@northeastern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.choffnes@northeastern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vid.choffnes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.Wilson@northeastern.edu" TargetMode="External"/><Relationship Id="rId2" Type="http://schemas.openxmlformats.org/officeDocument/2006/relationships/hyperlink" Target="mailto:cbw@ccs.ne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bw.sh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sz="6000" dirty="0"/>
              <a:t>CS 4700</a:t>
            </a:r>
            <a:br>
              <a:rPr lang="en-US" sz="6000" dirty="0"/>
            </a:br>
            <a:r>
              <a:rPr lang="en-US" sz="4900" dirty="0"/>
              <a:t>Fundamentals of Computer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Lecture 1: Logistics</a:t>
            </a:r>
          </a:p>
          <a:p>
            <a:r>
              <a:rPr lang="en-US" b="1" dirty="0">
                <a:solidFill>
                  <a:schemeClr val="tx1"/>
                </a:solidFill>
              </a:rPr>
              <a:t>(a.k.a., setting the ground rules)</a:t>
            </a:r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networks are ubiquitous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5037666"/>
          </a:xfrm>
        </p:spPr>
        <p:txBody>
          <a:bodyPr>
            <a:normAutofit/>
          </a:bodyPr>
          <a:lstStyle/>
          <a:p>
            <a:r>
              <a:rPr lang="en-US" dirty="0"/>
              <a:t>Networking is one of the most critical topics in CS</a:t>
            </a:r>
          </a:p>
          <a:p>
            <a:r>
              <a:rPr lang="en-US" dirty="0"/>
              <a:t>There would be no…</a:t>
            </a:r>
          </a:p>
          <a:p>
            <a:pPr lvl="1"/>
            <a:r>
              <a:rPr lang="en-US" dirty="0"/>
              <a:t>GenAI</a:t>
            </a:r>
          </a:p>
          <a:p>
            <a:pPr lvl="1"/>
            <a:r>
              <a:rPr lang="en-US" dirty="0"/>
              <a:t>Cloud</a:t>
            </a:r>
          </a:p>
          <a:p>
            <a:pPr lvl="1"/>
            <a:r>
              <a:rPr lang="en-US" dirty="0"/>
              <a:t>Mobile apps, texting, …</a:t>
            </a:r>
          </a:p>
          <a:p>
            <a:pPr lvl="1"/>
            <a:r>
              <a:rPr lang="en-US" dirty="0"/>
              <a:t>Streaming video</a:t>
            </a:r>
          </a:p>
          <a:p>
            <a:pPr lvl="1"/>
            <a:r>
              <a:rPr lang="en-US" dirty="0"/>
              <a:t>Minecraft, </a:t>
            </a:r>
            <a:r>
              <a:rPr lang="en-US" dirty="0" err="1"/>
              <a:t>Pokemon</a:t>
            </a:r>
            <a:r>
              <a:rPr lang="en-US" dirty="0"/>
              <a:t> Go, Call of Duty, etc.</a:t>
            </a:r>
          </a:p>
          <a:p>
            <a:pPr lvl="1"/>
            <a:r>
              <a:rPr lang="en-US" dirty="0"/>
              <a:t>Socials</a:t>
            </a:r>
          </a:p>
          <a:p>
            <a:pPr lvl="1"/>
            <a:r>
              <a:rPr lang="is-IS" dirty="0"/>
              <a:t>Big Data</a:t>
            </a:r>
          </a:p>
          <a:p>
            <a:pPr lvl="1"/>
            <a:r>
              <a:rPr lang="is-IS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0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Fundamental understanding about computer networks</a:t>
            </a:r>
          </a:p>
          <a:p>
            <a:pPr lvl="1"/>
            <a:r>
              <a:rPr lang="en-US" dirty="0"/>
              <a:t>All the way from bits on a wire…</a:t>
            </a:r>
          </a:p>
          <a:p>
            <a:pPr lvl="1"/>
            <a:r>
              <a:rPr lang="en-US" dirty="0"/>
              <a:t>… across the ever-evolving Internet…</a:t>
            </a:r>
          </a:p>
          <a:p>
            <a:pPr lvl="1"/>
            <a:r>
              <a:rPr lang="en-US" dirty="0"/>
              <a:t>… to a distributed applications</a:t>
            </a:r>
          </a:p>
          <a:p>
            <a:r>
              <a:rPr lang="en-US" dirty="0"/>
              <a:t>Focus on software and protocols</a:t>
            </a:r>
          </a:p>
          <a:p>
            <a:pPr lvl="1"/>
            <a:r>
              <a:rPr lang="en-US" dirty="0"/>
              <a:t>Not hardware</a:t>
            </a:r>
          </a:p>
          <a:p>
            <a:pPr lvl="1"/>
            <a:r>
              <a:rPr lang="en-US" dirty="0"/>
              <a:t>Minimal theory</a:t>
            </a:r>
          </a:p>
          <a:p>
            <a:r>
              <a:rPr lang="en-US" dirty="0"/>
              <a:t>Project-centric, hands-on experience</a:t>
            </a:r>
          </a:p>
          <a:p>
            <a:pPr lvl="1"/>
            <a:r>
              <a:rPr lang="en-US" dirty="0"/>
              <a:t>Programming APIs</a:t>
            </a:r>
          </a:p>
          <a:p>
            <a:pPr lvl="1"/>
            <a:r>
              <a:rPr lang="en-US" dirty="0"/>
              <a:t>Network Simulation</a:t>
            </a:r>
          </a:p>
          <a:p>
            <a:pPr lvl="1"/>
            <a:r>
              <a:rPr lang="en-US" dirty="0"/>
              <a:t>Application-level protocols</a:t>
            </a:r>
          </a:p>
          <a:p>
            <a:pPr lvl="1"/>
            <a:r>
              <a:rPr lang="en-US" dirty="0"/>
              <a:t>Distributed systems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5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F836-22D3-A346-90B8-CABCD088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D4A70-6F4E-3042-AAF8-01CD6AD9B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5469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Before </a:t>
            </a:r>
            <a:r>
              <a:rPr lang="en-US" dirty="0" err="1"/>
              <a:t>professoring</a:t>
            </a:r>
            <a:endParaRPr lang="en-US" dirty="0"/>
          </a:p>
          <a:p>
            <a:pPr lvl="1"/>
            <a:r>
              <a:rPr lang="en-US" dirty="0"/>
              <a:t>BA in Physics and French -&gt; CS textbook author -&gt; PhD in CS (Networks/DS) -&gt; postdoc</a:t>
            </a:r>
          </a:p>
          <a:p>
            <a:pPr lvl="1"/>
            <a:r>
              <a:rPr lang="en-US" dirty="0"/>
              <a:t>Research focused car-to-car networks, P2P systems, crowdsourcing</a:t>
            </a:r>
          </a:p>
          <a:p>
            <a:pPr lvl="1"/>
            <a:endParaRPr lang="en-US" dirty="0"/>
          </a:p>
          <a:p>
            <a:r>
              <a:rPr lang="en-US" dirty="0"/>
              <a:t>Since joining Northeastern</a:t>
            </a:r>
          </a:p>
          <a:p>
            <a:pPr lvl="1"/>
            <a:r>
              <a:rPr lang="en-US" dirty="0"/>
              <a:t>Focus on privacy, security, transparency, and mobile systems</a:t>
            </a:r>
          </a:p>
          <a:p>
            <a:pPr lvl="1"/>
            <a:r>
              <a:rPr lang="en-US" dirty="0"/>
              <a:t>Topics include mobile/IoT privacy, PKIs, net neutrality, congestion control</a:t>
            </a:r>
          </a:p>
          <a:p>
            <a:pPr lvl="1"/>
            <a:endParaRPr lang="en-US" dirty="0"/>
          </a:p>
          <a:p>
            <a:r>
              <a:rPr lang="en-US" dirty="0"/>
              <a:t>Sabbatical</a:t>
            </a:r>
          </a:p>
          <a:p>
            <a:pPr lvl="1"/>
            <a:r>
              <a:rPr lang="en-US" dirty="0"/>
              <a:t>Security architect at Akamai, focusing on Internet routing performance and security</a:t>
            </a:r>
          </a:p>
          <a:p>
            <a:pPr lvl="1"/>
            <a:endParaRPr lang="en-US" dirty="0"/>
          </a:p>
          <a:p>
            <a:r>
              <a:rPr lang="en-US" dirty="0"/>
              <a:t>Now</a:t>
            </a:r>
          </a:p>
          <a:p>
            <a:pPr lvl="1"/>
            <a:r>
              <a:rPr lang="en-US" dirty="0"/>
              <a:t>Technology/policy, dark patterns, bias in AI, tracing personal data flows (beyond first hop)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3399B-1B03-8A4F-891D-16A2B9D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1E21-EB8B-664F-AE65-C5CCB7D2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7EA50-B1AE-CF4B-8571-08E82A4A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E7391-8D46-924B-B2E0-ECF619F6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46DA7C-A78F-A940-B23B-EB9FA80F7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2"/>
          <a:stretch/>
        </p:blipFill>
        <p:spPr bwMode="auto">
          <a:xfrm>
            <a:off x="243837" y="1114926"/>
            <a:ext cx="3745919" cy="484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3FE030-E683-8C43-A7EA-3BECBE89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43" y="1021421"/>
            <a:ext cx="2527096" cy="546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791EF46-34A4-AE45-B061-3D32DCAF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15" y="2383227"/>
            <a:ext cx="11873970" cy="274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11852-E5DE-C347-87B3-6F296F88A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621" y="1516872"/>
            <a:ext cx="5954191" cy="479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speakers-testbed">
            <a:extLst>
              <a:ext uri="{FF2B5EF4-FFF2-40B4-BE49-F238E27FC236}">
                <a16:creationId xmlns:a16="http://schemas.microsoft.com/office/drawing/2014/main" id="{98BA7A04-C31D-B44D-AB79-5C4FF80A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61" y="1516872"/>
            <a:ext cx="4694737" cy="298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otrim">
            <a:extLst>
              <a:ext uri="{FF2B5EF4-FFF2-40B4-BE49-F238E27FC236}">
                <a16:creationId xmlns:a16="http://schemas.microsoft.com/office/drawing/2014/main" id="{E3313DAE-F9C6-B543-A487-9230F12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43" y="4760764"/>
            <a:ext cx="7110403" cy="154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A1840-A8F5-A171-FDF2-F5FF7280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53" y="1607474"/>
            <a:ext cx="6390415" cy="47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website: </a:t>
            </a:r>
            <a:r>
              <a:rPr lang="en-US" dirty="0">
                <a:hlinkClick r:id="rId2"/>
              </a:rPr>
              <a:t>https://4700.network/</a:t>
            </a:r>
            <a:r>
              <a:rPr lang="en-US" dirty="0"/>
              <a:t> </a:t>
            </a:r>
          </a:p>
          <a:p>
            <a:r>
              <a:rPr lang="en-US" dirty="0"/>
              <a:t>Canvas embeds the course syllabus, has links to forum and assignments</a:t>
            </a:r>
          </a:p>
          <a:p>
            <a:r>
              <a:rPr lang="en-US" dirty="0"/>
              <a:t>Class forum is on Piazza</a:t>
            </a:r>
          </a:p>
          <a:p>
            <a:pPr lvl="1"/>
            <a:r>
              <a:rPr lang="en-US" dirty="0"/>
              <a:t>Sign up today via Canvas</a:t>
            </a:r>
          </a:p>
          <a:p>
            <a:r>
              <a:rPr lang="en-US" dirty="0"/>
              <a:t>Homework and project submission will be via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Links available via Canvas</a:t>
            </a:r>
          </a:p>
          <a:p>
            <a:r>
              <a:rPr lang="en-US" dirty="0"/>
              <a:t>When in doubt, post to Piazza</a:t>
            </a:r>
          </a:p>
          <a:p>
            <a:pPr lvl="1"/>
            <a:r>
              <a:rPr lang="en-US" b="1" dirty="0"/>
              <a:t>Piazza is HIGHLY preferable to email</a:t>
            </a:r>
          </a:p>
          <a:p>
            <a:pPr lvl="2"/>
            <a:r>
              <a:rPr lang="en-US" sz="2000" dirty="0"/>
              <a:t>If you e-mail me a question, I will tell you to post it on Piazza</a:t>
            </a:r>
          </a:p>
          <a:p>
            <a:pPr lvl="1"/>
            <a:r>
              <a:rPr lang="en-US" dirty="0"/>
              <a:t>Use folders (#homework1, #lecture_wk2, #project3, etc.)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3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TA(s)</a:t>
            </a:r>
          </a:p>
          <a:p>
            <a:pPr lvl="1"/>
            <a:r>
              <a:rPr lang="en-US" b="1" dirty="0"/>
              <a:t>Christo Franklin, Sarah Gillespie, Elianne Mejia, Aditya Shenoy</a:t>
            </a:r>
          </a:p>
          <a:p>
            <a:pPr marL="201163" lvl="1" indent="0">
              <a:buNone/>
            </a:pPr>
            <a:endParaRPr lang="en-US" dirty="0"/>
          </a:p>
          <a:p>
            <a:pPr marL="201163" lvl="1" indent="0">
              <a:buNone/>
            </a:pPr>
            <a:r>
              <a:rPr lang="en-US" dirty="0"/>
              <a:t>Office Hours: </a:t>
            </a:r>
          </a:p>
          <a:p>
            <a:pPr lvl="1"/>
            <a:r>
              <a:rPr lang="en-US" dirty="0"/>
              <a:t>Will be held on Zoom (getting rooms on campus during business hours is impossible)</a:t>
            </a:r>
          </a:p>
          <a:p>
            <a:pPr lvl="1"/>
            <a:r>
              <a:rPr lang="en-US" dirty="0"/>
              <a:t>Times/dates will be posted on 4700.network</a:t>
            </a:r>
          </a:p>
          <a:p>
            <a:pPr lvl="1"/>
            <a:r>
              <a:rPr lang="en-US" dirty="0"/>
              <a:t>Zoom links will be available on Canvas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0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6F13-15A4-6D4F-B019-A3BF1474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Like it’s 2019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0025-082B-0749-B42D-E538E8F4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person lectures</a:t>
            </a:r>
          </a:p>
          <a:p>
            <a:pPr lvl="1"/>
            <a:r>
              <a:rPr lang="en-US" dirty="0"/>
              <a:t>That said, please wear a mask if you don’t feel well…</a:t>
            </a:r>
          </a:p>
          <a:p>
            <a:pPr lvl="1"/>
            <a:r>
              <a:rPr lang="en-US" dirty="0"/>
              <a:t>Or stay home if you’re really ill</a:t>
            </a:r>
          </a:p>
          <a:p>
            <a:pPr lvl="1"/>
            <a:r>
              <a:rPr lang="en-US" dirty="0"/>
              <a:t>Expectation is that vast majority of students will be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89F63-1B4D-7F4A-8319-95240E9D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am a network researcher</a:t>
            </a:r>
          </a:p>
          <a:p>
            <a:pPr lvl="1"/>
            <a:r>
              <a:rPr lang="en-US" dirty="0"/>
              <a:t>Things make sense to me that may not make sense to you</a:t>
            </a:r>
          </a:p>
          <a:p>
            <a:pPr lvl="1"/>
            <a:r>
              <a:rPr lang="en-US" dirty="0"/>
              <a:t>I talk fast if nobody stops me</a:t>
            </a:r>
          </a:p>
          <a:p>
            <a:pPr lvl="1"/>
            <a:endParaRPr lang="en-US" dirty="0"/>
          </a:p>
          <a:p>
            <a:r>
              <a:rPr lang="en-US" dirty="0"/>
              <a:t>Solution: </a:t>
            </a:r>
            <a:r>
              <a:rPr lang="en-US" dirty="0">
                <a:solidFill>
                  <a:schemeClr val="accent1"/>
                </a:solidFill>
              </a:rPr>
              <a:t>ask/answer questions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Seriously, </a:t>
            </a:r>
            <a:r>
              <a:rPr lang="en-US" sz="2800" b="1" dirty="0"/>
              <a:t>ask questions </a:t>
            </a:r>
            <a:r>
              <a:rPr lang="en-US" dirty="0"/>
              <a:t>(interrupting me is OK!)</a:t>
            </a:r>
          </a:p>
          <a:p>
            <a:pPr lvl="1"/>
            <a:r>
              <a:rPr lang="en-US" dirty="0"/>
              <a:t>Seriously, </a:t>
            </a:r>
            <a:r>
              <a:rPr lang="en-US" sz="2800" b="1" dirty="0"/>
              <a:t>answer</a:t>
            </a:r>
            <a:r>
              <a:rPr lang="en-US" dirty="0"/>
              <a:t> questions!</a:t>
            </a:r>
          </a:p>
          <a:p>
            <a:pPr lvl="1"/>
            <a:r>
              <a:rPr lang="en-US" dirty="0"/>
              <a:t>Staring at blank faces in class is very awkward</a:t>
            </a:r>
          </a:p>
          <a:p>
            <a:pPr lvl="2"/>
            <a:r>
              <a:rPr lang="en-US" sz="2000" dirty="0"/>
              <a:t>I will continue doing so until someone answers my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textbook</a:t>
            </a:r>
          </a:p>
          <a:p>
            <a:pPr lvl="1"/>
            <a:r>
              <a:rPr lang="en-US" dirty="0"/>
              <a:t>Computer Networks: A Systems Approach (Peterson and Davie, 5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  <a:p>
            <a:pPr lvl="1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Edition free online via library or author’s website: </a:t>
            </a:r>
            <a:r>
              <a:rPr lang="en-US" dirty="0">
                <a:hlinkClick r:id="rId2"/>
              </a:rPr>
              <a:t>https://book.systemsapproach.org/index.html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 descr="C:\Users\t0ph3r\Documents\CS 4700\assets\fif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12221" r="18154" b="-856"/>
          <a:stretch/>
        </p:blipFill>
        <p:spPr bwMode="auto">
          <a:xfrm>
            <a:off x="4136733" y="2990774"/>
            <a:ext cx="2972483" cy="3666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8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7101-A81F-C2BB-27CE-756D2D05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Who Has Taken CS 3700?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0BDCC-D429-6862-5853-C94327655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has significant overlap with CS 3700</a:t>
            </a:r>
          </a:p>
          <a:p>
            <a:r>
              <a:rPr lang="en-US" dirty="0"/>
              <a:t>Traditionally, it has been setup to try and mitigate this overlap somewhat</a:t>
            </a:r>
          </a:p>
          <a:p>
            <a:r>
              <a:rPr lang="en-US" dirty="0"/>
              <a:t>Is this still necessary?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43665-8F0B-A603-8ADD-20FF0A71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1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3"/>
            <a:ext cx="11558015" cy="5182861"/>
          </a:xfrm>
        </p:spPr>
        <p:txBody>
          <a:bodyPr>
            <a:normAutofit/>
          </a:bodyPr>
          <a:lstStyle/>
          <a:p>
            <a:r>
              <a:rPr lang="en-US" dirty="0"/>
              <a:t>Welcome to CS 4700</a:t>
            </a:r>
          </a:p>
          <a:p>
            <a:pPr lvl="1"/>
            <a:r>
              <a:rPr lang="en-US" dirty="0"/>
              <a:t>Are you in the right classroom?</a:t>
            </a:r>
          </a:p>
          <a:p>
            <a:pPr lvl="1"/>
            <a:r>
              <a:rPr lang="en-US" dirty="0"/>
              <a:t>Okay, good.</a:t>
            </a:r>
          </a:p>
          <a:p>
            <a:endParaRPr lang="en-US" dirty="0"/>
          </a:p>
          <a:p>
            <a:r>
              <a:rPr lang="en-US" dirty="0"/>
              <a:t>Who am I?</a:t>
            </a:r>
          </a:p>
          <a:p>
            <a:pPr lvl="1"/>
            <a:r>
              <a:rPr lang="en-US" dirty="0"/>
              <a:t>Professor Alden Jackson, Ph.D. </a:t>
            </a:r>
            <a:r>
              <a:rPr lang="en-US"/>
              <a:t>(he, his). </a:t>
            </a:r>
            <a:r>
              <a:rPr lang="en-US" dirty="0"/>
              <a:t>Please call me Professor Jackson.</a:t>
            </a:r>
          </a:p>
          <a:p>
            <a:pPr lvl="1"/>
            <a:r>
              <a:rPr lang="en-US" dirty="0"/>
              <a:t>Previous and current research areas: ultra high-speed networks, network architecture, transport protocols, massive distributed system reliability, network security, privacy and Internet censorship mitigation</a:t>
            </a:r>
          </a:p>
          <a:p>
            <a:pPr lvl="1"/>
            <a:r>
              <a:rPr lang="en-US" dirty="0">
                <a:hlinkClick r:id="rId3"/>
              </a:rPr>
              <a:t>awjacks@ccs.neu.edu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a.jackson@northeastern.edu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https://www.khoury.northeastern.edu/people/alden-jackson/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676400" y="4449171"/>
            <a:ext cx="8839200" cy="22564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061BD82-8EB7-8447-ACB7-0771AAB52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857129"/>
              </p:ext>
            </p:extLst>
          </p:nvPr>
        </p:nvGraphicFramePr>
        <p:xfrm>
          <a:off x="782752" y="1620626"/>
          <a:ext cx="10223501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61">
                  <a:extLst>
                    <a:ext uri="{9D8B030D-6E8A-4147-A177-3AD203B41FA5}">
                      <a16:colId xmlns:a16="http://schemas.microsoft.com/office/drawing/2014/main" val="3017725720"/>
                    </a:ext>
                  </a:extLst>
                </a:gridCol>
                <a:gridCol w="538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Count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Points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403016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Projects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3%, 5%, 8%, 11%, 6%, 11%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Homeworks</a:t>
                      </a:r>
                      <a:endParaRPr lang="en-US" sz="2800" dirty="0"/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9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2% each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3206561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Weekly In-class Quizzes 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1% each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3572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 Midterm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14%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204400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Final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14%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336041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Total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--</a:t>
                      </a:r>
                    </a:p>
                  </a:txBody>
                  <a:tcPr marL="102579" marR="102579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100%</a:t>
                      </a:r>
                    </a:p>
                  </a:txBody>
                  <a:tcPr marL="102579" marR="102579"/>
                </a:tc>
                <a:extLst>
                  <a:ext uri="{0D108BD9-81ED-4DB2-BD59-A6C34878D82A}">
                    <a16:rowId xmlns:a16="http://schemas.microsoft.com/office/drawing/2014/main" val="26388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3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project-centric</a:t>
            </a:r>
          </a:p>
          <a:p>
            <a:pPr lvl="1"/>
            <a:r>
              <a:rPr lang="en-US" dirty="0"/>
              <a:t>Designed to give you real networking experience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Start early</a:t>
            </a:r>
            <a:r>
              <a:rPr lang="en-US" dirty="0"/>
              <a:t>!</a:t>
            </a:r>
          </a:p>
          <a:p>
            <a:pPr lvl="1"/>
            <a:r>
              <a:rPr lang="en-US" sz="2800" b="1" dirty="0"/>
              <a:t>Seriously, </a:t>
            </a:r>
            <a:r>
              <a:rPr lang="en-US" sz="2800" b="1" dirty="0">
                <a:solidFill>
                  <a:schemeClr val="accent1"/>
                </a:solidFill>
              </a:rPr>
              <a:t>start early</a:t>
            </a:r>
            <a:r>
              <a:rPr lang="en-US" sz="2800" b="1" dirty="0"/>
              <a:t>!</a:t>
            </a:r>
          </a:p>
          <a:p>
            <a:r>
              <a:rPr lang="en-US" dirty="0"/>
              <a:t>6 projects</a:t>
            </a:r>
          </a:p>
          <a:p>
            <a:pPr lvl="1"/>
            <a:r>
              <a:rPr lang="en-US" dirty="0"/>
              <a:t>Due at 11:59:59pm on Tuesday of specified week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Gradescope</a:t>
            </a:r>
            <a:r>
              <a:rPr lang="en-US" dirty="0"/>
              <a:t> to submit your code, documentation, etc.</a:t>
            </a:r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Working code is critical!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84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Logistics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may choose the language for the projects</a:t>
            </a:r>
          </a:p>
          <a:p>
            <a:pPr lvl="2"/>
            <a:r>
              <a:rPr lang="en-US" sz="2000" dirty="0">
                <a:solidFill>
                  <a:schemeClr val="accent1"/>
                </a:solidFill>
              </a:rPr>
              <a:t>Code must compile on the </a:t>
            </a:r>
            <a:r>
              <a:rPr lang="en-US" sz="2000" dirty="0" err="1">
                <a:solidFill>
                  <a:schemeClr val="accent1"/>
                </a:solidFill>
              </a:rPr>
              <a:t>Gradescope</a:t>
            </a:r>
            <a:r>
              <a:rPr lang="en-US" sz="2000" dirty="0">
                <a:solidFill>
                  <a:schemeClr val="accent1"/>
                </a:solidFill>
              </a:rPr>
              <a:t> docker instances (Ubuntu 22.04)</a:t>
            </a:r>
          </a:p>
          <a:p>
            <a:pPr lvl="2"/>
            <a:r>
              <a:rPr lang="en-US" sz="2000" dirty="0">
                <a:solidFill>
                  <a:schemeClr val="accent1"/>
                </a:solidFill>
              </a:rPr>
              <a:t>Specs of the </a:t>
            </a:r>
            <a:r>
              <a:rPr lang="en-US" sz="2000" dirty="0" err="1">
                <a:solidFill>
                  <a:schemeClr val="accent1"/>
                </a:solidFill>
              </a:rPr>
              <a:t>Gradescope</a:t>
            </a:r>
            <a:r>
              <a:rPr lang="en-US" sz="2000" dirty="0">
                <a:solidFill>
                  <a:schemeClr val="accent1"/>
                </a:solidFill>
              </a:rPr>
              <a:t> container on Piazza</a:t>
            </a:r>
          </a:p>
          <a:p>
            <a:endParaRPr lang="en-US" dirty="0"/>
          </a:p>
          <a:p>
            <a:r>
              <a:rPr lang="en-US" dirty="0"/>
              <a:t>Project questions?</a:t>
            </a:r>
          </a:p>
          <a:p>
            <a:pPr lvl="1"/>
            <a:r>
              <a:rPr lang="en-US" dirty="0"/>
              <a:t>Post them on Piazza!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22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Projects 3—6 will be completed in groups of one or two…</a:t>
            </a:r>
          </a:p>
          <a:p>
            <a:endParaRPr lang="en-US" dirty="0"/>
          </a:p>
          <a:p>
            <a:r>
              <a:rPr lang="en-US" dirty="0"/>
              <a:t>Partner selection</a:t>
            </a:r>
          </a:p>
          <a:p>
            <a:pPr lvl="1"/>
            <a:r>
              <a:rPr lang="en-US" dirty="0"/>
              <a:t>Pick whoever you want (any section)</a:t>
            </a:r>
          </a:p>
          <a:p>
            <a:pPr lvl="1"/>
            <a:r>
              <a:rPr lang="en-US" dirty="0"/>
              <a:t>You may switch partners between projects</a:t>
            </a:r>
          </a:p>
          <a:p>
            <a:pPr lvl="1"/>
            <a:r>
              <a:rPr lang="en-US" dirty="0"/>
              <a:t>Do not complain to me about your lazy partner</a:t>
            </a:r>
          </a:p>
          <a:p>
            <a:pPr lvl="2"/>
            <a:r>
              <a:rPr lang="en-US" dirty="0"/>
              <a:t>Hey, you picked them</a:t>
            </a:r>
          </a:p>
          <a:p>
            <a:pPr lvl="2"/>
            <a:endParaRPr lang="en-US" dirty="0"/>
          </a:p>
          <a:p>
            <a:r>
              <a:rPr lang="en-US" dirty="0"/>
              <a:t>Can’t find a partner?</a:t>
            </a:r>
          </a:p>
          <a:p>
            <a:pPr lvl="1"/>
            <a:r>
              <a:rPr lang="en-US" dirty="0"/>
              <a:t>Post a message on Piazza!</a:t>
            </a:r>
          </a:p>
          <a:p>
            <a:pPr lvl="1"/>
            <a:r>
              <a:rPr lang="en-US" i="1" dirty="0"/>
              <a:t>Getting the hint about Piazza?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5F61-1403-CE4C-5D35-3159D150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EB19-E68C-CAB9-D398-E9C45B5D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Nine </a:t>
            </a:r>
            <a:r>
              <a:rPr lang="en-US" dirty="0" err="1"/>
              <a:t>homeworks</a:t>
            </a:r>
            <a:r>
              <a:rPr lang="en-US" dirty="0"/>
              <a:t>, due roughly weekly throughout the semester</a:t>
            </a:r>
          </a:p>
          <a:p>
            <a:r>
              <a:rPr lang="en-US" dirty="0"/>
              <a:t>Meant to reinforce and explore concepts from lectures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D53DC-F5D1-5ABD-1232-0DA82CC2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81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is given 6 slip days they can use at any time to extend a deadline</a:t>
            </a:r>
          </a:p>
          <a:p>
            <a:pPr lvl="1"/>
            <a:r>
              <a:rPr lang="en-US" dirty="0"/>
              <a:t>You don’t need to ask me, just turn-in stuff late</a:t>
            </a:r>
          </a:p>
          <a:p>
            <a:pPr lvl="1"/>
            <a:r>
              <a:rPr lang="en-US" dirty="0"/>
              <a:t>All group members must have unused slip days</a:t>
            </a:r>
          </a:p>
          <a:p>
            <a:pPr lvl="2"/>
            <a:r>
              <a:rPr lang="en-US" dirty="0"/>
              <a:t>i.e. if one member has zero slip days left, the whole group has zero slip days</a:t>
            </a:r>
          </a:p>
          <a:p>
            <a:endParaRPr lang="en-US" dirty="0"/>
          </a:p>
          <a:p>
            <a:r>
              <a:rPr lang="en-US" dirty="0"/>
              <a:t>Assignments are due at 11:59:59, </a:t>
            </a:r>
            <a:r>
              <a:rPr lang="en-US" b="1" dirty="0">
                <a:solidFill>
                  <a:schemeClr val="accent1"/>
                </a:solidFill>
              </a:rPr>
              <a:t>no exceptions</a:t>
            </a:r>
          </a:p>
          <a:p>
            <a:pPr lvl="1"/>
            <a:r>
              <a:rPr lang="en-US" dirty="0"/>
              <a:t>Slip days used in 1 day increments</a:t>
            </a:r>
          </a:p>
          <a:p>
            <a:pPr lvl="1"/>
            <a:r>
              <a:rPr lang="en-US" dirty="0"/>
              <a:t>1 second late = 1 hour late = 1 day late</a:t>
            </a:r>
          </a:p>
          <a:p>
            <a:pPr lvl="1"/>
            <a:r>
              <a:rPr lang="en-US" dirty="0"/>
              <a:t>No slip days left → 20% off per 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98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4E6D-EFB9-88FC-E0CA-0A15CFA0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C01F-7B25-DF47-8F29-A01A6A53F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 in-class quizzes throughout the semester</a:t>
            </a:r>
          </a:p>
          <a:p>
            <a:r>
              <a:rPr lang="en-US" dirty="0"/>
              <a:t>Roughly weekly, except the Midterm week</a:t>
            </a:r>
          </a:p>
          <a:p>
            <a:r>
              <a:rPr lang="en-US" dirty="0"/>
              <a:t>Written, closed note</a:t>
            </a:r>
          </a:p>
          <a:p>
            <a:r>
              <a:rPr lang="en-US" dirty="0"/>
              <a:t>10 minutes will be offered at the beginning of class, but it won’t all be needed</a:t>
            </a:r>
          </a:p>
          <a:p>
            <a:r>
              <a:rPr lang="en-US" dirty="0"/>
              <a:t>Meant to assess understanding of lecture materials, encourage attendance, and fight the scourge of AI apathy</a:t>
            </a:r>
          </a:p>
          <a:p>
            <a:r>
              <a:rPr lang="en-US" dirty="0"/>
              <a:t>Also really good practice for exams, speaking of which…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4934D-1482-8D78-7B87-F799EF68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17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5182861"/>
          </a:xfrm>
        </p:spPr>
        <p:txBody>
          <a:bodyPr/>
          <a:lstStyle/>
          <a:p>
            <a:r>
              <a:rPr lang="en-US" dirty="0"/>
              <a:t>Midterm and Final</a:t>
            </a:r>
          </a:p>
          <a:p>
            <a:pPr lvl="1"/>
            <a:r>
              <a:rPr lang="en-US" dirty="0"/>
              <a:t>Administered in person</a:t>
            </a:r>
          </a:p>
          <a:p>
            <a:pPr lvl="1"/>
            <a:r>
              <a:rPr lang="en-US" dirty="0"/>
              <a:t>Midterm will be in-class, Final will be during finals week</a:t>
            </a:r>
          </a:p>
          <a:p>
            <a:pPr lvl="1"/>
            <a:r>
              <a:rPr lang="en-US" dirty="0"/>
              <a:t>The Final will be </a:t>
            </a:r>
            <a:r>
              <a:rPr lang="en-US" b="1" dirty="0"/>
              <a:t>cumulative</a:t>
            </a:r>
          </a:p>
          <a:p>
            <a:r>
              <a:rPr lang="en-US" dirty="0"/>
              <a:t>Guessing is strongly discouraged</a:t>
            </a:r>
          </a:p>
          <a:p>
            <a:pPr lvl="1"/>
            <a:r>
              <a:rPr lang="en-US" dirty="0"/>
              <a:t>You get 20% of points for leaving a question blank</a:t>
            </a:r>
          </a:p>
          <a:p>
            <a:pPr lvl="1"/>
            <a:r>
              <a:rPr lang="en-US" dirty="0"/>
              <a:t>0% if you have both a right answer and a wrong answer</a:t>
            </a:r>
          </a:p>
          <a:p>
            <a:r>
              <a:rPr lang="en-US" dirty="0"/>
              <a:t>Students may bring one 8.5x11 sheet of notes to the exams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51828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none</a:t>
            </a:r>
          </a:p>
          <a:p>
            <a:pPr marL="0" indent="0">
              <a:buNone/>
            </a:pPr>
            <a:r>
              <a:rPr lang="en-US" dirty="0"/>
              <a:t>Nothing to see here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32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5E55F-C758-0D59-731D-D4EA97AA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E96C-00D2-1D3A-4513-1257BDC0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Grades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479A-B769-15F7-A31C-64BFBC027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end of the semester, all of your grades will sum to 100 points</a:t>
            </a:r>
          </a:p>
          <a:p>
            <a:endParaRPr lang="en-US" dirty="0"/>
          </a:p>
          <a:p>
            <a:pPr marL="365751" lvl="1" indent="0" algn="ctr">
              <a:buNone/>
            </a:pPr>
            <a:r>
              <a:rPr lang="en-US" dirty="0"/>
              <a:t>3+5+8+11+6+11+2*9+1*10+14*2 = 100</a:t>
            </a:r>
          </a:p>
          <a:p>
            <a:endParaRPr lang="en-US" dirty="0"/>
          </a:p>
          <a:p>
            <a:r>
              <a:rPr lang="en-US" dirty="0"/>
              <a:t>Final grades are based on a simple scale:</a:t>
            </a:r>
          </a:p>
          <a:p>
            <a:pPr lvl="1"/>
            <a:r>
              <a:rPr lang="en-US" dirty="0"/>
              <a:t>A &gt;92, A- 90-92, B+ 87-89, B 83-86, B- 80-82, …</a:t>
            </a:r>
          </a:p>
          <a:p>
            <a:r>
              <a:rPr lang="en-US" dirty="0"/>
              <a:t>We don’t curve grades</a:t>
            </a:r>
          </a:p>
          <a:p>
            <a:r>
              <a:rPr lang="en-US" dirty="0"/>
              <a:t>All final grades will be rounded up to the next integer</a:t>
            </a:r>
          </a:p>
          <a:p>
            <a:pPr lvl="1"/>
            <a:r>
              <a:rPr lang="en-US" dirty="0"/>
              <a:t>Example: 89.00000000000000001 </a:t>
            </a:r>
            <a:r>
              <a:rPr lang="en-US" dirty="0">
                <a:sym typeface="Wingdings" panose="05000000000000000000" pitchFamily="2" charset="2"/>
              </a:rPr>
              <a:t> 90 which is an A-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EEDF8C-A896-7446-C7F2-D173E833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6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3A6B-B902-4735-D3F2-3B18D41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216269"/>
            <a:ext cx="11558016" cy="734816"/>
          </a:xfrm>
        </p:spPr>
        <p:txBody>
          <a:bodyPr>
            <a:normAutofit/>
          </a:bodyPr>
          <a:lstStyle/>
          <a:p>
            <a:r>
              <a:rPr lang="en-US" dirty="0"/>
              <a:t>Places I’ve hung my hat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07120-D6E2-04E0-C667-2E9E7963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1957A-2682-A17D-D47C-D0AD3439143F}"/>
              </a:ext>
            </a:extLst>
          </p:cNvPr>
          <p:cNvSpPr txBox="1"/>
          <p:nvPr/>
        </p:nvSpPr>
        <p:spPr>
          <a:xfrm>
            <a:off x="3016405" y="3244334"/>
            <a:ext cx="6122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BB8BB-9E5A-3019-0D41-5F9EEAEA3204}"/>
              </a:ext>
            </a:extLst>
          </p:cNvPr>
          <p:cNvSpPr txBox="1"/>
          <p:nvPr/>
        </p:nvSpPr>
        <p:spPr>
          <a:xfrm>
            <a:off x="3016405" y="3244334"/>
            <a:ext cx="6122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1578F11A-03AB-66BE-BD2A-EA8454E31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5" y="817449"/>
            <a:ext cx="4340780" cy="119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38EBC4E9-9AEA-F310-6D57-E35BB605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103"/>
            <a:ext cx="6498672" cy="1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37ED240C-310A-A448-C8FC-5CBFF872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668"/>
            <a:ext cx="5631366" cy="22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5E2E461B-65D7-AFB7-17F3-FB9EACD4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95" y="581352"/>
            <a:ext cx="4735534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E9762B3F-C8C3-0835-EEAC-602D09E4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00" y="3067631"/>
            <a:ext cx="5654515" cy="11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CF1E47D5-BA2E-A834-1B30-593441C5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41" y="4218737"/>
            <a:ext cx="6003073" cy="2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E7E48-88B1-BC9A-10AF-38EC5B8F8F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617" y="2021693"/>
            <a:ext cx="3416132" cy="11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68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Regrade Requests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</a:t>
            </a:r>
            <a:r>
              <a:rPr lang="en-US" dirty="0" err="1"/>
              <a:t>Gradescope</a:t>
            </a:r>
            <a:r>
              <a:rPr lang="en-US" dirty="0"/>
              <a:t> to request regrades</a:t>
            </a:r>
          </a:p>
          <a:p>
            <a:pPr marL="880089" lvl="1" indent="-514338">
              <a:buFont typeface="+mj-lt"/>
              <a:buAutoNum type="arabicPeriod"/>
            </a:pPr>
            <a:r>
              <a:rPr lang="en-US" dirty="0"/>
              <a:t>Specify the problem(s) you want regraded</a:t>
            </a:r>
          </a:p>
          <a:p>
            <a:pPr marL="880089" lvl="1" indent="-514338">
              <a:buFont typeface="+mj-lt"/>
              <a:buAutoNum type="arabicPeriod"/>
            </a:pPr>
            <a:r>
              <a:rPr lang="en-US" dirty="0"/>
              <a:t>For each problem, explain why the grade is in error</a:t>
            </a:r>
          </a:p>
          <a:p>
            <a:pPr marL="880089" lvl="1" indent="-514338">
              <a:buFont typeface="+mj-lt"/>
              <a:buAutoNum type="arabicPeriod"/>
            </a:pPr>
            <a:r>
              <a:rPr lang="en-US" dirty="0"/>
              <a:t>The grader will review the </a:t>
            </a:r>
            <a:r>
              <a:rPr lang="en-US"/>
              <a:t>request and respond</a:t>
            </a:r>
            <a:endParaRPr lang="en-US" dirty="0"/>
          </a:p>
          <a:p>
            <a:r>
              <a:rPr lang="en-US" dirty="0"/>
              <a:t>If not satisfied with result, each student gets two challenges with me</a:t>
            </a:r>
          </a:p>
          <a:p>
            <a:pPr lvl="1"/>
            <a:r>
              <a:rPr lang="en-US" dirty="0"/>
              <a:t>Modeled after NFL system</a:t>
            </a:r>
          </a:p>
          <a:p>
            <a:pPr lvl="1"/>
            <a:r>
              <a:rPr lang="en-US" dirty="0"/>
              <a:t>If you challenge a regrade and you are wrong, you lose a challenge</a:t>
            </a:r>
          </a:p>
          <a:p>
            <a:pPr lvl="1"/>
            <a:r>
              <a:rPr lang="en-US" dirty="0"/>
              <a:t>When you are out of challenges, you cannot ask for </a:t>
            </a:r>
            <a:r>
              <a:rPr lang="en-US" dirty="0" err="1"/>
              <a:t>regrading</a:t>
            </a:r>
            <a:endParaRPr lang="en-US" dirty="0"/>
          </a:p>
          <a:p>
            <a:pPr marL="45718" indent="0">
              <a:buNone/>
            </a:pPr>
            <a:r>
              <a:rPr lang="en-US" dirty="0"/>
              <a:t>Don’t sweat the small stuff</a:t>
            </a:r>
          </a:p>
          <a:p>
            <a:pPr marL="822939" lvl="1" indent="-457189"/>
            <a:r>
              <a:rPr lang="en-US" dirty="0"/>
              <a:t>Challenging minor errors does not make me a happy Professor</a:t>
            </a:r>
          </a:p>
          <a:p>
            <a:pPr marL="822939" lvl="1" indent="-457189"/>
            <a:r>
              <a:rPr lang="en-US" dirty="0"/>
              <a:t>If the change is &lt;5% of the grade, don’t bother</a:t>
            </a:r>
          </a:p>
          <a:p>
            <a:pPr marL="45718" indent="0">
              <a:buNone/>
            </a:pPr>
            <a:r>
              <a:rPr lang="en-US" dirty="0"/>
              <a:t>Full details on the website/syllabus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970" y="363856"/>
            <a:ext cx="2362328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B358-BB59-ECF5-FC32-1CFB7CB2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488A-BDC4-3544-3782-CDEF9003F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AI is forbidden in this class</a:t>
            </a:r>
          </a:p>
          <a:p>
            <a:pPr lvl="1"/>
            <a:r>
              <a:rPr lang="en-US" dirty="0"/>
              <a:t>No chatbots, no AI agents, no AI coding assistants, etc.</a:t>
            </a:r>
          </a:p>
          <a:p>
            <a:r>
              <a:rPr lang="en-US" dirty="0"/>
              <a:t>You must complete projects and </a:t>
            </a:r>
            <a:r>
              <a:rPr lang="en-US" dirty="0" err="1"/>
              <a:t>homeworks</a:t>
            </a:r>
            <a:r>
              <a:rPr lang="en-US" dirty="0"/>
              <a:t> without AI assistance</a:t>
            </a:r>
          </a:p>
          <a:p>
            <a:r>
              <a:rPr lang="en-US" dirty="0"/>
              <a:t>Why?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Historically, AIs routinely get our questions wrong and fail at our assignments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latest educational research is clear: </a:t>
            </a:r>
            <a:r>
              <a:rPr lang="en-US" b="1" dirty="0"/>
              <a:t>AI use ruins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1CECF-81BF-4ECD-3E33-839F11D8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36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526830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Do not do it</a:t>
            </a:r>
          </a:p>
          <a:p>
            <a:pPr lvl="1"/>
            <a:r>
              <a:rPr lang="en-US" dirty="0"/>
              <a:t>Seriously, don’t make me say it again</a:t>
            </a:r>
          </a:p>
          <a:p>
            <a:r>
              <a:rPr lang="en-US" dirty="0"/>
              <a:t>Cheating is an automatic negative grade</a:t>
            </a:r>
          </a:p>
          <a:p>
            <a:pPr lvl="1"/>
            <a:r>
              <a:rPr lang="en-US" dirty="0"/>
              <a:t>Example: cheating on a project worth 5% will net you -5% for the course</a:t>
            </a:r>
          </a:p>
          <a:p>
            <a:pPr lvl="1"/>
            <a:r>
              <a:rPr lang="en-US" dirty="0"/>
              <a:t>Cheating is worse than doing nothing and getting 0%</a:t>
            </a:r>
          </a:p>
          <a:p>
            <a:pPr lvl="1"/>
            <a:r>
              <a:rPr lang="en-US" dirty="0"/>
              <a:t>I will send </a:t>
            </a:r>
            <a:r>
              <a:rPr lang="en-US" dirty="0">
                <a:solidFill>
                  <a:schemeClr val="accent1"/>
                </a:solidFill>
              </a:rPr>
              <a:t>any and all</a:t>
            </a:r>
            <a:r>
              <a:rPr lang="en-US" dirty="0"/>
              <a:t> suspects to OSCCR </a:t>
            </a:r>
            <a:r>
              <a:rPr lang="en-US" dirty="0">
                <a:solidFill>
                  <a:schemeClr val="accent1"/>
                </a:solidFill>
              </a:rPr>
              <a:t>without exception</a:t>
            </a:r>
          </a:p>
          <a:p>
            <a:r>
              <a:rPr lang="en-US" dirty="0"/>
              <a:t>Project code and </a:t>
            </a:r>
            <a:r>
              <a:rPr lang="en-US" dirty="0" err="1"/>
              <a:t>homeworks</a:t>
            </a:r>
            <a:r>
              <a:rPr lang="en-US" dirty="0"/>
              <a:t> must be </a:t>
            </a:r>
            <a:r>
              <a:rPr lang="en-US" dirty="0">
                <a:solidFill>
                  <a:schemeClr val="accent1"/>
                </a:solidFill>
              </a:rPr>
              <a:t>original</a:t>
            </a:r>
          </a:p>
          <a:p>
            <a:pPr lvl="1"/>
            <a:r>
              <a:rPr lang="en-US" dirty="0"/>
              <a:t>You (and your groupmates) </a:t>
            </a:r>
            <a:r>
              <a:rPr lang="en-US" dirty="0">
                <a:solidFill>
                  <a:schemeClr val="accent1"/>
                </a:solidFill>
              </a:rPr>
              <a:t>only </a:t>
            </a:r>
            <a:r>
              <a:rPr lang="en-US" dirty="0">
                <a:solidFill>
                  <a:schemeClr val="tx1"/>
                </a:solidFill>
              </a:rPr>
              <a:t>for projects</a:t>
            </a:r>
          </a:p>
          <a:p>
            <a:pPr lvl="2"/>
            <a:r>
              <a:rPr lang="en-US" dirty="0"/>
              <a:t>Unless we give you starter code, obviously</a:t>
            </a:r>
          </a:p>
          <a:p>
            <a:pPr lvl="1"/>
            <a:r>
              <a:rPr lang="en-US" dirty="0" err="1"/>
              <a:t>StackOverflow</a:t>
            </a:r>
            <a:r>
              <a:rPr lang="en-US" dirty="0"/>
              <a:t>/</a:t>
            </a:r>
            <a:r>
              <a:rPr lang="en-US" dirty="0" err="1"/>
              <a:t>Quora</a:t>
            </a:r>
            <a:r>
              <a:rPr lang="en-US" dirty="0"/>
              <a:t> are </a:t>
            </a:r>
            <a:r>
              <a:rPr lang="en-US" dirty="0">
                <a:solidFill>
                  <a:schemeClr val="accent1"/>
                </a:solidFill>
              </a:rPr>
              <a:t>not </a:t>
            </a:r>
            <a:r>
              <a:rPr lang="en-US" dirty="0"/>
              <a:t>your friends</a:t>
            </a:r>
          </a:p>
          <a:p>
            <a:pPr lvl="1"/>
            <a:r>
              <a:rPr lang="en-US" dirty="0"/>
              <a:t>Copying from public </a:t>
            </a:r>
            <a:r>
              <a:rPr lang="en-US" dirty="0" err="1"/>
              <a:t>Githubs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is cheating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Turning in code generated by an LLM, e.g., CoPilot, </a:t>
            </a:r>
            <a:r>
              <a:rPr lang="en-US" dirty="0">
                <a:solidFill>
                  <a:srgbClr val="C00000"/>
                </a:solidFill>
              </a:rPr>
              <a:t>is cheating</a:t>
            </a:r>
          </a:p>
          <a:p>
            <a:pPr lvl="1"/>
            <a:r>
              <a:rPr lang="en-US" dirty="0"/>
              <a:t>If you have questions about an online resource, ask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17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questions do you have?</a:t>
            </a:r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0860316D-2FFF-654B-F35D-9038FDA9C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3B9EA5-CE9A-4950-A80C-5ADF06B45BB8}" type="slidenum">
              <a:rPr lang="en-US" sz="1050" smtClean="0"/>
              <a:pPr>
                <a:spcAft>
                  <a:spcPts val="600"/>
                </a:spcAft>
              </a:pPr>
              <a:t>33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045502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D5CB-BE12-734B-B748-5D0B462E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E180-0630-B140-B84E-CC515720B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take care of yourselves and each other</a:t>
            </a:r>
          </a:p>
          <a:p>
            <a:pPr lvl="1"/>
            <a:r>
              <a:rPr lang="en-US" dirty="0"/>
              <a:t>Seek help if you need it (UHCS, </a:t>
            </a:r>
            <a:r>
              <a:rPr lang="en-US" dirty="0" err="1"/>
              <a:t>WeCare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My (virtual) door is always open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AE9C5-554D-C440-A9C7-77B5C61C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4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5B573-68D6-AEC6-2333-83B290B91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12F9-CADD-89A4-F734-B47F1345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29538-AC2C-DD90-B054-6A225731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7" y="1388533"/>
            <a:ext cx="11558015" cy="5182861"/>
          </a:xfrm>
        </p:spPr>
        <p:txBody>
          <a:bodyPr>
            <a:normAutofit/>
          </a:bodyPr>
          <a:lstStyle/>
          <a:p>
            <a:r>
              <a:rPr lang="en-US" dirty="0"/>
              <a:t>Welcome to CS 4700</a:t>
            </a:r>
          </a:p>
          <a:p>
            <a:pPr lvl="1"/>
            <a:r>
              <a:rPr lang="en-US" dirty="0"/>
              <a:t>Are you in the right classroom?</a:t>
            </a:r>
          </a:p>
          <a:p>
            <a:pPr lvl="1"/>
            <a:r>
              <a:rPr lang="en-US" dirty="0"/>
              <a:t>Okay, good.</a:t>
            </a:r>
          </a:p>
          <a:p>
            <a:endParaRPr lang="en-US" dirty="0"/>
          </a:p>
          <a:p>
            <a:r>
              <a:rPr lang="en-US" dirty="0"/>
              <a:t>Who am I?</a:t>
            </a:r>
          </a:p>
          <a:p>
            <a:pPr lvl="1"/>
            <a:r>
              <a:rPr lang="en-US" dirty="0"/>
              <a:t>Professor David Choffnes</a:t>
            </a:r>
          </a:p>
          <a:p>
            <a:pPr lvl="1"/>
            <a:r>
              <a:rPr lang="en-US" dirty="0"/>
              <a:t>Director of the Cybersecurity and Privacy Institute at Northeastern</a:t>
            </a:r>
          </a:p>
          <a:p>
            <a:pPr lvl="1"/>
            <a:r>
              <a:rPr lang="en-US" dirty="0">
                <a:hlinkClick r:id="rId3"/>
              </a:rPr>
              <a:t>d.choffnes@northeastern.edu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https://david.choffnes.com/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10816-64EA-9BB0-562F-898F805A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02D5-3921-9AC7-E083-C4696D5F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Other Sections?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1049C-6EC8-3572-8CFC-4A693B34E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Taught by me too. </a:t>
            </a:r>
          </a:p>
          <a:p>
            <a:pPr marL="201163" lvl="1" indent="0">
              <a:buNone/>
            </a:pPr>
            <a:endParaRPr lang="en-US" dirty="0"/>
          </a:p>
          <a:p>
            <a:pPr marL="201163" lvl="1" indent="0">
              <a:buNone/>
            </a:pPr>
            <a:r>
              <a:rPr lang="en-US" dirty="0"/>
              <a:t>The sections are identical</a:t>
            </a:r>
          </a:p>
          <a:p>
            <a:pPr lvl="1"/>
            <a:r>
              <a:rPr lang="en-US" dirty="0"/>
              <a:t>Same material, same schedule, same </a:t>
            </a:r>
            <a:r>
              <a:rPr lang="en-US" dirty="0" err="1"/>
              <a:t>homeworks</a:t>
            </a:r>
            <a:r>
              <a:rPr lang="en-US" dirty="0"/>
              <a:t>, same projects</a:t>
            </a:r>
          </a:p>
          <a:p>
            <a:pPr lvl="1"/>
            <a:r>
              <a:rPr lang="en-US" dirty="0"/>
              <a:t>Feel free to attend either lecture</a:t>
            </a:r>
          </a:p>
          <a:p>
            <a:pPr lvl="1"/>
            <a:r>
              <a:rPr lang="en-US" dirty="0"/>
              <a:t>Canvas, Piazza, and </a:t>
            </a:r>
            <a:r>
              <a:rPr lang="en-US" dirty="0" err="1"/>
              <a:t>Gradescope</a:t>
            </a:r>
            <a:r>
              <a:rPr lang="en-US" dirty="0"/>
              <a:t> shared across sections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03824-D3C9-FDF5-A172-E318BC69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9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592D6-DA2F-02A6-35C8-78FB85302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755E-4B5E-C98F-A60D-F3C944F7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Other Section?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9D02C-82DF-4800-B4D5-58E6D038F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another section of CS 4700/5700</a:t>
            </a:r>
          </a:p>
          <a:p>
            <a:pPr lvl="1"/>
            <a:r>
              <a:rPr lang="en-US" dirty="0"/>
              <a:t>Professor Christo Wilson</a:t>
            </a:r>
          </a:p>
          <a:p>
            <a:pPr lvl="1"/>
            <a:r>
              <a:rPr lang="en-US" dirty="0"/>
              <a:t>Member of the Cybersecurity and Privacy Institute at Northeastern</a:t>
            </a:r>
          </a:p>
          <a:p>
            <a:pPr lvl="1"/>
            <a:r>
              <a:rPr lang="en-US" dirty="0"/>
              <a:t>Associate Dean of Undergraduate Programs in Khoury College</a:t>
            </a:r>
          </a:p>
          <a:p>
            <a:pPr lvl="1"/>
            <a:r>
              <a:rPr lang="en-US" dirty="0">
                <a:hlinkClick r:id="rId2"/>
              </a:rPr>
              <a:t>cbw@ccs.neu.edu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c.wilson@northeastern.edu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https://cbw.sh/</a:t>
            </a:r>
            <a:endParaRPr lang="en-US" dirty="0"/>
          </a:p>
          <a:p>
            <a:pPr marL="201163" lvl="1" indent="0">
              <a:buNone/>
            </a:pPr>
            <a:endParaRPr lang="en-US" dirty="0"/>
          </a:p>
          <a:p>
            <a:pPr marL="201163" lvl="1" indent="0">
              <a:buNone/>
            </a:pPr>
            <a:r>
              <a:rPr lang="en-US" dirty="0"/>
              <a:t>The two sections are identical</a:t>
            </a:r>
          </a:p>
          <a:p>
            <a:pPr lvl="1"/>
            <a:r>
              <a:rPr lang="en-US" dirty="0"/>
              <a:t>Same material, same schedule, same </a:t>
            </a:r>
            <a:r>
              <a:rPr lang="en-US" dirty="0" err="1"/>
              <a:t>homeworks</a:t>
            </a:r>
            <a:r>
              <a:rPr lang="en-US" dirty="0"/>
              <a:t>, same projects</a:t>
            </a:r>
          </a:p>
          <a:p>
            <a:pPr lvl="1"/>
            <a:r>
              <a:rPr lang="en-US" dirty="0"/>
              <a:t>Feel free to attend either lecture (beware: my section has 2 fewer meetings)</a:t>
            </a:r>
          </a:p>
          <a:p>
            <a:pPr lvl="1"/>
            <a:r>
              <a:rPr lang="en-US" dirty="0"/>
              <a:t>Canvas, Piazza, and </a:t>
            </a:r>
            <a:r>
              <a:rPr lang="en-US" dirty="0" err="1"/>
              <a:t>Gradescope</a:t>
            </a:r>
            <a:r>
              <a:rPr lang="en-US" dirty="0"/>
              <a:t> shared across sections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A02C5-CE31-B480-6C18-E8BC925C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5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Anti-Social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7" y="1388534"/>
            <a:ext cx="11558015" cy="5182861"/>
          </a:xfrm>
        </p:spPr>
        <p:txBody>
          <a:bodyPr/>
          <a:lstStyle/>
          <a:p>
            <a:r>
              <a:rPr lang="en-US" dirty="0"/>
              <a:t>I’m a privacy researcher, please respect my privacy</a:t>
            </a:r>
          </a:p>
          <a:p>
            <a:pPr lvl="1"/>
            <a:r>
              <a:rPr lang="en-US" dirty="0"/>
              <a:t>It’s nothing personal</a:t>
            </a:r>
          </a:p>
          <a:p>
            <a:pPr lvl="1"/>
            <a:r>
              <a:rPr lang="en-US" dirty="0"/>
              <a:t>I need to practice what I preach</a:t>
            </a:r>
          </a:p>
          <a:p>
            <a:pPr lvl="1"/>
            <a:r>
              <a:rPr lang="en-US" dirty="0"/>
              <a:t>Extremely small social media presence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LinkedIn: I probably won’t add you, so please don’t ask</a:t>
            </a:r>
          </a:p>
          <a:p>
            <a:pPr lvl="1"/>
            <a:r>
              <a:rPr lang="en-US" dirty="0"/>
              <a:t>Unless you </a:t>
            </a:r>
            <a:r>
              <a:rPr lang="en-US" b="1" dirty="0">
                <a:solidFill>
                  <a:srgbClr val="C00000"/>
                </a:solidFill>
              </a:rPr>
              <a:t>CRUSH</a:t>
            </a:r>
            <a:r>
              <a:rPr lang="en-US" dirty="0"/>
              <a:t> the course!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4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This Course?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of you have checked your e-mail, social, texts…</a:t>
            </a:r>
          </a:p>
          <a:p>
            <a:pPr lvl="1"/>
            <a:r>
              <a:rPr lang="en-US" dirty="0"/>
              <a:t>Today?</a:t>
            </a:r>
          </a:p>
          <a:p>
            <a:pPr lvl="1"/>
            <a:r>
              <a:rPr lang="en-US" dirty="0"/>
              <a:t>In the past hour?</a:t>
            </a:r>
          </a:p>
          <a:p>
            <a:pPr lvl="1"/>
            <a:r>
              <a:rPr lang="en-US" dirty="0"/>
              <a:t>Since I started talking?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3F6A64-6D75-254F-BB13-20D0E4D6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751" y="1931387"/>
            <a:ext cx="1917700" cy="4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networks are ubiquitous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Networks touch every part of our daily life</a:t>
            </a:r>
          </a:p>
          <a:p>
            <a:pPr lvl="1"/>
            <a:r>
              <a:rPr lang="en-US" dirty="0"/>
              <a:t>Videoconferencing</a:t>
            </a:r>
          </a:p>
          <a:p>
            <a:pPr lvl="1"/>
            <a:r>
              <a:rPr lang="en-US" dirty="0"/>
              <a:t>Web search</a:t>
            </a:r>
          </a:p>
          <a:p>
            <a:pPr lvl="1"/>
            <a:r>
              <a:rPr lang="en-US" dirty="0"/>
              <a:t>Social networking</a:t>
            </a:r>
          </a:p>
          <a:p>
            <a:pPr lvl="1"/>
            <a:r>
              <a:rPr lang="en-US" dirty="0"/>
              <a:t>Watching movies</a:t>
            </a:r>
          </a:p>
          <a:p>
            <a:pPr lvl="1"/>
            <a:r>
              <a:rPr lang="en-US" dirty="0"/>
              <a:t>Ordering merchandise</a:t>
            </a:r>
          </a:p>
          <a:p>
            <a:pPr lvl="1"/>
            <a:r>
              <a:rPr lang="en-US" dirty="0"/>
              <a:t>AI Chatbots</a:t>
            </a:r>
          </a:p>
          <a:p>
            <a:pPr lvl="1"/>
            <a:r>
              <a:rPr lang="en-US" dirty="0"/>
              <a:t>Wasting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3644" y="2146302"/>
            <a:ext cx="2286414" cy="928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889" y="2438400"/>
            <a:ext cx="1383956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400" y="3110104"/>
            <a:ext cx="1752600" cy="142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0704" y="4248246"/>
            <a:ext cx="1036995" cy="1023169"/>
          </a:xfrm>
          <a:prstGeom prst="rect">
            <a:avLst/>
          </a:prstGeom>
        </p:spPr>
      </p:pic>
      <p:pic>
        <p:nvPicPr>
          <p:cNvPr id="6" name="Picture 2" descr="ChatGPT Icon SVG Vector &amp; PNG Free Download | UXWing">
            <a:extLst>
              <a:ext uri="{FF2B5EF4-FFF2-40B4-BE49-F238E27FC236}">
                <a16:creationId xmlns:a16="http://schemas.microsoft.com/office/drawing/2014/main" id="{E885CDEB-11D0-470B-11F3-AE4AFA1EF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13022" r="10668" b="11154"/>
          <a:stretch>
            <a:fillRect/>
          </a:stretch>
        </p:blipFill>
        <p:spPr bwMode="auto">
          <a:xfrm>
            <a:off x="8430801" y="4849402"/>
            <a:ext cx="1473487" cy="14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1545" y="3126962"/>
            <a:ext cx="2776615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112212</TotalTime>
  <Words>1818</Words>
  <Application>Microsoft Macintosh PowerPoint</Application>
  <PresentationFormat>Widescreen</PresentationFormat>
  <Paragraphs>339</Paragraphs>
  <Slides>34</Slides>
  <Notes>6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.AppleSystemUIFont</vt:lpstr>
      <vt:lpstr>Arial</vt:lpstr>
      <vt:lpstr>Calibri</vt:lpstr>
      <vt:lpstr>Calibri Light</vt:lpstr>
      <vt:lpstr>Wingdings</vt:lpstr>
      <vt:lpstr>Retrospect</vt:lpstr>
      <vt:lpstr>CS 4700 Fundamentals of Computer Networks</vt:lpstr>
      <vt:lpstr>Hello!</vt:lpstr>
      <vt:lpstr>Places I’ve hung my hat</vt:lpstr>
      <vt:lpstr>Hello!</vt:lpstr>
      <vt:lpstr>What About the Other Sections?</vt:lpstr>
      <vt:lpstr>What About the Other Section?</vt:lpstr>
      <vt:lpstr>Anti-Social Media</vt:lpstr>
      <vt:lpstr>Why Take This Course?</vt:lpstr>
      <vt:lpstr>Computer networks are ubiquitous</vt:lpstr>
      <vt:lpstr>Computer networks are ubiquitous</vt:lpstr>
      <vt:lpstr>Goals</vt:lpstr>
      <vt:lpstr>My background</vt:lpstr>
      <vt:lpstr>Example projects</vt:lpstr>
      <vt:lpstr>Online Resources</vt:lpstr>
      <vt:lpstr>Your TAs</vt:lpstr>
      <vt:lpstr>Class Like it’s 2019 Again</vt:lpstr>
      <vt:lpstr>Teaching Style</vt:lpstr>
      <vt:lpstr>Textbook</vt:lpstr>
      <vt:lpstr>Question: Who Has Taken CS 3700?</vt:lpstr>
      <vt:lpstr>Workload</vt:lpstr>
      <vt:lpstr>Projects</vt:lpstr>
      <vt:lpstr>Project Logistics</vt:lpstr>
      <vt:lpstr>Project Groups</vt:lpstr>
      <vt:lpstr>Homeworks</vt:lpstr>
      <vt:lpstr>Late Policy</vt:lpstr>
      <vt:lpstr>Quizzes</vt:lpstr>
      <vt:lpstr>Exams</vt:lpstr>
      <vt:lpstr>Exams</vt:lpstr>
      <vt:lpstr>Final Grades</vt:lpstr>
      <vt:lpstr>Regrade Requests</vt:lpstr>
      <vt:lpstr>AI Policy</vt:lpstr>
      <vt:lpstr>Cheating</vt:lpstr>
      <vt:lpstr>What questions do you have?</vt:lpstr>
      <vt:lpstr>One last 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Choffnes, David</cp:lastModifiedBy>
  <cp:revision>995</cp:revision>
  <cp:lastPrinted>2012-08-22T04:00:45Z</cp:lastPrinted>
  <dcterms:created xsi:type="dcterms:W3CDTF">2012-01-03T02:22:46Z</dcterms:created>
  <dcterms:modified xsi:type="dcterms:W3CDTF">2026-01-09T20:02:25Z</dcterms:modified>
</cp:coreProperties>
</file>