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4" r:id="rId1"/>
  </p:sldMasterIdLst>
  <p:notesMasterIdLst>
    <p:notesMasterId r:id="rId16"/>
  </p:notesMasterIdLst>
  <p:handoutMasterIdLst>
    <p:handoutMasterId r:id="rId17"/>
  </p:handoutMasterIdLst>
  <p:sldIdLst>
    <p:sldId id="388" r:id="rId2"/>
    <p:sldId id="390" r:id="rId3"/>
    <p:sldId id="392" r:id="rId4"/>
    <p:sldId id="393" r:id="rId5"/>
    <p:sldId id="394" r:id="rId6"/>
    <p:sldId id="395" r:id="rId7"/>
    <p:sldId id="396" r:id="rId8"/>
    <p:sldId id="397" r:id="rId9"/>
    <p:sldId id="398" r:id="rId10"/>
    <p:sldId id="399" r:id="rId11"/>
    <p:sldId id="400" r:id="rId12"/>
    <p:sldId id="401" r:id="rId13"/>
    <p:sldId id="403" r:id="rId14"/>
    <p:sldId id="402" r:id="rId15"/>
  </p:sldIdLst>
  <p:sldSz cx="12192000" cy="6858000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" id="{1206C271-A17B-4745-8409-D19C184D271D}">
          <p14:sldIdLst>
            <p14:sldId id="388"/>
            <p14:sldId id="390"/>
            <p14:sldId id="392"/>
            <p14:sldId id="393"/>
            <p14:sldId id="394"/>
            <p14:sldId id="395"/>
            <p14:sldId id="396"/>
            <p14:sldId id="397"/>
            <p14:sldId id="398"/>
            <p14:sldId id="399"/>
            <p14:sldId id="400"/>
            <p14:sldId id="401"/>
            <p14:sldId id="403"/>
            <p14:sldId id="40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16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14" autoAdjust="0"/>
    <p:restoredTop sz="90274" autoAdjust="0"/>
  </p:normalViewPr>
  <p:slideViewPr>
    <p:cSldViewPr snapToGrid="0">
      <p:cViewPr varScale="1">
        <p:scale>
          <a:sx n="95" d="100"/>
          <a:sy n="95" d="100"/>
        </p:scale>
        <p:origin x="425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-2520" y="-96"/>
      </p:cViewPr>
      <p:guideLst>
        <p:guide orient="horz" pos="2928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r>
              <a:rPr lang="en-US"/>
              <a:t>Christo Wilson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r>
              <a:rPr lang="en-US"/>
              <a:t>8/22/2012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r>
              <a:rPr lang="en-US"/>
              <a:t>Defense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03CF3CE8-99B9-4E0D-8156-BD8D62DE6A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49905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r>
              <a:rPr lang="en-US"/>
              <a:t>Christo Wilson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r>
              <a:rPr lang="en-US"/>
              <a:t>8/22/2012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r>
              <a:rPr lang="en-US"/>
              <a:t>Defense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77FBF96E-C445-4FF1-86A3-96F5585B6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19080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29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8/22/2012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Defense</a:t>
            </a: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/>
              <a:t>Christo Wilson</a:t>
            </a:r>
          </a:p>
        </p:txBody>
      </p:sp>
    </p:spTree>
    <p:extLst>
      <p:ext uri="{BB962C8B-B14F-4D97-AF65-F5344CB8AC3E}">
        <p14:creationId xmlns:p14="http://schemas.microsoft.com/office/powerpoint/2010/main" val="2620605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>
          <a:xfrm>
            <a:off x="-12192" y="6053328"/>
            <a:ext cx="2999232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>
          <a:xfrm>
            <a:off x="3145536" y="6044184"/>
            <a:ext cx="90464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149600" y="4038600"/>
            <a:ext cx="8636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149600" y="6050037"/>
            <a:ext cx="89408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01600" y="6068699"/>
            <a:ext cx="2743200" cy="685800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780524" y="236539"/>
            <a:ext cx="782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0668000" y="228600"/>
            <a:ext cx="11176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1" y="6248207"/>
            <a:ext cx="722811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37600" y="609601"/>
            <a:ext cx="27432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74168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737600" y="6248403"/>
            <a:ext cx="2946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2" y="6248208"/>
            <a:ext cx="743131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8128424" y="0"/>
            <a:ext cx="42672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>
          <a:xfrm>
            <a:off x="8189384" y="609600"/>
            <a:ext cx="3048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>
          <a:xfrm>
            <a:off x="8189384" y="0"/>
            <a:ext cx="3048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075084" y="103716"/>
            <a:ext cx="533400" cy="325968"/>
          </a:xfrm>
        </p:spPr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228600"/>
            <a:ext cx="117856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1256270"/>
            <a:ext cx="711200" cy="304800"/>
          </a:xfrm>
        </p:spPr>
        <p:txBody>
          <a:bodyPr/>
          <a:lstStyle>
            <a:lvl1pPr>
              <a:defRPr sz="1800"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203200" y="1600200"/>
            <a:ext cx="11785600" cy="5105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1" y="2743200"/>
            <a:ext cx="9497484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228600"/>
            <a:ext cx="12192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>
          <a:xfrm>
            <a:off x="0" y="304800"/>
            <a:ext cx="17272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>
          <a:xfrm>
            <a:off x="1828800" y="304800"/>
            <a:ext cx="103632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304800"/>
            <a:ext cx="1016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57200"/>
            <a:ext cx="17272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812800" y="1589567"/>
            <a:ext cx="5181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459868" y="1589567"/>
            <a:ext cx="5181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>
          <a:xfrm>
            <a:off x="812801" y="6248207"/>
            <a:ext cx="7228111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273050"/>
            <a:ext cx="108712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812800" y="2438400"/>
            <a:ext cx="51816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400800" y="2438400"/>
            <a:ext cx="51816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>
          <a:xfrm>
            <a:off x="812801" y="6248207"/>
            <a:ext cx="7228111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812800" y="1752600"/>
            <a:ext cx="51816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6400800" y="1752600"/>
            <a:ext cx="51816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12801" y="6248207"/>
            <a:ext cx="722811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12801" y="6248207"/>
            <a:ext cx="722811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711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273050"/>
            <a:ext cx="107696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12801" y="6248207"/>
            <a:ext cx="722811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12800" y="1752600"/>
            <a:ext cx="21336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3149600" y="1752600"/>
            <a:ext cx="85344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33600" y="5486400"/>
            <a:ext cx="97536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12192" y="4572000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>
          <a:xfrm>
            <a:off x="-12192" y="4663440"/>
            <a:ext cx="195072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>
          <a:xfrm>
            <a:off x="2060448" y="4654296"/>
            <a:ext cx="10131552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4648200"/>
            <a:ext cx="97536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930400" y="0"/>
            <a:ext cx="134112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31200" y="6248401"/>
            <a:ext cx="3556000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9304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2133600" y="6248207"/>
            <a:ext cx="6096000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80768" y="0"/>
            <a:ext cx="10111232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203200" y="228600"/>
            <a:ext cx="117856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03200" y="1600200"/>
            <a:ext cx="11785600" cy="5105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12192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7112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>
          <a:xfrm>
            <a:off x="787400" y="1280160"/>
            <a:ext cx="1140460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-6179" y="1257917"/>
            <a:ext cx="793579" cy="260728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800" b="1"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1143000"/>
            <a:ext cx="9425609" cy="1828800"/>
          </a:xfrm>
        </p:spPr>
        <p:txBody>
          <a:bodyPr>
            <a:normAutofit/>
          </a:bodyPr>
          <a:lstStyle/>
          <a:p>
            <a:r>
              <a:rPr lang="en-US" sz="6000" cap="none" dirty="0"/>
              <a:t>CS 4700</a:t>
            </a:r>
            <a:br>
              <a:rPr lang="en-US" sz="6000" cap="none" dirty="0"/>
            </a:br>
            <a:r>
              <a:rPr lang="en-US" sz="4900" cap="none" dirty="0"/>
              <a:t>Network Fundamentals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209800" y="3496235"/>
            <a:ext cx="7990115" cy="2133600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chemeClr val="tx1"/>
                </a:solidFill>
              </a:rPr>
              <a:t>NAT</a:t>
            </a:r>
          </a:p>
          <a:p>
            <a:r>
              <a:rPr lang="en-US" sz="3600" b="1" dirty="0">
                <a:solidFill>
                  <a:schemeClr val="tx1"/>
                </a:solidFill>
              </a:rPr>
              <a:t>(You Better Forward Those Ports)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Revised 10/12/23</a:t>
            </a:r>
          </a:p>
        </p:txBody>
      </p:sp>
    </p:spTree>
    <p:extLst>
      <p:ext uri="{BB962C8B-B14F-4D97-AF65-F5344CB8AC3E}">
        <p14:creationId xmlns:p14="http://schemas.microsoft.com/office/powerpoint/2010/main" val="32655099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Port Forwarding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30209" y="1611086"/>
            <a:ext cx="4400477" cy="5083628"/>
          </a:xfrm>
          <a:prstGeom prst="rect">
            <a:avLst/>
          </a:prstGeom>
          <a:solidFill>
            <a:schemeClr val="bg2"/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5125" y="3287712"/>
            <a:ext cx="764787" cy="764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D:\Classes\CS 4700\assets\wrt54g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1917" y="2963918"/>
            <a:ext cx="1654521" cy="1164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600179" y="1621970"/>
            <a:ext cx="22524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dirty="0"/>
              <a:t>Private Network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83089" y="1626435"/>
            <a:ext cx="11462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Internet</a:t>
            </a:r>
          </a:p>
        </p:txBody>
      </p:sp>
      <p:pic>
        <p:nvPicPr>
          <p:cNvPr id="10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5753" y="3287712"/>
            <a:ext cx="764787" cy="764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4897558" y="4052499"/>
            <a:ext cx="19832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66.31.210.69</a:t>
            </a:r>
          </a:p>
        </p:txBody>
      </p:sp>
      <p:sp>
        <p:nvSpPr>
          <p:cNvPr id="14" name="Left Arrow Callout 13"/>
          <p:cNvSpPr/>
          <p:nvPr/>
        </p:nvSpPr>
        <p:spPr>
          <a:xfrm>
            <a:off x="6469094" y="4583601"/>
            <a:ext cx="4100932" cy="842012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41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000" dirty="0"/>
              <a:t>Source: 74.125.228.67:8679</a:t>
            </a:r>
          </a:p>
          <a:p>
            <a:pPr algn="r"/>
            <a:r>
              <a:rPr lang="en-US" sz="2000" dirty="0" err="1"/>
              <a:t>Dest</a:t>
            </a:r>
            <a:r>
              <a:rPr lang="en-US" sz="2000" dirty="0"/>
              <a:t>: 66.31.210.69:7000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515961" y="4053142"/>
            <a:ext cx="21547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74.125.228.67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630208" y="4052499"/>
            <a:ext cx="18117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192.168.0.1</a:t>
            </a:r>
          </a:p>
        </p:txBody>
      </p:sp>
      <p:sp>
        <p:nvSpPr>
          <p:cNvPr id="17" name="Left Arrow Callout 16"/>
          <p:cNvSpPr/>
          <p:nvPr/>
        </p:nvSpPr>
        <p:spPr>
          <a:xfrm>
            <a:off x="1785253" y="4583601"/>
            <a:ext cx="4071256" cy="842012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41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000" dirty="0"/>
              <a:t>Source: 74.125.228.67:8679</a:t>
            </a:r>
          </a:p>
          <a:p>
            <a:pPr algn="r"/>
            <a:r>
              <a:rPr lang="en-US" sz="2000" dirty="0" err="1"/>
              <a:t>Dest</a:t>
            </a:r>
            <a:r>
              <a:rPr lang="en-US" sz="2000" dirty="0"/>
              <a:t>: 192.168.0.1:7000 </a:t>
            </a: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9690006"/>
              </p:ext>
            </p:extLst>
          </p:nvPr>
        </p:nvGraphicFramePr>
        <p:xfrm>
          <a:off x="2852056" y="2180736"/>
          <a:ext cx="6389916" cy="7416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1949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949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Private 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Public Address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192.168.0.1:7000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*.*.*.*:*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3074" name="Picture 2" descr="D:\Classes\CS 4700\assets\utorrent-replacement-ic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3548" y="3058886"/>
            <a:ext cx="630066" cy="630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ight Arrow 19"/>
          <p:cNvSpPr/>
          <p:nvPr/>
        </p:nvSpPr>
        <p:spPr>
          <a:xfrm rot="14672827">
            <a:off x="4245478" y="2971885"/>
            <a:ext cx="702128" cy="533276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Arrow 20"/>
          <p:cNvSpPr/>
          <p:nvPr/>
        </p:nvSpPr>
        <p:spPr>
          <a:xfrm rot="14672827">
            <a:off x="9952371" y="5432056"/>
            <a:ext cx="702128" cy="533276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872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7" grpId="0" animBg="1"/>
      <p:bldP spid="20" grpId="0" animBg="1"/>
      <p:bldP spid="20" grpId="1" animBg="1"/>
      <p:bldP spid="21" grpId="0" animBg="1"/>
      <p:bldP spid="21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Hole Punching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89312" y="1600200"/>
            <a:ext cx="8991600" cy="609600"/>
          </a:xfrm>
        </p:spPr>
        <p:txBody>
          <a:bodyPr/>
          <a:lstStyle/>
          <a:p>
            <a:r>
              <a:rPr lang="en-US" dirty="0"/>
              <a:t>Problem: How to enable connectivity through NATs?</a:t>
            </a:r>
          </a:p>
        </p:txBody>
      </p:sp>
      <p:sp>
        <p:nvSpPr>
          <p:cNvPr id="5" name="Rectangle 4"/>
          <p:cNvSpPr/>
          <p:nvPr/>
        </p:nvSpPr>
        <p:spPr>
          <a:xfrm>
            <a:off x="1630209" y="2547265"/>
            <a:ext cx="2321306" cy="2226128"/>
          </a:xfrm>
          <a:prstGeom prst="rect">
            <a:avLst/>
          </a:prstGeom>
          <a:solidFill>
            <a:schemeClr val="bg2"/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1720" y="3141570"/>
            <a:ext cx="571596" cy="571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D:\Classes\CS 4700\assets\wrt54g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217" y="3748484"/>
            <a:ext cx="1042825" cy="734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334487" y="2492832"/>
            <a:ext cx="9821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dirty="0"/>
              <a:t>NAT 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75035" y="4479901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66.31.210.69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30208" y="3761555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192.168.0.1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240425" y="2547265"/>
            <a:ext cx="2321306" cy="2226128"/>
          </a:xfrm>
          <a:prstGeom prst="rect">
            <a:avLst/>
          </a:prstGeom>
          <a:solidFill>
            <a:schemeClr val="bg2"/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5103" y="3001647"/>
            <a:ext cx="571596" cy="571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3" descr="D:\Classes\CS 4700\assets\wrt54g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061" y="3739635"/>
            <a:ext cx="1042825" cy="734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8944703" y="2492832"/>
            <a:ext cx="9821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dirty="0"/>
              <a:t>NAT 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22539" y="4471052"/>
            <a:ext cx="12250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59.1.72.13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158783" y="3621632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192.168.0.2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2483854" y="2860129"/>
            <a:ext cx="5386514" cy="4257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ontent Placeholder 3"/>
          <p:cNvSpPr txBox="1">
            <a:spLocks/>
          </p:cNvSpPr>
          <p:nvPr/>
        </p:nvSpPr>
        <p:spPr>
          <a:xfrm>
            <a:off x="1630209" y="5225144"/>
            <a:ext cx="8991600" cy="158931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Two application-level protocols for hole punching</a:t>
            </a:r>
          </a:p>
          <a:p>
            <a:pPr lvl="1"/>
            <a:r>
              <a:rPr lang="en-US" dirty="0"/>
              <a:t>STUN (RFC 5389) and TURN (RFC 5766)</a:t>
            </a:r>
          </a:p>
          <a:p>
            <a:pPr lvl="1"/>
            <a:r>
              <a:rPr lang="en-US" dirty="0"/>
              <a:t>ICE (RFC 8445) combines signaling for STUN &amp; TURN</a:t>
            </a:r>
          </a:p>
        </p:txBody>
      </p:sp>
      <p:sp>
        <p:nvSpPr>
          <p:cNvPr id="20" name="Right Arrow 19"/>
          <p:cNvSpPr/>
          <p:nvPr/>
        </p:nvSpPr>
        <p:spPr>
          <a:xfrm rot="10800000">
            <a:off x="4308589" y="3330988"/>
            <a:ext cx="5386514" cy="4257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Multiply 17"/>
          <p:cNvSpPr/>
          <p:nvPr/>
        </p:nvSpPr>
        <p:spPr>
          <a:xfrm>
            <a:off x="7815937" y="2653295"/>
            <a:ext cx="857882" cy="857882"/>
          </a:xfrm>
          <a:prstGeom prst="mathMultiply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Multiply 20"/>
          <p:cNvSpPr/>
          <p:nvPr/>
        </p:nvSpPr>
        <p:spPr>
          <a:xfrm>
            <a:off x="3522574" y="3114907"/>
            <a:ext cx="857882" cy="857882"/>
          </a:xfrm>
          <a:prstGeom prst="mathMultiply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" descr="D:\Classes\CS 4700\assets\utorrent-replacement-ic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3122" y="2943610"/>
            <a:ext cx="409080" cy="409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D:\Classes\CS 4700\assets\utorrent-replacement-ic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2159" y="2797107"/>
            <a:ext cx="409080" cy="409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118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/>
      <p:bldP spid="20" grpId="0" animBg="1"/>
      <p:bldP spid="18" grpId="0" animBg="1"/>
      <p:bldP spid="2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676400" y="1513112"/>
            <a:ext cx="8839200" cy="1894114"/>
          </a:xfrm>
        </p:spPr>
        <p:txBody>
          <a:bodyPr>
            <a:normAutofit/>
          </a:bodyPr>
          <a:lstStyle/>
          <a:p>
            <a:r>
              <a:rPr lang="en-US" b="1" dirty="0"/>
              <a:t>S</a:t>
            </a:r>
            <a:r>
              <a:rPr lang="en-US" dirty="0"/>
              <a:t>ession </a:t>
            </a:r>
            <a:r>
              <a:rPr lang="en-US" b="1" dirty="0"/>
              <a:t>T</a:t>
            </a:r>
            <a:r>
              <a:rPr lang="en-US" dirty="0"/>
              <a:t>raversal </a:t>
            </a:r>
            <a:r>
              <a:rPr lang="en-US" b="1" dirty="0"/>
              <a:t>U</a:t>
            </a:r>
            <a:r>
              <a:rPr lang="en-US" dirty="0"/>
              <a:t>tilities for </a:t>
            </a:r>
            <a:r>
              <a:rPr lang="en-US" b="1" dirty="0"/>
              <a:t>N</a:t>
            </a:r>
            <a:r>
              <a:rPr lang="en-US" dirty="0"/>
              <a:t>AT</a:t>
            </a:r>
          </a:p>
          <a:p>
            <a:pPr lvl="1"/>
            <a:r>
              <a:rPr lang="en-US" dirty="0"/>
              <a:t>Use a third-party to echo your global IP address</a:t>
            </a:r>
          </a:p>
          <a:p>
            <a:pPr lvl="1"/>
            <a:r>
              <a:rPr lang="en-US" dirty="0"/>
              <a:t>Also used to probe for symmetric NATs/firewalls</a:t>
            </a:r>
          </a:p>
          <a:p>
            <a:pPr lvl="2"/>
            <a:r>
              <a:rPr lang="en-US" dirty="0"/>
              <a:t>i.e. are external ports open or closed?</a:t>
            </a:r>
          </a:p>
        </p:txBody>
      </p:sp>
      <p:sp>
        <p:nvSpPr>
          <p:cNvPr id="5" name="Rectangle 4"/>
          <p:cNvSpPr/>
          <p:nvPr/>
        </p:nvSpPr>
        <p:spPr>
          <a:xfrm>
            <a:off x="1630209" y="4484973"/>
            <a:ext cx="2321306" cy="2226128"/>
          </a:xfrm>
          <a:prstGeom prst="rect">
            <a:avLst/>
          </a:prstGeom>
          <a:solidFill>
            <a:schemeClr val="bg2"/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1720" y="5079278"/>
            <a:ext cx="571596" cy="571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D:\Classes\CS 4700\assets\wrt54g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217" y="5686192"/>
            <a:ext cx="1042825" cy="734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3175035" y="6417609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66.31.210.69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30208" y="5699263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192.168.0.1</a:t>
            </a:r>
          </a:p>
        </p:txBody>
      </p:sp>
      <p:pic>
        <p:nvPicPr>
          <p:cNvPr id="12" name="Picture 2" descr="D:\Classes\CS 4700\assets\utorrent-replacement-ic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3122" y="4881318"/>
            <a:ext cx="409080" cy="409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8801391" y="5983673"/>
            <a:ext cx="14946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STUN Server</a:t>
            </a:r>
          </a:p>
        </p:txBody>
      </p:sp>
      <p:pic>
        <p:nvPicPr>
          <p:cNvPr id="14" name="Picture 2" descr="D:\Classes\CS 4700\assets\serv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7212" y="4948525"/>
            <a:ext cx="982999" cy="982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" name="Group 14"/>
          <p:cNvGrpSpPr/>
          <p:nvPr/>
        </p:nvGrpSpPr>
        <p:grpSpPr>
          <a:xfrm flipH="1">
            <a:off x="2082202" y="3537859"/>
            <a:ext cx="3317112" cy="954107"/>
            <a:chOff x="1219201" y="4876799"/>
            <a:chExt cx="5211555" cy="1432344"/>
          </a:xfrm>
        </p:grpSpPr>
        <p:sp>
          <p:nvSpPr>
            <p:cNvPr id="16" name="Rectangular Callout 15"/>
            <p:cNvSpPr/>
            <p:nvPr/>
          </p:nvSpPr>
          <p:spPr>
            <a:xfrm>
              <a:off x="1249153" y="4876799"/>
              <a:ext cx="5181603" cy="1384995"/>
            </a:xfrm>
            <a:prstGeom prst="wedgeRectCallout">
              <a:avLst>
                <a:gd name="adj1" fmla="val 46442"/>
                <a:gd name="adj2" fmla="val 126005"/>
              </a:avLst>
            </a:prstGeom>
            <a:solidFill>
              <a:schemeClr val="accent1"/>
            </a:solidFill>
            <a:ln w="38100" cap="flat" cmpd="sng" algn="ctr">
              <a:solidFill>
                <a:schemeClr val="accent1">
                  <a:lumMod val="50000"/>
                </a:scheme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219201" y="4876799"/>
              <a:ext cx="5181603" cy="14323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What is my global IP address?</a:t>
              </a:r>
            </a:p>
          </p:txBody>
        </p:sp>
      </p:grpSp>
      <p:sp>
        <p:nvSpPr>
          <p:cNvPr id="18" name="Right Arrow Callout 17"/>
          <p:cNvSpPr/>
          <p:nvPr/>
        </p:nvSpPr>
        <p:spPr>
          <a:xfrm>
            <a:off x="3419217" y="4650545"/>
            <a:ext cx="2341257" cy="859972"/>
          </a:xfrm>
          <a:prstGeom prst="rightArrowCallout">
            <a:avLst>
              <a:gd name="adj1" fmla="val 25000"/>
              <a:gd name="adj2" fmla="val 25000"/>
              <a:gd name="adj3" fmla="val 27326"/>
              <a:gd name="adj4" fmla="val 8567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/>
              <a:t>Please echo my IP address</a:t>
            </a:r>
          </a:p>
        </p:txBody>
      </p:sp>
      <p:sp>
        <p:nvSpPr>
          <p:cNvPr id="19" name="Left Arrow Callout 18"/>
          <p:cNvSpPr/>
          <p:nvPr/>
        </p:nvSpPr>
        <p:spPr>
          <a:xfrm>
            <a:off x="6606887" y="5510517"/>
            <a:ext cx="2086462" cy="842012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263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000" dirty="0"/>
              <a:t>Your IP is 66.31.210.69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630208" y="5686193"/>
            <a:ext cx="1402948" cy="382403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830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2.59259E-6 L 0.41545 0.0007 " pathEditMode="relative" rAng="0" ptsTypes="AA">
                                      <p:cBhvr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764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4.81481E-6 L -0.49289 0.00093 " pathEditMode="relative" rAng="0" ptsTypes="AA">
                                      <p:cBhvr>
                                        <p:cTn id="4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653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18" grpId="2" animBg="1"/>
      <p:bldP spid="19" grpId="0" animBg="1"/>
      <p:bldP spid="19" grpId="1" animBg="1"/>
      <p:bldP spid="20" grpId="0" animBg="1"/>
      <p:bldP spid="20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Problems With STUN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0" y="1600200"/>
            <a:ext cx="9144000" cy="5105400"/>
          </a:xfrm>
        </p:spPr>
        <p:txBody>
          <a:bodyPr/>
          <a:lstStyle/>
          <a:p>
            <a:r>
              <a:rPr lang="en-US" dirty="0"/>
              <a:t>Only useful in certain situations</a:t>
            </a:r>
          </a:p>
          <a:p>
            <a:pPr lvl="1"/>
            <a:r>
              <a:rPr lang="en-US" dirty="0"/>
              <a:t>One peer is behind a symmetric NAT</a:t>
            </a:r>
          </a:p>
          <a:p>
            <a:pPr lvl="1"/>
            <a:r>
              <a:rPr lang="en-US" dirty="0"/>
              <a:t>Both peers are behind partial NATs</a:t>
            </a:r>
          </a:p>
          <a:p>
            <a:r>
              <a:rPr lang="en-US" dirty="0"/>
              <a:t>Not useful when both peers are fully behind full NATs</a:t>
            </a:r>
          </a:p>
        </p:txBody>
      </p:sp>
      <p:sp>
        <p:nvSpPr>
          <p:cNvPr id="5" name="Rectangle 4"/>
          <p:cNvSpPr/>
          <p:nvPr/>
        </p:nvSpPr>
        <p:spPr>
          <a:xfrm>
            <a:off x="1610349" y="3972789"/>
            <a:ext cx="2321306" cy="2226128"/>
          </a:xfrm>
          <a:prstGeom prst="rect">
            <a:avLst/>
          </a:prstGeom>
          <a:solidFill>
            <a:schemeClr val="bg2"/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860" y="4567094"/>
            <a:ext cx="571596" cy="571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D:\Classes\CS 4700\assets\wrt54g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9357" y="5174008"/>
            <a:ext cx="1042825" cy="734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314627" y="3918356"/>
            <a:ext cx="9821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dirty="0"/>
              <a:t>NAT 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55175" y="5905425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66.31.210.69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10348" y="5187079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192.168.0.1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220565" y="3972789"/>
            <a:ext cx="2321306" cy="2226128"/>
          </a:xfrm>
          <a:prstGeom prst="rect">
            <a:avLst/>
          </a:prstGeom>
          <a:solidFill>
            <a:schemeClr val="bg2"/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5243" y="4427171"/>
            <a:ext cx="571596" cy="571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3" descr="D:\Classes\CS 4700\assets\wrt54g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201" y="5165159"/>
            <a:ext cx="1042825" cy="734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8924843" y="3918356"/>
            <a:ext cx="9821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dirty="0"/>
              <a:t>NAT 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02679" y="5896576"/>
            <a:ext cx="12250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59.1.72.13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138923" y="5047156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192.168.0.2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2463994" y="4285653"/>
            <a:ext cx="5386514" cy="4257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Arrow 17"/>
          <p:cNvSpPr/>
          <p:nvPr/>
        </p:nvSpPr>
        <p:spPr>
          <a:xfrm rot="10800000">
            <a:off x="4288729" y="4756512"/>
            <a:ext cx="5386514" cy="4257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Multiply 18"/>
          <p:cNvSpPr/>
          <p:nvPr/>
        </p:nvSpPr>
        <p:spPr>
          <a:xfrm>
            <a:off x="7796077" y="4078819"/>
            <a:ext cx="857882" cy="857882"/>
          </a:xfrm>
          <a:prstGeom prst="mathMultiply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Multiply 19"/>
          <p:cNvSpPr/>
          <p:nvPr/>
        </p:nvSpPr>
        <p:spPr>
          <a:xfrm>
            <a:off x="3502714" y="4540431"/>
            <a:ext cx="857882" cy="857882"/>
          </a:xfrm>
          <a:prstGeom prst="mathMultiply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" descr="D:\Classes\CS 4700\assets\utorrent-replacement-ic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262" y="4369134"/>
            <a:ext cx="409080" cy="409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D:\Classes\CS 4700\assets\utorrent-replacement-ic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2299" y="4222631"/>
            <a:ext cx="409080" cy="409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60459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TURN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/>
              <a:t>T</a:t>
            </a:r>
            <a:r>
              <a:rPr lang="en-US" dirty="0"/>
              <a:t>raversal </a:t>
            </a:r>
            <a:r>
              <a:rPr lang="en-US" b="1" dirty="0"/>
              <a:t>U</a:t>
            </a:r>
            <a:r>
              <a:rPr lang="en-US" dirty="0"/>
              <a:t>sing </a:t>
            </a:r>
            <a:r>
              <a:rPr lang="en-US" b="1" dirty="0"/>
              <a:t>R</a:t>
            </a:r>
            <a:r>
              <a:rPr lang="en-US" dirty="0"/>
              <a:t>elays around </a:t>
            </a:r>
            <a:r>
              <a:rPr lang="en-US" b="1" dirty="0"/>
              <a:t>N</a:t>
            </a:r>
            <a:r>
              <a:rPr lang="en-US" dirty="0"/>
              <a:t>AT</a:t>
            </a:r>
          </a:p>
        </p:txBody>
      </p:sp>
      <p:sp>
        <p:nvSpPr>
          <p:cNvPr id="5" name="Rectangle 4"/>
          <p:cNvSpPr/>
          <p:nvPr/>
        </p:nvSpPr>
        <p:spPr>
          <a:xfrm>
            <a:off x="1630209" y="2547265"/>
            <a:ext cx="2321306" cy="2226128"/>
          </a:xfrm>
          <a:prstGeom prst="rect">
            <a:avLst/>
          </a:prstGeom>
          <a:solidFill>
            <a:schemeClr val="bg2"/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3" descr="D:\Classes\CS 4700\assets\wrt54g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217" y="3748484"/>
            <a:ext cx="1042825" cy="734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334487" y="2492832"/>
            <a:ext cx="9821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dirty="0"/>
              <a:t>NAT 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75035" y="4479901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66.31.210.69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240425" y="2547265"/>
            <a:ext cx="2321306" cy="2226128"/>
          </a:xfrm>
          <a:prstGeom prst="rect">
            <a:avLst/>
          </a:prstGeom>
          <a:solidFill>
            <a:schemeClr val="bg2"/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3" descr="D:\Classes\CS 4700\assets\wrt54g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061" y="3739635"/>
            <a:ext cx="1042825" cy="734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8944703" y="2492832"/>
            <a:ext cx="9821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dirty="0"/>
              <a:t>NAT 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22539" y="4471052"/>
            <a:ext cx="12250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59.1.72.13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2483854" y="2860129"/>
            <a:ext cx="5386514" cy="4257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Arrow 17"/>
          <p:cNvSpPr/>
          <p:nvPr/>
        </p:nvSpPr>
        <p:spPr>
          <a:xfrm rot="10800000">
            <a:off x="2790863" y="3330988"/>
            <a:ext cx="6904241" cy="4257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5359620" y="6435933"/>
            <a:ext cx="14946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TURN Server</a:t>
            </a:r>
          </a:p>
        </p:txBody>
      </p:sp>
      <p:pic>
        <p:nvPicPr>
          <p:cNvPr id="24" name="Picture 2" descr="D:\Classes\CS 4700\assets\serv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5440" y="5400785"/>
            <a:ext cx="982999" cy="982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8" name="Elbow Connector 27"/>
          <p:cNvCxnSpPr>
            <a:stCxn id="6" idx="2"/>
            <a:endCxn id="24" idx="1"/>
          </p:cNvCxnSpPr>
          <p:nvPr/>
        </p:nvCxnSpPr>
        <p:spPr>
          <a:xfrm rot="16200000" flipH="1">
            <a:off x="2791918" y="3068764"/>
            <a:ext cx="2179120" cy="3467921"/>
          </a:xfrm>
          <a:prstGeom prst="bentConnector2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1720" y="3141570"/>
            <a:ext cx="571596" cy="571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630208" y="3761555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192.168.0.1</a:t>
            </a:r>
          </a:p>
        </p:txBody>
      </p:sp>
      <p:cxnSp>
        <p:nvCxnSpPr>
          <p:cNvPr id="31" name="Elbow Connector 30"/>
          <p:cNvCxnSpPr>
            <a:stCxn id="12" idx="2"/>
            <a:endCxn id="24" idx="3"/>
          </p:cNvCxnSpPr>
          <p:nvPr/>
        </p:nvCxnSpPr>
        <p:spPr>
          <a:xfrm rot="5400000">
            <a:off x="7130150" y="3041532"/>
            <a:ext cx="2319043" cy="3382463"/>
          </a:xfrm>
          <a:prstGeom prst="bentConnector2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5103" y="3001647"/>
            <a:ext cx="571596" cy="571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9158783" y="3621632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192.168.0.2</a:t>
            </a:r>
          </a:p>
        </p:txBody>
      </p:sp>
      <p:pic>
        <p:nvPicPr>
          <p:cNvPr id="22" name="Picture 2" descr="D:\Classes\CS 4700\assets\utorrent-replacement-icon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2159" y="2797107"/>
            <a:ext cx="409080" cy="409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D:\Classes\CS 4700\assets\utorrent-replacement-icon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3122" y="2943610"/>
            <a:ext cx="409080" cy="409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Multiply 35"/>
          <p:cNvSpPr/>
          <p:nvPr/>
        </p:nvSpPr>
        <p:spPr>
          <a:xfrm>
            <a:off x="7815937" y="2653295"/>
            <a:ext cx="857882" cy="857882"/>
          </a:xfrm>
          <a:prstGeom prst="mathMultiply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2790862" y="4161140"/>
            <a:ext cx="2032034" cy="337457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192.168.0.1:7000</a:t>
            </a:r>
          </a:p>
        </p:txBody>
      </p:sp>
      <p:sp>
        <p:nvSpPr>
          <p:cNvPr id="40" name="Rectangle 39"/>
          <p:cNvSpPr/>
          <p:nvPr/>
        </p:nvSpPr>
        <p:spPr>
          <a:xfrm>
            <a:off x="7373455" y="4161140"/>
            <a:ext cx="2032034" cy="337457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192.168.0.2:7000</a:t>
            </a:r>
          </a:p>
        </p:txBody>
      </p:sp>
      <p:sp>
        <p:nvSpPr>
          <p:cNvPr id="34" name="Right Arrow Callout 33"/>
          <p:cNvSpPr/>
          <p:nvPr/>
        </p:nvSpPr>
        <p:spPr>
          <a:xfrm>
            <a:off x="1725241" y="3808977"/>
            <a:ext cx="3182749" cy="859972"/>
          </a:xfrm>
          <a:prstGeom prst="rightArrowCallout">
            <a:avLst>
              <a:gd name="adj1" fmla="val 25000"/>
              <a:gd name="adj2" fmla="val 25000"/>
              <a:gd name="adj3" fmla="val 27326"/>
              <a:gd name="adj4" fmla="val 8567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/>
              <a:t>Please connect to me on 66.31.210.69:7000</a:t>
            </a:r>
          </a:p>
        </p:txBody>
      </p:sp>
      <p:sp>
        <p:nvSpPr>
          <p:cNvPr id="41" name="Left-Right Arrow 40"/>
          <p:cNvSpPr/>
          <p:nvPr/>
        </p:nvSpPr>
        <p:spPr>
          <a:xfrm>
            <a:off x="2649282" y="3150823"/>
            <a:ext cx="6951918" cy="45414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408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7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-0.00973 L 0.15716 0.17175 C 0.19023 0.21296 0.23945 0.23518 0.29101 0.23518 C 0.34947 0.23518 0.39635 0.21296 0.42929 0.17175 L 0.58671 -0.00973 " pathEditMode="relative" rAng="0" ptsTypes="AAAAA">
                                      <p:cBhvr>
                                        <p:cTn id="48" dur="1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36" y="122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xit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18" grpId="0" animBg="1"/>
      <p:bldP spid="18" grpId="1" animBg="1"/>
      <p:bldP spid="36" grpId="0" animBg="1"/>
      <p:bldP spid="36" grpId="1" animBg="1"/>
      <p:bldP spid="39" grpId="0" animBg="1"/>
      <p:bldP spid="40" grpId="0" animBg="1"/>
      <p:bldP spid="34" grpId="0" animBg="1"/>
      <p:bldP spid="34" grpId="3" animBg="1"/>
      <p:bldP spid="34" grpId="4" animBg="1"/>
      <p:bldP spid="4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IPv4 Shortage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Problem: consumer ISPs typically only give one IP address per-household</a:t>
            </a:r>
          </a:p>
          <a:p>
            <a:pPr lvl="1"/>
            <a:r>
              <a:rPr lang="en-US" dirty="0"/>
              <a:t>Additional IPs cost extra</a:t>
            </a:r>
          </a:p>
          <a:p>
            <a:pPr lvl="1"/>
            <a:r>
              <a:rPr lang="en-US" dirty="0"/>
              <a:t>More IPs may not be available</a:t>
            </a:r>
          </a:p>
          <a:p>
            <a:r>
              <a:rPr lang="en-US" dirty="0"/>
              <a:t>Today’s households have more networked devices than ever</a:t>
            </a:r>
          </a:p>
          <a:p>
            <a:pPr lvl="1"/>
            <a:r>
              <a:rPr lang="en-US" dirty="0"/>
              <a:t>Laptops and desktops</a:t>
            </a:r>
          </a:p>
          <a:p>
            <a:pPr lvl="1"/>
            <a:r>
              <a:rPr lang="en-US" dirty="0"/>
              <a:t>TV, </a:t>
            </a:r>
            <a:r>
              <a:rPr lang="en-US" dirty="0" err="1"/>
              <a:t>bluray</a:t>
            </a:r>
            <a:r>
              <a:rPr lang="en-US" dirty="0"/>
              <a:t> players, game consoles</a:t>
            </a:r>
          </a:p>
          <a:p>
            <a:pPr lvl="1"/>
            <a:r>
              <a:rPr lang="en-US" dirty="0"/>
              <a:t>Tablets, smartphones, </a:t>
            </a:r>
            <a:r>
              <a:rPr lang="en-US" dirty="0" err="1"/>
              <a:t>eReaders</a:t>
            </a:r>
            <a:endParaRPr lang="en-US" dirty="0"/>
          </a:p>
          <a:p>
            <a:r>
              <a:rPr lang="en-US" dirty="0"/>
              <a:t>How to get all these devices online?</a:t>
            </a:r>
          </a:p>
        </p:txBody>
      </p:sp>
    </p:spTree>
    <p:extLst>
      <p:ext uri="{BB962C8B-B14F-4D97-AF65-F5344CB8AC3E}">
        <p14:creationId xmlns:p14="http://schemas.microsoft.com/office/powerpoint/2010/main" val="693795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Private IP Networks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203200" y="1545770"/>
            <a:ext cx="10312400" cy="5257800"/>
          </a:xfrm>
        </p:spPr>
        <p:txBody>
          <a:bodyPr>
            <a:normAutofit/>
          </a:bodyPr>
          <a:lstStyle/>
          <a:p>
            <a:r>
              <a:rPr lang="en-US" dirty="0"/>
              <a:t>Idea: create a range of private IPs that are separate from the rest of the network</a:t>
            </a:r>
          </a:p>
          <a:p>
            <a:pPr lvl="1"/>
            <a:r>
              <a:rPr lang="en-US" dirty="0"/>
              <a:t>Use the private IPs for internal routing</a:t>
            </a:r>
          </a:p>
          <a:p>
            <a:pPr lvl="1"/>
            <a:r>
              <a:rPr lang="en-US" dirty="0"/>
              <a:t>Use a special router to bridge the LAN and the WAN</a:t>
            </a:r>
          </a:p>
          <a:p>
            <a:r>
              <a:rPr lang="en-US" dirty="0"/>
              <a:t>Properties of private IPs</a:t>
            </a:r>
          </a:p>
          <a:p>
            <a:pPr lvl="1"/>
            <a:r>
              <a:rPr lang="en-US" dirty="0"/>
              <a:t>Not globally unique</a:t>
            </a:r>
          </a:p>
          <a:p>
            <a:pPr lvl="1"/>
            <a:r>
              <a:rPr lang="en-US" dirty="0"/>
              <a:t>Usually taken from non-routable IP ranges (why?)</a:t>
            </a:r>
          </a:p>
          <a:p>
            <a:r>
              <a:rPr lang="en-US" dirty="0"/>
              <a:t>Typical private IP ranges</a:t>
            </a:r>
          </a:p>
          <a:p>
            <a:pPr lvl="1"/>
            <a:r>
              <a:rPr lang="en-US" sz="2400" dirty="0"/>
              <a:t>10.0.0.0 – 10.255.255.255</a:t>
            </a:r>
          </a:p>
          <a:p>
            <a:pPr lvl="1"/>
            <a:r>
              <a:rPr lang="en-US" sz="2400" dirty="0"/>
              <a:t>172.16.0.0 – 172.31.255.255</a:t>
            </a:r>
          </a:p>
          <a:p>
            <a:pPr lvl="1"/>
            <a:r>
              <a:rPr lang="en-US" sz="2400" dirty="0"/>
              <a:t>192.168.0.0 – 192.168.255.255</a:t>
            </a:r>
          </a:p>
        </p:txBody>
      </p:sp>
    </p:spTree>
    <p:extLst>
      <p:ext uri="{BB962C8B-B14F-4D97-AF65-F5344CB8AC3E}">
        <p14:creationId xmlns:p14="http://schemas.microsoft.com/office/powerpoint/2010/main" val="2925768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Elbow Connector 20"/>
          <p:cNvCxnSpPr/>
          <p:nvPr/>
        </p:nvCxnSpPr>
        <p:spPr>
          <a:xfrm rot="10800000" flipV="1">
            <a:off x="3552765" y="4691569"/>
            <a:ext cx="3013513" cy="1600188"/>
          </a:xfrm>
          <a:prstGeom prst="bentConnector3">
            <a:avLst>
              <a:gd name="adj1" fmla="val 35312"/>
            </a:avLst>
          </a:prstGeom>
          <a:ln w="762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lbow Connector 16"/>
          <p:cNvCxnSpPr>
            <a:stCxn id="7" idx="1"/>
          </p:cNvCxnSpPr>
          <p:nvPr/>
        </p:nvCxnSpPr>
        <p:spPr>
          <a:xfrm rot="16200000" flipH="1">
            <a:off x="803620" y="4461863"/>
            <a:ext cx="2696397" cy="963391"/>
          </a:xfrm>
          <a:prstGeom prst="bentConnector3">
            <a:avLst>
              <a:gd name="adj1" fmla="val 100060"/>
            </a:avLst>
          </a:prstGeom>
          <a:ln w="762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Private Networks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Cloud 6"/>
          <p:cNvSpPr/>
          <p:nvPr/>
        </p:nvSpPr>
        <p:spPr>
          <a:xfrm>
            <a:off x="517252" y="1939267"/>
            <a:ext cx="2305740" cy="1657859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Private</a:t>
            </a:r>
          </a:p>
          <a:p>
            <a:pPr algn="ctr"/>
            <a:r>
              <a:rPr lang="en-US" sz="2400" dirty="0"/>
              <a:t>Network</a:t>
            </a:r>
          </a:p>
        </p:txBody>
      </p:sp>
      <p:pic>
        <p:nvPicPr>
          <p:cNvPr id="8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5295" y="2597937"/>
            <a:ext cx="764787" cy="764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5295" y="1673219"/>
            <a:ext cx="764787" cy="764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Classes\CS 4700\assets\wrt54g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8067" y="5455368"/>
            <a:ext cx="1654521" cy="1164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2740793" y="1824779"/>
            <a:ext cx="18117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192.168.0.1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06351" y="6291771"/>
            <a:ext cx="18117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192.168.0.0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3874264" y="6291758"/>
            <a:ext cx="19832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66.31.210.69</a:t>
            </a:r>
          </a:p>
        </p:txBody>
      </p:sp>
      <p:grpSp>
        <p:nvGrpSpPr>
          <p:cNvPr id="25" name="Group 24"/>
          <p:cNvGrpSpPr/>
          <p:nvPr/>
        </p:nvGrpSpPr>
        <p:grpSpPr>
          <a:xfrm flipH="1">
            <a:off x="2087962" y="4628992"/>
            <a:ext cx="1165372" cy="629130"/>
            <a:chOff x="1219200" y="4756974"/>
            <a:chExt cx="5181605" cy="1384995"/>
          </a:xfrm>
        </p:grpSpPr>
        <p:sp>
          <p:nvSpPr>
            <p:cNvPr id="26" name="Rectangular Callout 25"/>
            <p:cNvSpPr/>
            <p:nvPr/>
          </p:nvSpPr>
          <p:spPr>
            <a:xfrm>
              <a:off x="1219200" y="4756974"/>
              <a:ext cx="5181601" cy="1384995"/>
            </a:xfrm>
            <a:prstGeom prst="wedgeRectCallout">
              <a:avLst>
                <a:gd name="adj1" fmla="val -15140"/>
                <a:gd name="adj2" fmla="val 168588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219204" y="4876799"/>
              <a:ext cx="5181601" cy="11518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NAT</a:t>
              </a:r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2740793" y="2749497"/>
            <a:ext cx="18117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192.168.0.2</a:t>
            </a:r>
            <a:endParaRPr lang="en-US" dirty="0"/>
          </a:p>
        </p:txBody>
      </p:sp>
      <p:sp>
        <p:nvSpPr>
          <p:cNvPr id="41" name="Cloud 40"/>
          <p:cNvSpPr/>
          <p:nvPr/>
        </p:nvSpPr>
        <p:spPr>
          <a:xfrm>
            <a:off x="9496061" y="1939267"/>
            <a:ext cx="2305740" cy="1657859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Private</a:t>
            </a:r>
          </a:p>
          <a:p>
            <a:pPr algn="ctr"/>
            <a:r>
              <a:rPr lang="en-US" sz="2400" dirty="0"/>
              <a:t>Network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558837" y="2749495"/>
            <a:ext cx="18117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192.168.0.2</a:t>
            </a:r>
            <a:endParaRPr lang="en-US" dirty="0"/>
          </a:p>
        </p:txBody>
      </p:sp>
      <p:pic>
        <p:nvPicPr>
          <p:cNvPr id="31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1692" y="1673219"/>
            <a:ext cx="764787" cy="764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TextBox 31"/>
          <p:cNvSpPr txBox="1"/>
          <p:nvPr/>
        </p:nvSpPr>
        <p:spPr>
          <a:xfrm>
            <a:off x="7558837" y="1824778"/>
            <a:ext cx="18117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192.168.0.1</a:t>
            </a:r>
            <a:endParaRPr lang="en-US" dirty="0"/>
          </a:p>
        </p:txBody>
      </p:sp>
      <p:pic>
        <p:nvPicPr>
          <p:cNvPr id="33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1692" y="2597935"/>
            <a:ext cx="764787" cy="764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5" name="Elbow Connector 44"/>
          <p:cNvCxnSpPr>
            <a:stCxn id="41" idx="1"/>
          </p:cNvCxnSpPr>
          <p:nvPr/>
        </p:nvCxnSpPr>
        <p:spPr>
          <a:xfrm rot="5400000">
            <a:off x="9204116" y="4291766"/>
            <a:ext cx="2141223" cy="748410"/>
          </a:xfrm>
          <a:prstGeom prst="bentConnector3">
            <a:avLst>
              <a:gd name="adj1" fmla="val 99822"/>
            </a:avLst>
          </a:prstGeom>
          <a:ln w="762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/>
          <p:cNvCxnSpPr/>
          <p:nvPr/>
        </p:nvCxnSpPr>
        <p:spPr>
          <a:xfrm>
            <a:off x="6874253" y="4388371"/>
            <a:ext cx="2100845" cy="1385898"/>
          </a:xfrm>
          <a:prstGeom prst="bentConnector3">
            <a:avLst>
              <a:gd name="adj1" fmla="val 930"/>
            </a:avLst>
          </a:prstGeom>
          <a:ln w="762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7" name="Picture 3" descr="D:\Classes\CS 4700\assets\wrt54g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5285" y="4900182"/>
            <a:ext cx="1654521" cy="1164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loud 10"/>
          <p:cNvSpPr/>
          <p:nvPr/>
        </p:nvSpPr>
        <p:spPr>
          <a:xfrm>
            <a:off x="4862368" y="3362720"/>
            <a:ext cx="2809299" cy="2019925"/>
          </a:xfrm>
          <a:prstGeom prst="cloud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Internet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0102099" y="5774269"/>
            <a:ext cx="18117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192.168.0.0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7168411" y="5834131"/>
            <a:ext cx="15760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71.2.33.56</a:t>
            </a:r>
          </a:p>
        </p:txBody>
      </p:sp>
      <p:grpSp>
        <p:nvGrpSpPr>
          <p:cNvPr id="36" name="Group 35"/>
          <p:cNvGrpSpPr/>
          <p:nvPr/>
        </p:nvGrpSpPr>
        <p:grpSpPr>
          <a:xfrm flipH="1">
            <a:off x="8330689" y="3993647"/>
            <a:ext cx="1165372" cy="629130"/>
            <a:chOff x="1219200" y="4756974"/>
            <a:chExt cx="5181605" cy="1384995"/>
          </a:xfrm>
        </p:grpSpPr>
        <p:sp>
          <p:nvSpPr>
            <p:cNvPr id="37" name="Rectangular Callout 36"/>
            <p:cNvSpPr/>
            <p:nvPr/>
          </p:nvSpPr>
          <p:spPr>
            <a:xfrm>
              <a:off x="1219200" y="4756974"/>
              <a:ext cx="5181601" cy="1384995"/>
            </a:xfrm>
            <a:prstGeom prst="wedgeRectCallout">
              <a:avLst>
                <a:gd name="adj1" fmla="val -15140"/>
                <a:gd name="adj2" fmla="val 168588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219204" y="4876799"/>
              <a:ext cx="5181601" cy="11518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NAT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93396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14" grpId="0"/>
      <p:bldP spid="32" grpId="0"/>
      <p:bldP spid="54" grpId="0"/>
      <p:bldP spid="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228600"/>
            <a:ext cx="10464800" cy="990600"/>
          </a:xfrm>
        </p:spPr>
        <p:txBody>
          <a:bodyPr>
            <a:normAutofit/>
          </a:bodyPr>
          <a:lstStyle/>
          <a:p>
            <a:r>
              <a:rPr lang="en-US" dirty="0"/>
              <a:t>Network Address Translation (NAT)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NAT allows hosts on a private network to communicate with the Internet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Warning: connectivity is not seamless</a:t>
            </a:r>
          </a:p>
          <a:p>
            <a:r>
              <a:rPr lang="en-US" dirty="0"/>
              <a:t>Special router at the boundary of a private network</a:t>
            </a:r>
          </a:p>
          <a:p>
            <a:pPr lvl="1"/>
            <a:r>
              <a:rPr lang="en-US" dirty="0"/>
              <a:t>Replaces internal IPs with external IP by modifying packet headers</a:t>
            </a:r>
          </a:p>
          <a:p>
            <a:pPr lvl="2"/>
            <a:r>
              <a:rPr lang="en-US" dirty="0"/>
              <a:t>This is “</a:t>
            </a:r>
            <a:r>
              <a:rPr lang="en-US" dirty="0">
                <a:solidFill>
                  <a:schemeClr val="accent1"/>
                </a:solidFill>
              </a:rPr>
              <a:t>Network Address Translation</a:t>
            </a:r>
            <a:r>
              <a:rPr lang="en-US" dirty="0"/>
              <a:t>”</a:t>
            </a:r>
          </a:p>
          <a:p>
            <a:pPr lvl="1"/>
            <a:r>
              <a:rPr lang="en-US" dirty="0"/>
              <a:t>May also replace TCP/UDP port numbers</a:t>
            </a:r>
          </a:p>
          <a:p>
            <a:r>
              <a:rPr lang="en-US" dirty="0"/>
              <a:t>Maintains a table of active flows</a:t>
            </a:r>
          </a:p>
          <a:p>
            <a:pPr lvl="1"/>
            <a:r>
              <a:rPr lang="en-US" b="1" dirty="0"/>
              <a:t>Outgoing packets initialize a table entry</a:t>
            </a:r>
          </a:p>
          <a:p>
            <a:pPr lvl="1"/>
            <a:r>
              <a:rPr lang="en-US" b="1" dirty="0"/>
              <a:t>Incoming packets are rewritten based on the table</a:t>
            </a:r>
          </a:p>
        </p:txBody>
      </p:sp>
    </p:spTree>
    <p:extLst>
      <p:ext uri="{BB962C8B-B14F-4D97-AF65-F5344CB8AC3E}">
        <p14:creationId xmlns:p14="http://schemas.microsoft.com/office/powerpoint/2010/main" val="3739241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630209" y="1611086"/>
            <a:ext cx="4400477" cy="5083628"/>
          </a:xfrm>
          <a:prstGeom prst="rect">
            <a:avLst/>
          </a:prstGeom>
          <a:solidFill>
            <a:schemeClr val="bg2"/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NAT Operation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5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5125" y="4452514"/>
            <a:ext cx="764787" cy="764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D:\Classes\CS 4700\assets\wrt54g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1917" y="4128720"/>
            <a:ext cx="1654521" cy="1164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600179" y="1621970"/>
            <a:ext cx="22524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dirty="0"/>
              <a:t>Private Network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83089" y="1626435"/>
            <a:ext cx="11462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Internet</a:t>
            </a:r>
          </a:p>
        </p:txBody>
      </p:sp>
      <p:pic>
        <p:nvPicPr>
          <p:cNvPr id="10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5753" y="4452514"/>
            <a:ext cx="764787" cy="764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ight Arrow Callout 10"/>
          <p:cNvSpPr/>
          <p:nvPr/>
        </p:nvSpPr>
        <p:spPr>
          <a:xfrm>
            <a:off x="1962663" y="2184197"/>
            <a:ext cx="3652763" cy="859972"/>
          </a:xfrm>
          <a:prstGeom prst="rightArrowCallout">
            <a:avLst>
              <a:gd name="adj1" fmla="val 25000"/>
              <a:gd name="adj2" fmla="val 25000"/>
              <a:gd name="adj3" fmla="val 27326"/>
              <a:gd name="adj4" fmla="val 8567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/>
              <a:t>Source: 192.168.0.1:2345</a:t>
            </a:r>
          </a:p>
          <a:p>
            <a:r>
              <a:rPr lang="en-US" sz="2000" dirty="0" err="1"/>
              <a:t>Dest</a:t>
            </a:r>
            <a:r>
              <a:rPr lang="en-US" sz="2000" dirty="0"/>
              <a:t>: 74.125.228.67:80</a:t>
            </a:r>
          </a:p>
        </p:txBody>
      </p:sp>
      <p:sp>
        <p:nvSpPr>
          <p:cNvPr id="12" name="Right Arrow Callout 11"/>
          <p:cNvSpPr/>
          <p:nvPr/>
        </p:nvSpPr>
        <p:spPr>
          <a:xfrm>
            <a:off x="6880795" y="2202146"/>
            <a:ext cx="3850783" cy="859972"/>
          </a:xfrm>
          <a:prstGeom prst="rightArrowCallout">
            <a:avLst>
              <a:gd name="adj1" fmla="val 25000"/>
              <a:gd name="adj2" fmla="val 25000"/>
              <a:gd name="adj3" fmla="val 27326"/>
              <a:gd name="adj4" fmla="val 8567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/>
              <a:t>Source: 66.31.210.69:2345</a:t>
            </a:r>
          </a:p>
          <a:p>
            <a:r>
              <a:rPr lang="en-US" sz="2000" dirty="0" err="1"/>
              <a:t>Dest</a:t>
            </a:r>
            <a:r>
              <a:rPr lang="en-US" sz="2000" dirty="0"/>
              <a:t>: 74.125.228.67:80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97558" y="5217301"/>
            <a:ext cx="19832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66.31.210.69</a:t>
            </a:r>
          </a:p>
        </p:txBody>
      </p:sp>
      <p:sp>
        <p:nvSpPr>
          <p:cNvPr id="15" name="Left Arrow Callout 14"/>
          <p:cNvSpPr/>
          <p:nvPr/>
        </p:nvSpPr>
        <p:spPr>
          <a:xfrm>
            <a:off x="6567069" y="5748403"/>
            <a:ext cx="3861579" cy="842012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41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000" dirty="0"/>
              <a:t>Source: 74.125.228.67:80</a:t>
            </a:r>
          </a:p>
          <a:p>
            <a:pPr algn="r"/>
            <a:r>
              <a:rPr lang="en-US" sz="2000" dirty="0" err="1"/>
              <a:t>Dest</a:t>
            </a:r>
            <a:r>
              <a:rPr lang="en-US" sz="2000" dirty="0"/>
              <a:t>: 66.31.210.69:2345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515961" y="5217944"/>
            <a:ext cx="21547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74.125.228.67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630208" y="5217301"/>
            <a:ext cx="18117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192.168.0.1</a:t>
            </a:r>
          </a:p>
        </p:txBody>
      </p:sp>
      <p:sp>
        <p:nvSpPr>
          <p:cNvPr id="18" name="Left Arrow Callout 17"/>
          <p:cNvSpPr/>
          <p:nvPr/>
        </p:nvSpPr>
        <p:spPr>
          <a:xfrm>
            <a:off x="2164908" y="5748403"/>
            <a:ext cx="3607593" cy="842012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41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000" dirty="0"/>
              <a:t>Source: 74.125.228.67:80</a:t>
            </a:r>
          </a:p>
          <a:p>
            <a:pPr algn="r"/>
            <a:r>
              <a:rPr lang="en-US" sz="2000" dirty="0" err="1"/>
              <a:t>Dest</a:t>
            </a:r>
            <a:r>
              <a:rPr lang="en-US" sz="2000" dirty="0"/>
              <a:t>: 192.168.0.1:2345 </a:t>
            </a:r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1194497"/>
              </p:ext>
            </p:extLst>
          </p:nvPr>
        </p:nvGraphicFramePr>
        <p:xfrm>
          <a:off x="2852056" y="3345538"/>
          <a:ext cx="6389916" cy="7416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1949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949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Private 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Public Address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192.168.0.1:2345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74.125.228.67:80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9113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5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Advantages of NATs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56134" y="1523999"/>
            <a:ext cx="11238046" cy="3525835"/>
          </a:xfrm>
        </p:spPr>
        <p:txBody>
          <a:bodyPr/>
          <a:lstStyle/>
          <a:p>
            <a:r>
              <a:rPr lang="en-US" dirty="0"/>
              <a:t>Allow multiple hosts to share a single public IP</a:t>
            </a:r>
          </a:p>
          <a:p>
            <a:r>
              <a:rPr lang="en-US" dirty="0"/>
              <a:t>Allow migration between ISPs</a:t>
            </a:r>
          </a:p>
          <a:p>
            <a:pPr lvl="1"/>
            <a:r>
              <a:rPr lang="en-US" dirty="0"/>
              <a:t>Even if the public IP address changes, you don’t need to reconfigure the machines on the LAN</a:t>
            </a:r>
          </a:p>
          <a:p>
            <a:r>
              <a:rPr lang="en-US" dirty="0"/>
              <a:t>Load balancing</a:t>
            </a:r>
          </a:p>
          <a:p>
            <a:pPr lvl="1"/>
            <a:r>
              <a:rPr lang="en-US" dirty="0"/>
              <a:t>Forward traffic from a single public IP to multiple private hosts</a:t>
            </a:r>
          </a:p>
        </p:txBody>
      </p:sp>
      <p:pic>
        <p:nvPicPr>
          <p:cNvPr id="5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2915" y="4427949"/>
            <a:ext cx="764787" cy="764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D:\Classes\CS 4700\assets\wrt54g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9555" y="4884886"/>
            <a:ext cx="1654521" cy="1164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2915" y="5239314"/>
            <a:ext cx="764787" cy="764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2914" y="6049669"/>
            <a:ext cx="764787" cy="764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ight Arrow 8"/>
          <p:cNvSpPr/>
          <p:nvPr/>
        </p:nvSpPr>
        <p:spPr>
          <a:xfrm>
            <a:off x="3385458" y="5088431"/>
            <a:ext cx="1404257" cy="10665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 rot="20092093">
            <a:off x="6531430" y="4784579"/>
            <a:ext cx="1404257" cy="5332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 rot="1088857">
            <a:off x="6531430" y="5975431"/>
            <a:ext cx="1404257" cy="5332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6604076" y="5409498"/>
            <a:ext cx="1268839" cy="5332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882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Natural Firewall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30209" y="1611086"/>
            <a:ext cx="4400477" cy="5083628"/>
          </a:xfrm>
          <a:prstGeom prst="rect">
            <a:avLst/>
          </a:prstGeom>
          <a:solidFill>
            <a:schemeClr val="bg2"/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5125" y="3398848"/>
            <a:ext cx="764787" cy="764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D:\Classes\CS 4700\assets\wrt54g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1917" y="3075054"/>
            <a:ext cx="1654521" cy="1164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600179" y="1621970"/>
            <a:ext cx="22524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dirty="0"/>
              <a:t>Private Network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83089" y="1626435"/>
            <a:ext cx="11462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Internet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97558" y="4163635"/>
            <a:ext cx="19832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66.31.210.69</a:t>
            </a:r>
          </a:p>
        </p:txBody>
      </p:sp>
      <p:sp>
        <p:nvSpPr>
          <p:cNvPr id="14" name="Left Arrow Callout 13"/>
          <p:cNvSpPr/>
          <p:nvPr/>
        </p:nvSpPr>
        <p:spPr>
          <a:xfrm>
            <a:off x="7056926" y="4746917"/>
            <a:ext cx="3331077" cy="842012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4197"/>
            </a:avLst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000" dirty="0"/>
              <a:t>Source: 74.125.228.67</a:t>
            </a:r>
          </a:p>
          <a:p>
            <a:pPr algn="r"/>
            <a:r>
              <a:rPr lang="en-US" sz="2000" dirty="0" err="1"/>
              <a:t>Dest</a:t>
            </a:r>
            <a:r>
              <a:rPr lang="en-US" sz="2000" dirty="0"/>
              <a:t>: 192.168.0.1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515961" y="4164278"/>
            <a:ext cx="21547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74.125.228.67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630208" y="4163635"/>
            <a:ext cx="18117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192.168.0.1</a:t>
            </a: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6370950"/>
              </p:ext>
            </p:extLst>
          </p:nvPr>
        </p:nvGraphicFramePr>
        <p:xfrm>
          <a:off x="2884714" y="2291872"/>
          <a:ext cx="6357258" cy="7416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1786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786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Private 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Public Address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2050" name="Picture 2" descr="D:\Pictures\soft-scraps icons\Button Warning-0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9302" y="3184580"/>
            <a:ext cx="601219" cy="601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D:\Classes\CS 4700\assets\devil-icon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6275" y="3047845"/>
            <a:ext cx="121920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Left Arrow Callout 20"/>
          <p:cNvSpPr/>
          <p:nvPr/>
        </p:nvSpPr>
        <p:spPr>
          <a:xfrm>
            <a:off x="7056925" y="4744126"/>
            <a:ext cx="3331077" cy="842012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4197"/>
            </a:avLst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000" dirty="0"/>
              <a:t>Source: 74.125.228.67</a:t>
            </a:r>
          </a:p>
          <a:p>
            <a:pPr algn="r"/>
            <a:r>
              <a:rPr lang="en-US" sz="2000" dirty="0" err="1"/>
              <a:t>Dest</a:t>
            </a:r>
            <a:r>
              <a:rPr lang="en-US" sz="2000" dirty="0"/>
              <a:t>: 66.31.210.69 </a:t>
            </a:r>
          </a:p>
        </p:txBody>
      </p:sp>
    </p:spTree>
    <p:extLst>
      <p:ext uri="{BB962C8B-B14F-4D97-AF65-F5344CB8AC3E}">
        <p14:creationId xmlns:p14="http://schemas.microsoft.com/office/powerpoint/2010/main" val="2503941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7.40741E-7 L -0.24765 -0.00093 " pathEditMode="relative" rAng="0" ptsTypes="AA">
                                      <p:cBhvr>
                                        <p:cTn id="26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383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21" grpId="0" animBg="1"/>
      <p:bldP spid="21" grpId="1" animBg="1"/>
      <p:bldP spid="21" grpId="2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Concerns About NAT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Performance/scalability issues</a:t>
            </a:r>
          </a:p>
          <a:p>
            <a:pPr lvl="1"/>
            <a:r>
              <a:rPr lang="en-US" dirty="0"/>
              <a:t>Per flow state!</a:t>
            </a:r>
          </a:p>
          <a:p>
            <a:pPr lvl="1"/>
            <a:r>
              <a:rPr lang="en-US" dirty="0"/>
              <a:t>Modifying IP and Port numbers means NAT must </a:t>
            </a:r>
            <a:r>
              <a:rPr lang="en-US" dirty="0" err="1"/>
              <a:t>recompute</a:t>
            </a:r>
            <a:r>
              <a:rPr lang="en-US" dirty="0"/>
              <a:t> IP and TCP checksums</a:t>
            </a:r>
          </a:p>
          <a:p>
            <a:r>
              <a:rPr lang="en-US" dirty="0"/>
              <a:t>Breaks the layered network abstraction</a:t>
            </a:r>
          </a:p>
          <a:p>
            <a:r>
              <a:rPr lang="en-US" dirty="0"/>
              <a:t>Breaks end-to-end Internet connectivity</a:t>
            </a:r>
          </a:p>
          <a:p>
            <a:pPr lvl="1"/>
            <a:r>
              <a:rPr lang="en-US" dirty="0"/>
              <a:t>192.168.*.* addresses are private</a:t>
            </a:r>
          </a:p>
          <a:p>
            <a:pPr lvl="1"/>
            <a:r>
              <a:rPr lang="en-US" dirty="0"/>
              <a:t>Cannot be routed to on the Internet</a:t>
            </a:r>
          </a:p>
          <a:p>
            <a:pPr lvl="1"/>
            <a:r>
              <a:rPr lang="en-US" dirty="0"/>
              <a:t>Problem is worse when </a:t>
            </a:r>
            <a:r>
              <a:rPr lang="en-US" dirty="0">
                <a:solidFill>
                  <a:schemeClr val="accent1"/>
                </a:solidFill>
              </a:rPr>
              <a:t>both</a:t>
            </a:r>
            <a:r>
              <a:rPr lang="en-US" dirty="0"/>
              <a:t> hosts are behind NATs</a:t>
            </a:r>
          </a:p>
          <a:p>
            <a:r>
              <a:rPr lang="en-US" dirty="0"/>
              <a:t>What about IP addresses embedded in data payloads?</a:t>
            </a:r>
          </a:p>
        </p:txBody>
      </p:sp>
    </p:spTree>
    <p:extLst>
      <p:ext uri="{BB962C8B-B14F-4D97-AF65-F5344CB8AC3E}">
        <p14:creationId xmlns:p14="http://schemas.microsoft.com/office/powerpoint/2010/main" val="3971700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7893ce20-a697-4fd6-a4da-14011f6a471d}" enabled="1" method="Standard" siteId="{a8eec281-aaa3-4dae-ac9b-9a398b9215e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104570</TotalTime>
  <Words>614</Words>
  <Application>Microsoft Office PowerPoint</Application>
  <PresentationFormat>Widescreen</PresentationFormat>
  <Paragraphs>172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Calibri</vt:lpstr>
      <vt:lpstr>Tw Cen MT</vt:lpstr>
      <vt:lpstr>Wingdings</vt:lpstr>
      <vt:lpstr>Wingdings 2</vt:lpstr>
      <vt:lpstr>Median</vt:lpstr>
      <vt:lpstr>CS 4700 Network Fundamentals</vt:lpstr>
      <vt:lpstr>The IPv4 Shortage</vt:lpstr>
      <vt:lpstr>Private IP Networks</vt:lpstr>
      <vt:lpstr>Private Networks</vt:lpstr>
      <vt:lpstr>Network Address Translation (NAT)</vt:lpstr>
      <vt:lpstr>Basic NAT Operation</vt:lpstr>
      <vt:lpstr>Advantages of NATs</vt:lpstr>
      <vt:lpstr>Natural Firewall</vt:lpstr>
      <vt:lpstr>Concerns About NAT</vt:lpstr>
      <vt:lpstr>Port Forwarding</vt:lpstr>
      <vt:lpstr>Hole Punching</vt:lpstr>
      <vt:lpstr>STUN</vt:lpstr>
      <vt:lpstr>Problems With STUN</vt:lpstr>
      <vt:lpstr>TURN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Christo Wilson</dc:creator>
  <cp:lastModifiedBy>Wilson, Christo</cp:lastModifiedBy>
  <cp:revision>806</cp:revision>
  <cp:lastPrinted>2012-08-22T04:00:45Z</cp:lastPrinted>
  <dcterms:created xsi:type="dcterms:W3CDTF">2012-01-03T02:22:46Z</dcterms:created>
  <dcterms:modified xsi:type="dcterms:W3CDTF">2026-02-27T18:45:42Z</dcterms:modified>
</cp:coreProperties>
</file>