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2"/>
  </p:notesMasterIdLst>
  <p:handoutMasterIdLst>
    <p:handoutMasterId r:id="rId13"/>
  </p:handoutMasterIdLst>
  <p:sldIdLst>
    <p:sldId id="388" r:id="rId2"/>
    <p:sldId id="389" r:id="rId3"/>
    <p:sldId id="398" r:id="rId4"/>
    <p:sldId id="390" r:id="rId5"/>
    <p:sldId id="391" r:id="rId6"/>
    <p:sldId id="395" r:id="rId7"/>
    <p:sldId id="392" r:id="rId8"/>
    <p:sldId id="394" r:id="rId9"/>
    <p:sldId id="393" r:id="rId10"/>
    <p:sldId id="396" r:id="rId11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" id="{1206C271-A17B-4745-8409-D19C184D271D}">
          <p14:sldIdLst/>
        </p14:section>
        <p14:section name="Intro" id="{84DE449B-5F83-4C47-AB63-0617304C361D}">
          <p14:sldIdLst>
            <p14:sldId id="388"/>
            <p14:sldId id="389"/>
            <p14:sldId id="398"/>
            <p14:sldId id="390"/>
            <p14:sldId id="391"/>
            <p14:sldId id="395"/>
            <p14:sldId id="392"/>
            <p14:sldId id="394"/>
            <p14:sldId id="393"/>
            <p14:sldId id="3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04" autoAdjust="0"/>
    <p:restoredTop sz="96266" autoAdjust="0"/>
  </p:normalViewPr>
  <p:slideViewPr>
    <p:cSldViewPr snapToGrid="0">
      <p:cViewPr varScale="1">
        <p:scale>
          <a:sx n="124" d="100"/>
          <a:sy n="124" d="100"/>
        </p:scale>
        <p:origin x="17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/>
              <a:t>Christo Wilson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/>
              <a:t>8/22/2012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/>
              <a:t>Defense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8/22/2012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Defense</a:t>
            </a: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/>
              <a:t>Christo Wilson</a:t>
            </a:r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t">
            <a:normAutofit/>
          </a:bodyPr>
          <a:lstStyle>
            <a:lvl1pPr algn="l" fontAlgn="t">
              <a:lnSpc>
                <a:spcPct val="85000"/>
              </a:lnSpc>
              <a:defRPr sz="6000" spc="-5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 algn="ctr">
              <a:buNone/>
              <a:defRPr sz="2400"/>
            </a:lvl2pPr>
            <a:lvl3pPr marL="914377" indent="0" algn="ctr">
              <a:buNone/>
              <a:defRPr sz="2400"/>
            </a:lvl3pPr>
            <a:lvl4pPr marL="1371566" indent="0" algn="ctr">
              <a:buNone/>
              <a:defRPr sz="2000"/>
            </a:lvl4pPr>
            <a:lvl5pPr marL="1828754" indent="0" algn="ctr">
              <a:buNone/>
              <a:defRPr sz="2000"/>
            </a:lvl5pPr>
            <a:lvl6pPr marL="2285943" indent="0" algn="ctr">
              <a:buNone/>
              <a:defRPr sz="2000"/>
            </a:lvl6pPr>
            <a:lvl7pPr marL="2743131" indent="0" algn="ctr">
              <a:buNone/>
              <a:defRPr sz="2000"/>
            </a:lvl7pPr>
            <a:lvl8pPr marL="3200320" indent="0" algn="ctr">
              <a:buNone/>
              <a:defRPr sz="2000"/>
            </a:lvl8pPr>
            <a:lvl9pPr marL="3657509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03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21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4781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414779"/>
            <a:ext cx="7734300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28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147" y="1388534"/>
            <a:ext cx="11558015" cy="47928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993E9-CEF0-47B7-AEA6-AFACC79966BA}" type="datetimeFigureOut">
              <a:rPr lang="en-US" smtClean="0"/>
              <a:t>1/12/26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78286" y="6656835"/>
            <a:ext cx="1312025" cy="204655"/>
          </a:xfrm>
        </p:spPr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64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4F47-3A99-4701-A7D9-FE6C4D9DA92E}" type="datetimeFigureOut">
              <a:rPr lang="en-US" smtClean="0"/>
              <a:t>1/12/26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347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9"/>
            <a:ext cx="493776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51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3"/>
            <a:ext cx="4937760" cy="73628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3"/>
            <a:ext cx="4937760" cy="736283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54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80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0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302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1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13653" y="731520"/>
            <a:ext cx="6679191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1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5" y="6459788"/>
            <a:ext cx="2618511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8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86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0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936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" y="1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907024"/>
            <a:ext cx="1011936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76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" y="6693408"/>
            <a:ext cx="12192001" cy="1645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0144" y="286605"/>
            <a:ext cx="11558016" cy="7348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147" y="1388534"/>
            <a:ext cx="11558015" cy="479281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" y="6459788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FE61780-2E25-4081-A2D9-4C0805256F67}" type="datetimeFigureOut">
              <a:rPr lang="en-US" smtClean="0"/>
              <a:t>1/12/26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9" y="6459788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6138" y="6692923"/>
            <a:ext cx="1312025" cy="1319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rgbClr val="FFFFFF"/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107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 ft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4800" kern="1200" spc="-51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91438" indent="-91438" algn="l" defTabSz="914377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38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14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789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65" indent="-182875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.AppleSystemUIFont" charset="0"/>
        <a:buChar char="-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97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96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963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958" indent="-228594" algn="l" defTabSz="914377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>
            <a:normAutofit/>
          </a:bodyPr>
          <a:lstStyle/>
          <a:p>
            <a:r>
              <a:rPr lang="en-US"/>
              <a:t>CS 4700</a:t>
            </a:r>
            <a:br>
              <a:rPr lang="en-US" dirty="0"/>
            </a:br>
            <a:r>
              <a:rPr lang="en-US" sz="4800" dirty="0"/>
              <a:t>Fundamentals of Computer Networks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Physical Layer</a:t>
            </a:r>
          </a:p>
          <a:p>
            <a:r>
              <a:rPr lang="en-US" dirty="0"/>
              <a:t>(The layer for EE majors…)</a:t>
            </a:r>
          </a:p>
          <a:p>
            <a:r>
              <a:rPr lang="en-US" dirty="0"/>
              <a:t>Revised 1/9/25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09799" y="3496235"/>
            <a:ext cx="6662784" cy="213360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Comments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Physical layer is the lowest, so…</a:t>
            </a:r>
          </a:p>
          <a:p>
            <a:pPr lvl="1"/>
            <a:r>
              <a:rPr lang="en-US" dirty="0"/>
              <a:t>We tend not to worry about where to place functionality</a:t>
            </a:r>
          </a:p>
          <a:p>
            <a:pPr lvl="1"/>
            <a:r>
              <a:rPr lang="en-US" dirty="0"/>
              <a:t>There aren’t other layers that could interfere</a:t>
            </a:r>
          </a:p>
          <a:p>
            <a:pPr lvl="1"/>
            <a:r>
              <a:rPr lang="en-US" dirty="0"/>
              <a:t>We tend to care about it only when things go wrong</a:t>
            </a:r>
          </a:p>
          <a:p>
            <a:r>
              <a:rPr lang="en-US" dirty="0"/>
              <a:t>Physical layer characteristics are still fundamentally important to building reliable Internet systems</a:t>
            </a:r>
          </a:p>
          <a:p>
            <a:pPr lvl="1"/>
            <a:r>
              <a:rPr lang="en-US" dirty="0"/>
              <a:t>Insulated media vs. wireless</a:t>
            </a:r>
          </a:p>
          <a:p>
            <a:pPr lvl="1"/>
            <a:r>
              <a:rPr lang="en-US" dirty="0"/>
              <a:t>Packet vs. circuit switched media</a:t>
            </a:r>
          </a:p>
        </p:txBody>
      </p:sp>
    </p:spTree>
    <p:extLst>
      <p:ext uri="{BB962C8B-B14F-4D97-AF65-F5344CB8AC3E}">
        <p14:creationId xmlns:p14="http://schemas.microsoft.com/office/powerpoint/2010/main" val="1802213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Layer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731224" y="1600200"/>
            <a:ext cx="5936776" cy="5105400"/>
          </a:xfrm>
        </p:spPr>
        <p:txBody>
          <a:bodyPr/>
          <a:lstStyle/>
          <a:p>
            <a:r>
              <a:rPr lang="en-US" dirty="0"/>
              <a:t>Function:</a:t>
            </a:r>
          </a:p>
          <a:p>
            <a:pPr lvl="1"/>
            <a:r>
              <a:rPr lang="en-US" dirty="0"/>
              <a:t>Get bits across a physical medium</a:t>
            </a:r>
          </a:p>
          <a:p>
            <a:r>
              <a:rPr lang="en-US" dirty="0"/>
              <a:t>Key challenge:</a:t>
            </a:r>
          </a:p>
          <a:p>
            <a:pPr lvl="1"/>
            <a:r>
              <a:rPr lang="en-US" dirty="0"/>
              <a:t>How to represent bits in analog</a:t>
            </a:r>
          </a:p>
          <a:p>
            <a:pPr lvl="2"/>
            <a:r>
              <a:rPr lang="en-US" dirty="0"/>
              <a:t>Digital computers work in binary</a:t>
            </a:r>
          </a:p>
          <a:p>
            <a:pPr lvl="2"/>
            <a:r>
              <a:rPr lang="en-US" dirty="0"/>
              <a:t>… but we live in an analog world</a:t>
            </a:r>
          </a:p>
          <a:p>
            <a:pPr lvl="1"/>
            <a:r>
              <a:rPr lang="en-US" dirty="0"/>
              <a:t>Ideally, want high-bit rate</a:t>
            </a:r>
          </a:p>
          <a:p>
            <a:pPr lvl="1"/>
            <a:r>
              <a:rPr lang="en-US" dirty="0"/>
              <a:t>But, must avoid </a:t>
            </a:r>
            <a:r>
              <a:rPr lang="en-US" dirty="0" err="1"/>
              <a:t>desynchronization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794799" y="2238271"/>
            <a:ext cx="2242663" cy="573177"/>
          </a:xfrm>
          <a:prstGeom prst="rect">
            <a:avLst/>
          </a:prstGeom>
          <a:solidFill>
            <a:srgbClr val="7030A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Application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794536" y="2813759"/>
            <a:ext cx="2242654" cy="573177"/>
          </a:xfrm>
          <a:prstGeom prst="rect">
            <a:avLst/>
          </a:prstGeom>
          <a:solidFill>
            <a:srgbClr val="00206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Presentation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1794667" y="3386936"/>
            <a:ext cx="2242654" cy="573177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Session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1794667" y="3960113"/>
            <a:ext cx="2242654" cy="573177"/>
          </a:xfrm>
          <a:prstGeom prst="rect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Transport</a:t>
            </a: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794667" y="4533290"/>
            <a:ext cx="2242654" cy="573177"/>
          </a:xfrm>
          <a:prstGeom prst="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794667" y="5111024"/>
            <a:ext cx="2242654" cy="573177"/>
          </a:xfrm>
          <a:prstGeom prst="rect">
            <a:avLst/>
          </a:prstGeom>
          <a:solidFill>
            <a:schemeClr val="accent3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Data Link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794798" y="5684201"/>
            <a:ext cx="2242654" cy="573177"/>
          </a:xfrm>
          <a:prstGeom prst="rect">
            <a:avLst/>
          </a:prstGeom>
          <a:solidFill>
            <a:srgbClr val="FF0000"/>
          </a:solidFill>
          <a:ln w="571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Clr>
                <a:schemeClr val="bg1"/>
              </a:buClr>
              <a:buNone/>
            </a:pPr>
            <a:r>
              <a:rPr lang="en-US" sz="3200" dirty="0">
                <a:solidFill>
                  <a:schemeClr val="bg1"/>
                </a:solidFill>
              </a:rPr>
              <a:t>Physical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4171666" y="1869744"/>
            <a:ext cx="559559" cy="4653886"/>
          </a:xfrm>
          <a:prstGeom prst="leftBrace">
            <a:avLst>
              <a:gd name="adj1" fmla="val 8333"/>
              <a:gd name="adj2" fmla="val 86194"/>
            </a:avLst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472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Let’s Get Digital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Digital computers</a:t>
            </a:r>
          </a:p>
          <a:p>
            <a:pPr lvl="1"/>
            <a:r>
              <a:rPr lang="en-US" dirty="0"/>
              <a:t>0s and 1s</a:t>
            </a:r>
          </a:p>
          <a:p>
            <a:r>
              <a:rPr lang="en-US" dirty="0"/>
              <a:t>Analog world</a:t>
            </a:r>
          </a:p>
          <a:p>
            <a:pPr lvl="1"/>
            <a:r>
              <a:rPr lang="en-US" dirty="0"/>
              <a:t>Amplitudes and frequencies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001" y="3721099"/>
            <a:ext cx="2540000" cy="190254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0718" y="4807857"/>
            <a:ext cx="2539999" cy="1632857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9797" y="4632280"/>
            <a:ext cx="2984500" cy="171674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8278" y="3677560"/>
            <a:ext cx="2874439" cy="180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47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0"/>
            <a:ext cx="8991600" cy="5105400"/>
          </a:xfrm>
        </p:spPr>
        <p:txBody>
          <a:bodyPr>
            <a:normAutofit/>
          </a:bodyPr>
          <a:lstStyle/>
          <a:p>
            <a:r>
              <a:rPr lang="en-US" sz="2400" dirty="0"/>
              <a:t>We have two discrete signals, high and low, to encode 1 and 0</a:t>
            </a:r>
          </a:p>
          <a:p>
            <a:r>
              <a:rPr lang="en-US" sz="2400" dirty="0"/>
              <a:t>Transmission is </a:t>
            </a:r>
            <a:r>
              <a:rPr lang="en-US" sz="2400" dirty="0">
                <a:solidFill>
                  <a:schemeClr val="accent1"/>
                </a:solidFill>
              </a:rPr>
              <a:t>synchronous, </a:t>
            </a:r>
            <a:r>
              <a:rPr lang="en-US" sz="2400" dirty="0"/>
              <a:t>i.e. there is a clock that controls signal sampling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r>
              <a:rPr lang="en-US" sz="2400" dirty="0"/>
              <a:t>Amplitude and duration of signal must be significant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438400" y="4588085"/>
            <a:ext cx="712413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reeform 6"/>
          <p:cNvSpPr/>
          <p:nvPr/>
        </p:nvSpPr>
        <p:spPr>
          <a:xfrm>
            <a:off x="2492991" y="3141420"/>
            <a:ext cx="7055892" cy="1284281"/>
          </a:xfrm>
          <a:custGeom>
            <a:avLst/>
            <a:gdLst>
              <a:gd name="connsiteX0" fmla="*/ 0 w 7788185"/>
              <a:gd name="connsiteY0" fmla="*/ 1160060 h 1420626"/>
              <a:gd name="connsiteX1" fmla="*/ 1132764 w 7788185"/>
              <a:gd name="connsiteY1" fmla="*/ 354842 h 1420626"/>
              <a:gd name="connsiteX2" fmla="*/ 1746913 w 7788185"/>
              <a:gd name="connsiteY2" fmla="*/ 1419367 h 1420626"/>
              <a:gd name="connsiteX3" fmla="*/ 2224585 w 7788185"/>
              <a:gd name="connsiteY3" fmla="*/ 586854 h 1420626"/>
              <a:gd name="connsiteX4" fmla="*/ 2811439 w 7788185"/>
              <a:gd name="connsiteY4" fmla="*/ 1378424 h 1420626"/>
              <a:gd name="connsiteX5" fmla="*/ 3835021 w 7788185"/>
              <a:gd name="connsiteY5" fmla="*/ 0 h 1420626"/>
              <a:gd name="connsiteX6" fmla="*/ 4749421 w 7788185"/>
              <a:gd name="connsiteY6" fmla="*/ 1378424 h 1420626"/>
              <a:gd name="connsiteX7" fmla="*/ 5622878 w 7788185"/>
              <a:gd name="connsiteY7" fmla="*/ 504967 h 1420626"/>
              <a:gd name="connsiteX8" fmla="*/ 6400800 w 7788185"/>
              <a:gd name="connsiteY8" fmla="*/ 1337481 h 1420626"/>
              <a:gd name="connsiteX9" fmla="*/ 7192370 w 7788185"/>
              <a:gd name="connsiteY9" fmla="*/ 163773 h 1420626"/>
              <a:gd name="connsiteX10" fmla="*/ 7779224 w 7788185"/>
              <a:gd name="connsiteY10" fmla="*/ 887105 h 1420626"/>
              <a:gd name="connsiteX11" fmla="*/ 7492621 w 7788185"/>
              <a:gd name="connsiteY11" fmla="*/ 955344 h 1420626"/>
              <a:gd name="connsiteX0" fmla="*/ 0 w 7779224"/>
              <a:gd name="connsiteY0" fmla="*/ 1160060 h 1420626"/>
              <a:gd name="connsiteX1" fmla="*/ 1132764 w 7779224"/>
              <a:gd name="connsiteY1" fmla="*/ 354842 h 1420626"/>
              <a:gd name="connsiteX2" fmla="*/ 1746913 w 7779224"/>
              <a:gd name="connsiteY2" fmla="*/ 1419367 h 1420626"/>
              <a:gd name="connsiteX3" fmla="*/ 2224585 w 7779224"/>
              <a:gd name="connsiteY3" fmla="*/ 586854 h 1420626"/>
              <a:gd name="connsiteX4" fmla="*/ 2811439 w 7779224"/>
              <a:gd name="connsiteY4" fmla="*/ 1378424 h 1420626"/>
              <a:gd name="connsiteX5" fmla="*/ 3835021 w 7779224"/>
              <a:gd name="connsiteY5" fmla="*/ 0 h 1420626"/>
              <a:gd name="connsiteX6" fmla="*/ 4749421 w 7779224"/>
              <a:gd name="connsiteY6" fmla="*/ 1378424 h 1420626"/>
              <a:gd name="connsiteX7" fmla="*/ 5622878 w 7779224"/>
              <a:gd name="connsiteY7" fmla="*/ 504967 h 1420626"/>
              <a:gd name="connsiteX8" fmla="*/ 6400800 w 7779224"/>
              <a:gd name="connsiteY8" fmla="*/ 1337481 h 1420626"/>
              <a:gd name="connsiteX9" fmla="*/ 7192370 w 7779224"/>
              <a:gd name="connsiteY9" fmla="*/ 163773 h 1420626"/>
              <a:gd name="connsiteX10" fmla="*/ 7779224 w 7779224"/>
              <a:gd name="connsiteY10" fmla="*/ 887105 h 1420626"/>
              <a:gd name="connsiteX0" fmla="*/ 0 w 7192370"/>
              <a:gd name="connsiteY0" fmla="*/ 1160060 h 1420626"/>
              <a:gd name="connsiteX1" fmla="*/ 1132764 w 7192370"/>
              <a:gd name="connsiteY1" fmla="*/ 354842 h 1420626"/>
              <a:gd name="connsiteX2" fmla="*/ 1746913 w 7192370"/>
              <a:gd name="connsiteY2" fmla="*/ 1419367 h 1420626"/>
              <a:gd name="connsiteX3" fmla="*/ 2224585 w 7192370"/>
              <a:gd name="connsiteY3" fmla="*/ 586854 h 1420626"/>
              <a:gd name="connsiteX4" fmla="*/ 2811439 w 7192370"/>
              <a:gd name="connsiteY4" fmla="*/ 1378424 h 1420626"/>
              <a:gd name="connsiteX5" fmla="*/ 3835021 w 7192370"/>
              <a:gd name="connsiteY5" fmla="*/ 0 h 1420626"/>
              <a:gd name="connsiteX6" fmla="*/ 4749421 w 7192370"/>
              <a:gd name="connsiteY6" fmla="*/ 1378424 h 1420626"/>
              <a:gd name="connsiteX7" fmla="*/ 5622878 w 7192370"/>
              <a:gd name="connsiteY7" fmla="*/ 504967 h 1420626"/>
              <a:gd name="connsiteX8" fmla="*/ 6400800 w 7192370"/>
              <a:gd name="connsiteY8" fmla="*/ 1337481 h 1420626"/>
              <a:gd name="connsiteX9" fmla="*/ 7192370 w 7192370"/>
              <a:gd name="connsiteY9" fmla="*/ 163773 h 1420626"/>
              <a:gd name="connsiteX0" fmla="*/ 0 w 7192370"/>
              <a:gd name="connsiteY0" fmla="*/ 1160060 h 1420773"/>
              <a:gd name="connsiteX1" fmla="*/ 600501 w 7192370"/>
              <a:gd name="connsiteY1" fmla="*/ 341194 h 1420773"/>
              <a:gd name="connsiteX2" fmla="*/ 1746913 w 7192370"/>
              <a:gd name="connsiteY2" fmla="*/ 1419367 h 1420773"/>
              <a:gd name="connsiteX3" fmla="*/ 2224585 w 7192370"/>
              <a:gd name="connsiteY3" fmla="*/ 586854 h 1420773"/>
              <a:gd name="connsiteX4" fmla="*/ 2811439 w 7192370"/>
              <a:gd name="connsiteY4" fmla="*/ 1378424 h 1420773"/>
              <a:gd name="connsiteX5" fmla="*/ 3835021 w 7192370"/>
              <a:gd name="connsiteY5" fmla="*/ 0 h 1420773"/>
              <a:gd name="connsiteX6" fmla="*/ 4749421 w 7192370"/>
              <a:gd name="connsiteY6" fmla="*/ 1378424 h 1420773"/>
              <a:gd name="connsiteX7" fmla="*/ 5622878 w 7192370"/>
              <a:gd name="connsiteY7" fmla="*/ 504967 h 1420773"/>
              <a:gd name="connsiteX8" fmla="*/ 6400800 w 7192370"/>
              <a:gd name="connsiteY8" fmla="*/ 1337481 h 1420773"/>
              <a:gd name="connsiteX9" fmla="*/ 7192370 w 7192370"/>
              <a:gd name="connsiteY9" fmla="*/ 163773 h 1420773"/>
              <a:gd name="connsiteX0" fmla="*/ 0 w 7192370"/>
              <a:gd name="connsiteY0" fmla="*/ 1160060 h 1434403"/>
              <a:gd name="connsiteX1" fmla="*/ 600501 w 7192370"/>
              <a:gd name="connsiteY1" fmla="*/ 341194 h 1434403"/>
              <a:gd name="connsiteX2" fmla="*/ 1351128 w 7192370"/>
              <a:gd name="connsiteY2" fmla="*/ 1433015 h 1434403"/>
              <a:gd name="connsiteX3" fmla="*/ 2224585 w 7192370"/>
              <a:gd name="connsiteY3" fmla="*/ 586854 h 1434403"/>
              <a:gd name="connsiteX4" fmla="*/ 2811439 w 7192370"/>
              <a:gd name="connsiteY4" fmla="*/ 1378424 h 1434403"/>
              <a:gd name="connsiteX5" fmla="*/ 3835021 w 7192370"/>
              <a:gd name="connsiteY5" fmla="*/ 0 h 1434403"/>
              <a:gd name="connsiteX6" fmla="*/ 4749421 w 7192370"/>
              <a:gd name="connsiteY6" fmla="*/ 1378424 h 1434403"/>
              <a:gd name="connsiteX7" fmla="*/ 5622878 w 7192370"/>
              <a:gd name="connsiteY7" fmla="*/ 504967 h 1434403"/>
              <a:gd name="connsiteX8" fmla="*/ 6400800 w 7192370"/>
              <a:gd name="connsiteY8" fmla="*/ 1337481 h 1434403"/>
              <a:gd name="connsiteX9" fmla="*/ 7192370 w 7192370"/>
              <a:gd name="connsiteY9" fmla="*/ 163773 h 1434403"/>
              <a:gd name="connsiteX0" fmla="*/ 0 w 7192370"/>
              <a:gd name="connsiteY0" fmla="*/ 1009935 h 1284278"/>
              <a:gd name="connsiteX1" fmla="*/ 600501 w 7192370"/>
              <a:gd name="connsiteY1" fmla="*/ 191069 h 1284278"/>
              <a:gd name="connsiteX2" fmla="*/ 1351128 w 7192370"/>
              <a:gd name="connsiteY2" fmla="*/ 1282890 h 1284278"/>
              <a:gd name="connsiteX3" fmla="*/ 2224585 w 7192370"/>
              <a:gd name="connsiteY3" fmla="*/ 436729 h 1284278"/>
              <a:gd name="connsiteX4" fmla="*/ 2811439 w 7192370"/>
              <a:gd name="connsiteY4" fmla="*/ 1228299 h 1284278"/>
              <a:gd name="connsiteX5" fmla="*/ 4230806 w 7192370"/>
              <a:gd name="connsiteY5" fmla="*/ 0 h 1284278"/>
              <a:gd name="connsiteX6" fmla="*/ 4749421 w 7192370"/>
              <a:gd name="connsiteY6" fmla="*/ 1228299 h 1284278"/>
              <a:gd name="connsiteX7" fmla="*/ 5622878 w 7192370"/>
              <a:gd name="connsiteY7" fmla="*/ 354842 h 1284278"/>
              <a:gd name="connsiteX8" fmla="*/ 6400800 w 7192370"/>
              <a:gd name="connsiteY8" fmla="*/ 1187356 h 1284278"/>
              <a:gd name="connsiteX9" fmla="*/ 7192370 w 7192370"/>
              <a:gd name="connsiteY9" fmla="*/ 13648 h 1284278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22878 w 7192370"/>
              <a:gd name="connsiteY7" fmla="*/ 354845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055892"/>
              <a:gd name="connsiteY0" fmla="*/ 1009938 h 1284281"/>
              <a:gd name="connsiteX1" fmla="*/ 600501 w 7055892"/>
              <a:gd name="connsiteY1" fmla="*/ 191072 h 1284281"/>
              <a:gd name="connsiteX2" fmla="*/ 1351128 w 7055892"/>
              <a:gd name="connsiteY2" fmla="*/ 1282893 h 1284281"/>
              <a:gd name="connsiteX3" fmla="*/ 2224585 w 7055892"/>
              <a:gd name="connsiteY3" fmla="*/ 436732 h 1284281"/>
              <a:gd name="connsiteX4" fmla="*/ 2811439 w 7055892"/>
              <a:gd name="connsiteY4" fmla="*/ 1228302 h 1284281"/>
              <a:gd name="connsiteX5" fmla="*/ 4230806 w 7055892"/>
              <a:gd name="connsiteY5" fmla="*/ 3 h 1284281"/>
              <a:gd name="connsiteX6" fmla="*/ 4694829 w 7055892"/>
              <a:gd name="connsiteY6" fmla="*/ 1241950 h 1284281"/>
              <a:gd name="connsiteX7" fmla="*/ 5663821 w 7055892"/>
              <a:gd name="connsiteY7" fmla="*/ 368493 h 1284281"/>
              <a:gd name="connsiteX8" fmla="*/ 6264322 w 7055892"/>
              <a:gd name="connsiteY8" fmla="*/ 1201007 h 1284281"/>
              <a:gd name="connsiteX9" fmla="*/ 7055892 w 7055892"/>
              <a:gd name="connsiteY9" fmla="*/ 54594 h 128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5892" h="1284281">
                <a:moveTo>
                  <a:pt x="0" y="1009938"/>
                </a:moveTo>
                <a:cubicBezTo>
                  <a:pt x="420806" y="585720"/>
                  <a:pt x="375313" y="145580"/>
                  <a:pt x="600501" y="191072"/>
                </a:cubicBezTo>
                <a:cubicBezTo>
                  <a:pt x="825689" y="236565"/>
                  <a:pt x="1080447" y="1241950"/>
                  <a:pt x="1351128" y="1282893"/>
                </a:cubicBezTo>
                <a:cubicBezTo>
                  <a:pt x="1621809" y="1323836"/>
                  <a:pt x="1981200" y="445830"/>
                  <a:pt x="2224585" y="436732"/>
                </a:cubicBezTo>
                <a:cubicBezTo>
                  <a:pt x="2467970" y="427634"/>
                  <a:pt x="2477069" y="1301090"/>
                  <a:pt x="2811439" y="1228302"/>
                </a:cubicBezTo>
                <a:cubicBezTo>
                  <a:pt x="3145809" y="1155514"/>
                  <a:pt x="3916908" y="-2272"/>
                  <a:pt x="4230806" y="3"/>
                </a:cubicBezTo>
                <a:cubicBezTo>
                  <a:pt x="4544704" y="2278"/>
                  <a:pt x="4087503" y="1248774"/>
                  <a:pt x="4694829" y="1241950"/>
                </a:cubicBezTo>
                <a:cubicBezTo>
                  <a:pt x="5302155" y="1235126"/>
                  <a:pt x="5402239" y="375317"/>
                  <a:pt x="5663821" y="368493"/>
                </a:cubicBezTo>
                <a:cubicBezTo>
                  <a:pt x="5925403" y="361669"/>
                  <a:pt x="6032310" y="1253323"/>
                  <a:pt x="6264322" y="1201007"/>
                </a:cubicBezTo>
                <a:cubicBezTo>
                  <a:pt x="6496334" y="1148691"/>
                  <a:pt x="6826155" y="129657"/>
                  <a:pt x="7055892" y="54594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57069" y="4626723"/>
            <a:ext cx="8386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Time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290123" y="4888333"/>
            <a:ext cx="444199" cy="0"/>
          </a:xfrm>
          <a:prstGeom prst="straightConnector1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438399" y="3163357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863225" y="3201995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5288051" y="3201995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9562530" y="3201994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8137703" y="3163357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712877" y="3201993"/>
            <a:ext cx="0" cy="1392071"/>
          </a:xfrm>
          <a:prstGeom prst="line">
            <a:avLst/>
          </a:prstGeom>
          <a:ln w="571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>
            <a:off x="2863947" y="6310254"/>
            <a:ext cx="4507493" cy="192012"/>
          </a:xfrm>
          <a:custGeom>
            <a:avLst/>
            <a:gdLst>
              <a:gd name="connsiteX0" fmla="*/ 0 w 7788185"/>
              <a:gd name="connsiteY0" fmla="*/ 1160060 h 1420626"/>
              <a:gd name="connsiteX1" fmla="*/ 1132764 w 7788185"/>
              <a:gd name="connsiteY1" fmla="*/ 354842 h 1420626"/>
              <a:gd name="connsiteX2" fmla="*/ 1746913 w 7788185"/>
              <a:gd name="connsiteY2" fmla="*/ 1419367 h 1420626"/>
              <a:gd name="connsiteX3" fmla="*/ 2224585 w 7788185"/>
              <a:gd name="connsiteY3" fmla="*/ 586854 h 1420626"/>
              <a:gd name="connsiteX4" fmla="*/ 2811439 w 7788185"/>
              <a:gd name="connsiteY4" fmla="*/ 1378424 h 1420626"/>
              <a:gd name="connsiteX5" fmla="*/ 3835021 w 7788185"/>
              <a:gd name="connsiteY5" fmla="*/ 0 h 1420626"/>
              <a:gd name="connsiteX6" fmla="*/ 4749421 w 7788185"/>
              <a:gd name="connsiteY6" fmla="*/ 1378424 h 1420626"/>
              <a:gd name="connsiteX7" fmla="*/ 5622878 w 7788185"/>
              <a:gd name="connsiteY7" fmla="*/ 504967 h 1420626"/>
              <a:gd name="connsiteX8" fmla="*/ 6400800 w 7788185"/>
              <a:gd name="connsiteY8" fmla="*/ 1337481 h 1420626"/>
              <a:gd name="connsiteX9" fmla="*/ 7192370 w 7788185"/>
              <a:gd name="connsiteY9" fmla="*/ 163773 h 1420626"/>
              <a:gd name="connsiteX10" fmla="*/ 7779224 w 7788185"/>
              <a:gd name="connsiteY10" fmla="*/ 887105 h 1420626"/>
              <a:gd name="connsiteX11" fmla="*/ 7492621 w 7788185"/>
              <a:gd name="connsiteY11" fmla="*/ 955344 h 1420626"/>
              <a:gd name="connsiteX0" fmla="*/ 0 w 7779224"/>
              <a:gd name="connsiteY0" fmla="*/ 1160060 h 1420626"/>
              <a:gd name="connsiteX1" fmla="*/ 1132764 w 7779224"/>
              <a:gd name="connsiteY1" fmla="*/ 354842 h 1420626"/>
              <a:gd name="connsiteX2" fmla="*/ 1746913 w 7779224"/>
              <a:gd name="connsiteY2" fmla="*/ 1419367 h 1420626"/>
              <a:gd name="connsiteX3" fmla="*/ 2224585 w 7779224"/>
              <a:gd name="connsiteY3" fmla="*/ 586854 h 1420626"/>
              <a:gd name="connsiteX4" fmla="*/ 2811439 w 7779224"/>
              <a:gd name="connsiteY4" fmla="*/ 1378424 h 1420626"/>
              <a:gd name="connsiteX5" fmla="*/ 3835021 w 7779224"/>
              <a:gd name="connsiteY5" fmla="*/ 0 h 1420626"/>
              <a:gd name="connsiteX6" fmla="*/ 4749421 w 7779224"/>
              <a:gd name="connsiteY6" fmla="*/ 1378424 h 1420626"/>
              <a:gd name="connsiteX7" fmla="*/ 5622878 w 7779224"/>
              <a:gd name="connsiteY7" fmla="*/ 504967 h 1420626"/>
              <a:gd name="connsiteX8" fmla="*/ 6400800 w 7779224"/>
              <a:gd name="connsiteY8" fmla="*/ 1337481 h 1420626"/>
              <a:gd name="connsiteX9" fmla="*/ 7192370 w 7779224"/>
              <a:gd name="connsiteY9" fmla="*/ 163773 h 1420626"/>
              <a:gd name="connsiteX10" fmla="*/ 7779224 w 7779224"/>
              <a:gd name="connsiteY10" fmla="*/ 887105 h 1420626"/>
              <a:gd name="connsiteX0" fmla="*/ 0 w 7192370"/>
              <a:gd name="connsiteY0" fmla="*/ 1160060 h 1420626"/>
              <a:gd name="connsiteX1" fmla="*/ 1132764 w 7192370"/>
              <a:gd name="connsiteY1" fmla="*/ 354842 h 1420626"/>
              <a:gd name="connsiteX2" fmla="*/ 1746913 w 7192370"/>
              <a:gd name="connsiteY2" fmla="*/ 1419367 h 1420626"/>
              <a:gd name="connsiteX3" fmla="*/ 2224585 w 7192370"/>
              <a:gd name="connsiteY3" fmla="*/ 586854 h 1420626"/>
              <a:gd name="connsiteX4" fmla="*/ 2811439 w 7192370"/>
              <a:gd name="connsiteY4" fmla="*/ 1378424 h 1420626"/>
              <a:gd name="connsiteX5" fmla="*/ 3835021 w 7192370"/>
              <a:gd name="connsiteY5" fmla="*/ 0 h 1420626"/>
              <a:gd name="connsiteX6" fmla="*/ 4749421 w 7192370"/>
              <a:gd name="connsiteY6" fmla="*/ 1378424 h 1420626"/>
              <a:gd name="connsiteX7" fmla="*/ 5622878 w 7192370"/>
              <a:gd name="connsiteY7" fmla="*/ 504967 h 1420626"/>
              <a:gd name="connsiteX8" fmla="*/ 6400800 w 7192370"/>
              <a:gd name="connsiteY8" fmla="*/ 1337481 h 1420626"/>
              <a:gd name="connsiteX9" fmla="*/ 7192370 w 7192370"/>
              <a:gd name="connsiteY9" fmla="*/ 163773 h 1420626"/>
              <a:gd name="connsiteX0" fmla="*/ 0 w 7192370"/>
              <a:gd name="connsiteY0" fmla="*/ 1160060 h 1420773"/>
              <a:gd name="connsiteX1" fmla="*/ 600501 w 7192370"/>
              <a:gd name="connsiteY1" fmla="*/ 341194 h 1420773"/>
              <a:gd name="connsiteX2" fmla="*/ 1746913 w 7192370"/>
              <a:gd name="connsiteY2" fmla="*/ 1419367 h 1420773"/>
              <a:gd name="connsiteX3" fmla="*/ 2224585 w 7192370"/>
              <a:gd name="connsiteY3" fmla="*/ 586854 h 1420773"/>
              <a:gd name="connsiteX4" fmla="*/ 2811439 w 7192370"/>
              <a:gd name="connsiteY4" fmla="*/ 1378424 h 1420773"/>
              <a:gd name="connsiteX5" fmla="*/ 3835021 w 7192370"/>
              <a:gd name="connsiteY5" fmla="*/ 0 h 1420773"/>
              <a:gd name="connsiteX6" fmla="*/ 4749421 w 7192370"/>
              <a:gd name="connsiteY6" fmla="*/ 1378424 h 1420773"/>
              <a:gd name="connsiteX7" fmla="*/ 5622878 w 7192370"/>
              <a:gd name="connsiteY7" fmla="*/ 504967 h 1420773"/>
              <a:gd name="connsiteX8" fmla="*/ 6400800 w 7192370"/>
              <a:gd name="connsiteY8" fmla="*/ 1337481 h 1420773"/>
              <a:gd name="connsiteX9" fmla="*/ 7192370 w 7192370"/>
              <a:gd name="connsiteY9" fmla="*/ 163773 h 1420773"/>
              <a:gd name="connsiteX0" fmla="*/ 0 w 7192370"/>
              <a:gd name="connsiteY0" fmla="*/ 1160060 h 1434403"/>
              <a:gd name="connsiteX1" fmla="*/ 600501 w 7192370"/>
              <a:gd name="connsiteY1" fmla="*/ 341194 h 1434403"/>
              <a:gd name="connsiteX2" fmla="*/ 1351128 w 7192370"/>
              <a:gd name="connsiteY2" fmla="*/ 1433015 h 1434403"/>
              <a:gd name="connsiteX3" fmla="*/ 2224585 w 7192370"/>
              <a:gd name="connsiteY3" fmla="*/ 586854 h 1434403"/>
              <a:gd name="connsiteX4" fmla="*/ 2811439 w 7192370"/>
              <a:gd name="connsiteY4" fmla="*/ 1378424 h 1434403"/>
              <a:gd name="connsiteX5" fmla="*/ 3835021 w 7192370"/>
              <a:gd name="connsiteY5" fmla="*/ 0 h 1434403"/>
              <a:gd name="connsiteX6" fmla="*/ 4749421 w 7192370"/>
              <a:gd name="connsiteY6" fmla="*/ 1378424 h 1434403"/>
              <a:gd name="connsiteX7" fmla="*/ 5622878 w 7192370"/>
              <a:gd name="connsiteY7" fmla="*/ 504967 h 1434403"/>
              <a:gd name="connsiteX8" fmla="*/ 6400800 w 7192370"/>
              <a:gd name="connsiteY8" fmla="*/ 1337481 h 1434403"/>
              <a:gd name="connsiteX9" fmla="*/ 7192370 w 7192370"/>
              <a:gd name="connsiteY9" fmla="*/ 163773 h 1434403"/>
              <a:gd name="connsiteX0" fmla="*/ 0 w 7192370"/>
              <a:gd name="connsiteY0" fmla="*/ 1009935 h 1284278"/>
              <a:gd name="connsiteX1" fmla="*/ 600501 w 7192370"/>
              <a:gd name="connsiteY1" fmla="*/ 191069 h 1284278"/>
              <a:gd name="connsiteX2" fmla="*/ 1351128 w 7192370"/>
              <a:gd name="connsiteY2" fmla="*/ 1282890 h 1284278"/>
              <a:gd name="connsiteX3" fmla="*/ 2224585 w 7192370"/>
              <a:gd name="connsiteY3" fmla="*/ 436729 h 1284278"/>
              <a:gd name="connsiteX4" fmla="*/ 2811439 w 7192370"/>
              <a:gd name="connsiteY4" fmla="*/ 1228299 h 1284278"/>
              <a:gd name="connsiteX5" fmla="*/ 4230806 w 7192370"/>
              <a:gd name="connsiteY5" fmla="*/ 0 h 1284278"/>
              <a:gd name="connsiteX6" fmla="*/ 4749421 w 7192370"/>
              <a:gd name="connsiteY6" fmla="*/ 1228299 h 1284278"/>
              <a:gd name="connsiteX7" fmla="*/ 5622878 w 7192370"/>
              <a:gd name="connsiteY7" fmla="*/ 354842 h 1284278"/>
              <a:gd name="connsiteX8" fmla="*/ 6400800 w 7192370"/>
              <a:gd name="connsiteY8" fmla="*/ 1187356 h 1284278"/>
              <a:gd name="connsiteX9" fmla="*/ 7192370 w 7192370"/>
              <a:gd name="connsiteY9" fmla="*/ 13648 h 1284278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22878 w 7192370"/>
              <a:gd name="connsiteY7" fmla="*/ 354845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055892"/>
              <a:gd name="connsiteY0" fmla="*/ 1009938 h 1284281"/>
              <a:gd name="connsiteX1" fmla="*/ 600501 w 7055892"/>
              <a:gd name="connsiteY1" fmla="*/ 191072 h 1284281"/>
              <a:gd name="connsiteX2" fmla="*/ 1351128 w 7055892"/>
              <a:gd name="connsiteY2" fmla="*/ 1282893 h 1284281"/>
              <a:gd name="connsiteX3" fmla="*/ 2224585 w 7055892"/>
              <a:gd name="connsiteY3" fmla="*/ 436732 h 1284281"/>
              <a:gd name="connsiteX4" fmla="*/ 2811439 w 7055892"/>
              <a:gd name="connsiteY4" fmla="*/ 1228302 h 1284281"/>
              <a:gd name="connsiteX5" fmla="*/ 4230806 w 7055892"/>
              <a:gd name="connsiteY5" fmla="*/ 3 h 1284281"/>
              <a:gd name="connsiteX6" fmla="*/ 4694829 w 7055892"/>
              <a:gd name="connsiteY6" fmla="*/ 1241950 h 1284281"/>
              <a:gd name="connsiteX7" fmla="*/ 5663821 w 7055892"/>
              <a:gd name="connsiteY7" fmla="*/ 368493 h 1284281"/>
              <a:gd name="connsiteX8" fmla="*/ 6264322 w 7055892"/>
              <a:gd name="connsiteY8" fmla="*/ 1201007 h 1284281"/>
              <a:gd name="connsiteX9" fmla="*/ 7055892 w 7055892"/>
              <a:gd name="connsiteY9" fmla="*/ 54594 h 128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5892" h="1284281">
                <a:moveTo>
                  <a:pt x="0" y="1009938"/>
                </a:moveTo>
                <a:cubicBezTo>
                  <a:pt x="420806" y="585720"/>
                  <a:pt x="375313" y="145580"/>
                  <a:pt x="600501" y="191072"/>
                </a:cubicBezTo>
                <a:cubicBezTo>
                  <a:pt x="825689" y="236565"/>
                  <a:pt x="1080447" y="1241950"/>
                  <a:pt x="1351128" y="1282893"/>
                </a:cubicBezTo>
                <a:cubicBezTo>
                  <a:pt x="1621809" y="1323836"/>
                  <a:pt x="1981200" y="445830"/>
                  <a:pt x="2224585" y="436732"/>
                </a:cubicBezTo>
                <a:cubicBezTo>
                  <a:pt x="2467970" y="427634"/>
                  <a:pt x="2477069" y="1301090"/>
                  <a:pt x="2811439" y="1228302"/>
                </a:cubicBezTo>
                <a:cubicBezTo>
                  <a:pt x="3145809" y="1155514"/>
                  <a:pt x="3916908" y="-2272"/>
                  <a:pt x="4230806" y="3"/>
                </a:cubicBezTo>
                <a:cubicBezTo>
                  <a:pt x="4544704" y="2278"/>
                  <a:pt x="4087503" y="1248774"/>
                  <a:pt x="4694829" y="1241950"/>
                </a:cubicBezTo>
                <a:cubicBezTo>
                  <a:pt x="5302155" y="1235126"/>
                  <a:pt x="5402239" y="375317"/>
                  <a:pt x="5663821" y="368493"/>
                </a:cubicBezTo>
                <a:cubicBezTo>
                  <a:pt x="5925403" y="361669"/>
                  <a:pt x="6032310" y="1253323"/>
                  <a:pt x="6264322" y="1201007"/>
                </a:cubicBezTo>
                <a:cubicBezTo>
                  <a:pt x="6496334" y="1148691"/>
                  <a:pt x="6826155" y="129657"/>
                  <a:pt x="7055892" y="54594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2847207" y="6614661"/>
            <a:ext cx="452423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7815638" y="5611500"/>
            <a:ext cx="1212376" cy="918062"/>
          </a:xfrm>
          <a:custGeom>
            <a:avLst/>
            <a:gdLst>
              <a:gd name="connsiteX0" fmla="*/ 0 w 7788185"/>
              <a:gd name="connsiteY0" fmla="*/ 1160060 h 1420626"/>
              <a:gd name="connsiteX1" fmla="*/ 1132764 w 7788185"/>
              <a:gd name="connsiteY1" fmla="*/ 354842 h 1420626"/>
              <a:gd name="connsiteX2" fmla="*/ 1746913 w 7788185"/>
              <a:gd name="connsiteY2" fmla="*/ 1419367 h 1420626"/>
              <a:gd name="connsiteX3" fmla="*/ 2224585 w 7788185"/>
              <a:gd name="connsiteY3" fmla="*/ 586854 h 1420626"/>
              <a:gd name="connsiteX4" fmla="*/ 2811439 w 7788185"/>
              <a:gd name="connsiteY4" fmla="*/ 1378424 h 1420626"/>
              <a:gd name="connsiteX5" fmla="*/ 3835021 w 7788185"/>
              <a:gd name="connsiteY5" fmla="*/ 0 h 1420626"/>
              <a:gd name="connsiteX6" fmla="*/ 4749421 w 7788185"/>
              <a:gd name="connsiteY6" fmla="*/ 1378424 h 1420626"/>
              <a:gd name="connsiteX7" fmla="*/ 5622878 w 7788185"/>
              <a:gd name="connsiteY7" fmla="*/ 504967 h 1420626"/>
              <a:gd name="connsiteX8" fmla="*/ 6400800 w 7788185"/>
              <a:gd name="connsiteY8" fmla="*/ 1337481 h 1420626"/>
              <a:gd name="connsiteX9" fmla="*/ 7192370 w 7788185"/>
              <a:gd name="connsiteY9" fmla="*/ 163773 h 1420626"/>
              <a:gd name="connsiteX10" fmla="*/ 7779224 w 7788185"/>
              <a:gd name="connsiteY10" fmla="*/ 887105 h 1420626"/>
              <a:gd name="connsiteX11" fmla="*/ 7492621 w 7788185"/>
              <a:gd name="connsiteY11" fmla="*/ 955344 h 1420626"/>
              <a:gd name="connsiteX0" fmla="*/ 0 w 7779224"/>
              <a:gd name="connsiteY0" fmla="*/ 1160060 h 1420626"/>
              <a:gd name="connsiteX1" fmla="*/ 1132764 w 7779224"/>
              <a:gd name="connsiteY1" fmla="*/ 354842 h 1420626"/>
              <a:gd name="connsiteX2" fmla="*/ 1746913 w 7779224"/>
              <a:gd name="connsiteY2" fmla="*/ 1419367 h 1420626"/>
              <a:gd name="connsiteX3" fmla="*/ 2224585 w 7779224"/>
              <a:gd name="connsiteY3" fmla="*/ 586854 h 1420626"/>
              <a:gd name="connsiteX4" fmla="*/ 2811439 w 7779224"/>
              <a:gd name="connsiteY4" fmla="*/ 1378424 h 1420626"/>
              <a:gd name="connsiteX5" fmla="*/ 3835021 w 7779224"/>
              <a:gd name="connsiteY5" fmla="*/ 0 h 1420626"/>
              <a:gd name="connsiteX6" fmla="*/ 4749421 w 7779224"/>
              <a:gd name="connsiteY6" fmla="*/ 1378424 h 1420626"/>
              <a:gd name="connsiteX7" fmla="*/ 5622878 w 7779224"/>
              <a:gd name="connsiteY7" fmla="*/ 504967 h 1420626"/>
              <a:gd name="connsiteX8" fmla="*/ 6400800 w 7779224"/>
              <a:gd name="connsiteY8" fmla="*/ 1337481 h 1420626"/>
              <a:gd name="connsiteX9" fmla="*/ 7192370 w 7779224"/>
              <a:gd name="connsiteY9" fmla="*/ 163773 h 1420626"/>
              <a:gd name="connsiteX10" fmla="*/ 7779224 w 7779224"/>
              <a:gd name="connsiteY10" fmla="*/ 887105 h 1420626"/>
              <a:gd name="connsiteX0" fmla="*/ 0 w 7192370"/>
              <a:gd name="connsiteY0" fmla="*/ 1160060 h 1420626"/>
              <a:gd name="connsiteX1" fmla="*/ 1132764 w 7192370"/>
              <a:gd name="connsiteY1" fmla="*/ 354842 h 1420626"/>
              <a:gd name="connsiteX2" fmla="*/ 1746913 w 7192370"/>
              <a:gd name="connsiteY2" fmla="*/ 1419367 h 1420626"/>
              <a:gd name="connsiteX3" fmla="*/ 2224585 w 7192370"/>
              <a:gd name="connsiteY3" fmla="*/ 586854 h 1420626"/>
              <a:gd name="connsiteX4" fmla="*/ 2811439 w 7192370"/>
              <a:gd name="connsiteY4" fmla="*/ 1378424 h 1420626"/>
              <a:gd name="connsiteX5" fmla="*/ 3835021 w 7192370"/>
              <a:gd name="connsiteY5" fmla="*/ 0 h 1420626"/>
              <a:gd name="connsiteX6" fmla="*/ 4749421 w 7192370"/>
              <a:gd name="connsiteY6" fmla="*/ 1378424 h 1420626"/>
              <a:gd name="connsiteX7" fmla="*/ 5622878 w 7192370"/>
              <a:gd name="connsiteY7" fmla="*/ 504967 h 1420626"/>
              <a:gd name="connsiteX8" fmla="*/ 6400800 w 7192370"/>
              <a:gd name="connsiteY8" fmla="*/ 1337481 h 1420626"/>
              <a:gd name="connsiteX9" fmla="*/ 7192370 w 7192370"/>
              <a:gd name="connsiteY9" fmla="*/ 163773 h 1420626"/>
              <a:gd name="connsiteX0" fmla="*/ 0 w 7192370"/>
              <a:gd name="connsiteY0" fmla="*/ 1160060 h 1420773"/>
              <a:gd name="connsiteX1" fmla="*/ 600501 w 7192370"/>
              <a:gd name="connsiteY1" fmla="*/ 341194 h 1420773"/>
              <a:gd name="connsiteX2" fmla="*/ 1746913 w 7192370"/>
              <a:gd name="connsiteY2" fmla="*/ 1419367 h 1420773"/>
              <a:gd name="connsiteX3" fmla="*/ 2224585 w 7192370"/>
              <a:gd name="connsiteY3" fmla="*/ 586854 h 1420773"/>
              <a:gd name="connsiteX4" fmla="*/ 2811439 w 7192370"/>
              <a:gd name="connsiteY4" fmla="*/ 1378424 h 1420773"/>
              <a:gd name="connsiteX5" fmla="*/ 3835021 w 7192370"/>
              <a:gd name="connsiteY5" fmla="*/ 0 h 1420773"/>
              <a:gd name="connsiteX6" fmla="*/ 4749421 w 7192370"/>
              <a:gd name="connsiteY6" fmla="*/ 1378424 h 1420773"/>
              <a:gd name="connsiteX7" fmla="*/ 5622878 w 7192370"/>
              <a:gd name="connsiteY7" fmla="*/ 504967 h 1420773"/>
              <a:gd name="connsiteX8" fmla="*/ 6400800 w 7192370"/>
              <a:gd name="connsiteY8" fmla="*/ 1337481 h 1420773"/>
              <a:gd name="connsiteX9" fmla="*/ 7192370 w 7192370"/>
              <a:gd name="connsiteY9" fmla="*/ 163773 h 1420773"/>
              <a:gd name="connsiteX0" fmla="*/ 0 w 7192370"/>
              <a:gd name="connsiteY0" fmla="*/ 1160060 h 1434403"/>
              <a:gd name="connsiteX1" fmla="*/ 600501 w 7192370"/>
              <a:gd name="connsiteY1" fmla="*/ 341194 h 1434403"/>
              <a:gd name="connsiteX2" fmla="*/ 1351128 w 7192370"/>
              <a:gd name="connsiteY2" fmla="*/ 1433015 h 1434403"/>
              <a:gd name="connsiteX3" fmla="*/ 2224585 w 7192370"/>
              <a:gd name="connsiteY3" fmla="*/ 586854 h 1434403"/>
              <a:gd name="connsiteX4" fmla="*/ 2811439 w 7192370"/>
              <a:gd name="connsiteY4" fmla="*/ 1378424 h 1434403"/>
              <a:gd name="connsiteX5" fmla="*/ 3835021 w 7192370"/>
              <a:gd name="connsiteY5" fmla="*/ 0 h 1434403"/>
              <a:gd name="connsiteX6" fmla="*/ 4749421 w 7192370"/>
              <a:gd name="connsiteY6" fmla="*/ 1378424 h 1434403"/>
              <a:gd name="connsiteX7" fmla="*/ 5622878 w 7192370"/>
              <a:gd name="connsiteY7" fmla="*/ 504967 h 1434403"/>
              <a:gd name="connsiteX8" fmla="*/ 6400800 w 7192370"/>
              <a:gd name="connsiteY8" fmla="*/ 1337481 h 1434403"/>
              <a:gd name="connsiteX9" fmla="*/ 7192370 w 7192370"/>
              <a:gd name="connsiteY9" fmla="*/ 163773 h 1434403"/>
              <a:gd name="connsiteX0" fmla="*/ 0 w 7192370"/>
              <a:gd name="connsiteY0" fmla="*/ 1009935 h 1284278"/>
              <a:gd name="connsiteX1" fmla="*/ 600501 w 7192370"/>
              <a:gd name="connsiteY1" fmla="*/ 191069 h 1284278"/>
              <a:gd name="connsiteX2" fmla="*/ 1351128 w 7192370"/>
              <a:gd name="connsiteY2" fmla="*/ 1282890 h 1284278"/>
              <a:gd name="connsiteX3" fmla="*/ 2224585 w 7192370"/>
              <a:gd name="connsiteY3" fmla="*/ 436729 h 1284278"/>
              <a:gd name="connsiteX4" fmla="*/ 2811439 w 7192370"/>
              <a:gd name="connsiteY4" fmla="*/ 1228299 h 1284278"/>
              <a:gd name="connsiteX5" fmla="*/ 4230806 w 7192370"/>
              <a:gd name="connsiteY5" fmla="*/ 0 h 1284278"/>
              <a:gd name="connsiteX6" fmla="*/ 4749421 w 7192370"/>
              <a:gd name="connsiteY6" fmla="*/ 1228299 h 1284278"/>
              <a:gd name="connsiteX7" fmla="*/ 5622878 w 7192370"/>
              <a:gd name="connsiteY7" fmla="*/ 354842 h 1284278"/>
              <a:gd name="connsiteX8" fmla="*/ 6400800 w 7192370"/>
              <a:gd name="connsiteY8" fmla="*/ 1187356 h 1284278"/>
              <a:gd name="connsiteX9" fmla="*/ 7192370 w 7192370"/>
              <a:gd name="connsiteY9" fmla="*/ 13648 h 1284278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22878 w 7192370"/>
              <a:gd name="connsiteY7" fmla="*/ 354845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400800 w 7192370"/>
              <a:gd name="connsiteY8" fmla="*/ 1187359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558352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192370"/>
              <a:gd name="connsiteY0" fmla="*/ 1009938 h 1284281"/>
              <a:gd name="connsiteX1" fmla="*/ 600501 w 7192370"/>
              <a:gd name="connsiteY1" fmla="*/ 191072 h 1284281"/>
              <a:gd name="connsiteX2" fmla="*/ 1351128 w 7192370"/>
              <a:gd name="connsiteY2" fmla="*/ 1282893 h 1284281"/>
              <a:gd name="connsiteX3" fmla="*/ 2224585 w 7192370"/>
              <a:gd name="connsiteY3" fmla="*/ 436732 h 1284281"/>
              <a:gd name="connsiteX4" fmla="*/ 2811439 w 7192370"/>
              <a:gd name="connsiteY4" fmla="*/ 1228302 h 1284281"/>
              <a:gd name="connsiteX5" fmla="*/ 4230806 w 7192370"/>
              <a:gd name="connsiteY5" fmla="*/ 3 h 1284281"/>
              <a:gd name="connsiteX6" fmla="*/ 4694829 w 7192370"/>
              <a:gd name="connsiteY6" fmla="*/ 1241950 h 1284281"/>
              <a:gd name="connsiteX7" fmla="*/ 5663821 w 7192370"/>
              <a:gd name="connsiteY7" fmla="*/ 368493 h 1284281"/>
              <a:gd name="connsiteX8" fmla="*/ 6264322 w 7192370"/>
              <a:gd name="connsiteY8" fmla="*/ 1201007 h 1284281"/>
              <a:gd name="connsiteX9" fmla="*/ 7192370 w 7192370"/>
              <a:gd name="connsiteY9" fmla="*/ 13651 h 1284281"/>
              <a:gd name="connsiteX0" fmla="*/ 0 w 7055892"/>
              <a:gd name="connsiteY0" fmla="*/ 1009938 h 1284281"/>
              <a:gd name="connsiteX1" fmla="*/ 600501 w 7055892"/>
              <a:gd name="connsiteY1" fmla="*/ 191072 h 1284281"/>
              <a:gd name="connsiteX2" fmla="*/ 1351128 w 7055892"/>
              <a:gd name="connsiteY2" fmla="*/ 1282893 h 1284281"/>
              <a:gd name="connsiteX3" fmla="*/ 2224585 w 7055892"/>
              <a:gd name="connsiteY3" fmla="*/ 436732 h 1284281"/>
              <a:gd name="connsiteX4" fmla="*/ 2811439 w 7055892"/>
              <a:gd name="connsiteY4" fmla="*/ 1228302 h 1284281"/>
              <a:gd name="connsiteX5" fmla="*/ 4230806 w 7055892"/>
              <a:gd name="connsiteY5" fmla="*/ 3 h 1284281"/>
              <a:gd name="connsiteX6" fmla="*/ 4694829 w 7055892"/>
              <a:gd name="connsiteY6" fmla="*/ 1241950 h 1284281"/>
              <a:gd name="connsiteX7" fmla="*/ 5663821 w 7055892"/>
              <a:gd name="connsiteY7" fmla="*/ 368493 h 1284281"/>
              <a:gd name="connsiteX8" fmla="*/ 6264322 w 7055892"/>
              <a:gd name="connsiteY8" fmla="*/ 1201007 h 1284281"/>
              <a:gd name="connsiteX9" fmla="*/ 7055892 w 7055892"/>
              <a:gd name="connsiteY9" fmla="*/ 54594 h 1284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5892" h="1284281">
                <a:moveTo>
                  <a:pt x="0" y="1009938"/>
                </a:moveTo>
                <a:cubicBezTo>
                  <a:pt x="420806" y="585720"/>
                  <a:pt x="375313" y="145580"/>
                  <a:pt x="600501" y="191072"/>
                </a:cubicBezTo>
                <a:cubicBezTo>
                  <a:pt x="825689" y="236565"/>
                  <a:pt x="1080447" y="1241950"/>
                  <a:pt x="1351128" y="1282893"/>
                </a:cubicBezTo>
                <a:cubicBezTo>
                  <a:pt x="1621809" y="1323836"/>
                  <a:pt x="1981200" y="445830"/>
                  <a:pt x="2224585" y="436732"/>
                </a:cubicBezTo>
                <a:cubicBezTo>
                  <a:pt x="2467970" y="427634"/>
                  <a:pt x="2477069" y="1301090"/>
                  <a:pt x="2811439" y="1228302"/>
                </a:cubicBezTo>
                <a:cubicBezTo>
                  <a:pt x="3145809" y="1155514"/>
                  <a:pt x="3916908" y="-2272"/>
                  <a:pt x="4230806" y="3"/>
                </a:cubicBezTo>
                <a:cubicBezTo>
                  <a:pt x="4544704" y="2278"/>
                  <a:pt x="4087503" y="1248774"/>
                  <a:pt x="4694829" y="1241950"/>
                </a:cubicBezTo>
                <a:cubicBezTo>
                  <a:pt x="5302155" y="1235126"/>
                  <a:pt x="5402239" y="375317"/>
                  <a:pt x="5663821" y="368493"/>
                </a:cubicBezTo>
                <a:cubicBezTo>
                  <a:pt x="5925403" y="361669"/>
                  <a:pt x="6032310" y="1253323"/>
                  <a:pt x="6264322" y="1201007"/>
                </a:cubicBezTo>
                <a:cubicBezTo>
                  <a:pt x="6496334" y="1148691"/>
                  <a:pt x="6826155" y="129657"/>
                  <a:pt x="7055892" y="54594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7815638" y="6613721"/>
            <a:ext cx="121237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 flipH="1">
            <a:off x="8134877" y="2541064"/>
            <a:ext cx="1414006" cy="523220"/>
            <a:chOff x="1219200" y="4876799"/>
            <a:chExt cx="5181605" cy="1384995"/>
          </a:xfrm>
        </p:grpSpPr>
        <p:sp>
          <p:nvSpPr>
            <p:cNvPr id="26" name="Rectangular Callout 25"/>
            <p:cNvSpPr/>
            <p:nvPr/>
          </p:nvSpPr>
          <p:spPr>
            <a:xfrm>
              <a:off x="1219200" y="4876799"/>
              <a:ext cx="5181601" cy="1384995"/>
            </a:xfrm>
            <a:prstGeom prst="wedgeRectCallout">
              <a:avLst>
                <a:gd name="adj1" fmla="val 3548"/>
                <a:gd name="adj2" fmla="val 24318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Sample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3537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21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Non-Return to Zero (NRZ)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614273"/>
          </a:xfrm>
        </p:spPr>
        <p:txBody>
          <a:bodyPr/>
          <a:lstStyle/>
          <a:p>
            <a:r>
              <a:rPr lang="en-US" dirty="0"/>
              <a:t>1 </a:t>
            </a:r>
            <a:r>
              <a:rPr lang="en-US" dirty="0">
                <a:sym typeface="Wingdings" pitchFamily="2" charset="2"/>
              </a:rPr>
              <a:t> high signal, 0  low signal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391928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038094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05127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827834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9604392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615370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416848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945044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721602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498160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274718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61537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01160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1160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91928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3919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78816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7881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16848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1812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457746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5774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5778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941869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5338105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338105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718427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09777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6106013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106013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86335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816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89439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89439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4718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282916" y="4674352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679152" y="4114794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679152" y="4114793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059474" y="4114794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8051276" y="4674351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8447512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447512" y="4114792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8827834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8822384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9218620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9218620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9598942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60438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1000062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000062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1038094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633183" y="4163739"/>
            <a:ext cx="851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Clock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709998" y="3036701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NRZ</a:t>
            </a:r>
          </a:p>
        </p:txBody>
      </p:sp>
      <p:cxnSp>
        <p:nvCxnSpPr>
          <p:cNvPr id="99" name="Straight Connector 98"/>
          <p:cNvCxnSpPr/>
          <p:nvPr/>
        </p:nvCxnSpPr>
        <p:spPr>
          <a:xfrm>
            <a:off x="2615370" y="3498365"/>
            <a:ext cx="1565858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4181228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4168486" y="2920614"/>
            <a:ext cx="776558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>
            <a:off x="4957786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4957786" y="3498365"/>
            <a:ext cx="763816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5721602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>
            <a:off x="5721603" y="2920614"/>
            <a:ext cx="764733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6486335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6498160" y="3498365"/>
            <a:ext cx="784756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7282916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274718" y="2920614"/>
            <a:ext cx="1553116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8827834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8827834" y="3498365"/>
            <a:ext cx="1553112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2834314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610872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160813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717104" y="221447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9041328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9823332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270220" y="221447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501860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5926676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400172" y="221447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4" name="Content Placeholder 3"/>
          <p:cNvSpPr txBox="1">
            <a:spLocks/>
          </p:cNvSpPr>
          <p:nvPr/>
        </p:nvSpPr>
        <p:spPr>
          <a:xfrm>
            <a:off x="1524001" y="5246428"/>
            <a:ext cx="9143999" cy="16115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Problem: long strings of 0 or 1 cause </a:t>
            </a:r>
            <a:r>
              <a:rPr lang="en-US" dirty="0" err="1"/>
              <a:t>desynchronization</a:t>
            </a:r>
            <a:endParaRPr lang="en-US" dirty="0"/>
          </a:p>
          <a:p>
            <a:pPr lvl="1"/>
            <a:r>
              <a:rPr lang="en-US" dirty="0"/>
              <a:t>How to distinguish lots of 0s from no signal?</a:t>
            </a:r>
          </a:p>
          <a:p>
            <a:pPr lvl="1"/>
            <a:r>
              <a:rPr lang="en-US" dirty="0"/>
              <a:t>How to recover the clock during lots of 1s?</a:t>
            </a:r>
          </a:p>
        </p:txBody>
      </p:sp>
    </p:spTree>
    <p:extLst>
      <p:ext uri="{BB962C8B-B14F-4D97-AF65-F5344CB8AC3E}">
        <p14:creationId xmlns:p14="http://schemas.microsoft.com/office/powerpoint/2010/main" val="900512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Straight Connector 101"/>
          <p:cNvCxnSpPr/>
          <p:nvPr/>
        </p:nvCxnSpPr>
        <p:spPr>
          <a:xfrm flipV="1">
            <a:off x="8756561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4329471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5247547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122079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7018383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7903801" y="3220440"/>
            <a:ext cx="0" cy="1416878"/>
          </a:xfrm>
          <a:prstGeom prst="line">
            <a:avLst/>
          </a:prstGeom>
          <a:ln w="38100">
            <a:solidFill>
              <a:schemeClr val="accent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Desynchronization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Problem: how to recover the clock during sequences of 0’s or 1’s?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3391928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10380946" y="3133352"/>
            <a:ext cx="0" cy="137333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051276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8827834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9604392" y="3133352"/>
            <a:ext cx="0" cy="137333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615370" y="3133352"/>
            <a:ext cx="0" cy="137333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168486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945044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721602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498160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7274718" y="3133352"/>
            <a:ext cx="0" cy="1199162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1709998" y="3493913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NRZ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2615371" y="3955577"/>
            <a:ext cx="78292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3411041" y="3377827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398300" y="3377826"/>
            <a:ext cx="6200643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9616209" y="3366941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9616210" y="3944691"/>
            <a:ext cx="76473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834314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823332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270220" y="267168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01860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926676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400172" y="267168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632326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139987" y="267168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729973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9020502" y="267168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grpSp>
        <p:nvGrpSpPr>
          <p:cNvPr id="99" name="Group 98"/>
          <p:cNvGrpSpPr/>
          <p:nvPr/>
        </p:nvGrpSpPr>
        <p:grpSpPr>
          <a:xfrm flipH="1">
            <a:off x="328438" y="5445597"/>
            <a:ext cx="3303887" cy="1789199"/>
            <a:chOff x="1219200" y="4876799"/>
            <a:chExt cx="5181605" cy="1854939"/>
          </a:xfrm>
        </p:grpSpPr>
        <p:sp>
          <p:nvSpPr>
            <p:cNvPr id="100" name="Rectangular Callout 99"/>
            <p:cNvSpPr/>
            <p:nvPr/>
          </p:nvSpPr>
          <p:spPr>
            <a:xfrm>
              <a:off x="1219200" y="4876799"/>
              <a:ext cx="5181601" cy="1384996"/>
            </a:xfrm>
            <a:prstGeom prst="wedgeRectCallout">
              <a:avLst>
                <a:gd name="adj1" fmla="val -20156"/>
                <a:gd name="adj2" fmla="val -125048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219202" y="4876799"/>
              <a:ext cx="5181603" cy="18549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Transitions signify the </a:t>
              </a:r>
              <a:r>
                <a:rPr lang="en-US" sz="2800" i="1" kern="0" dirty="0">
                  <a:solidFill>
                    <a:sysClr val="window" lastClr="FFFFFF"/>
                  </a:solidFill>
                </a:rPr>
                <a:t>senders </a:t>
              </a:r>
              <a:r>
                <a:rPr lang="en-US" sz="2800" kern="0" dirty="0">
                  <a:solidFill>
                    <a:sysClr val="window" lastClr="FFFFFF"/>
                  </a:solidFill>
                </a:rPr>
                <a:t>clock ticks</a:t>
              </a:r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2834314" y="455023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9823332" y="455023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8197353" y="454380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7309247" y="454380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5494571" y="454380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4631703" y="455022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708528" y="455023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6395842" y="454380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9045609" y="4543806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</a:t>
            </a:r>
          </a:p>
        </p:txBody>
      </p:sp>
      <p:grpSp>
        <p:nvGrpSpPr>
          <p:cNvPr id="138" name="Group 137"/>
          <p:cNvGrpSpPr/>
          <p:nvPr/>
        </p:nvGrpSpPr>
        <p:grpSpPr>
          <a:xfrm flipH="1">
            <a:off x="7376762" y="5526376"/>
            <a:ext cx="2759598" cy="1000726"/>
            <a:chOff x="1219200" y="4876799"/>
            <a:chExt cx="5181605" cy="1414784"/>
          </a:xfrm>
        </p:grpSpPr>
        <p:sp>
          <p:nvSpPr>
            <p:cNvPr id="139" name="Rectangular Callout 138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30918"/>
                <a:gd name="adj2" fmla="val -129217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1219202" y="4876799"/>
              <a:ext cx="5181603" cy="14147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Receiver misses a 1 due to skew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FC7EE740-9316-47B0-924D-6EF7A1EDE71A}"/>
              </a:ext>
            </a:extLst>
          </p:cNvPr>
          <p:cNvSpPr txBox="1"/>
          <p:nvPr/>
        </p:nvSpPr>
        <p:spPr>
          <a:xfrm>
            <a:off x="1225845" y="2669966"/>
            <a:ext cx="12025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Sent Bits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5D4D26A-5404-4DB0-AC59-85414A21F6E1}"/>
              </a:ext>
            </a:extLst>
          </p:cNvPr>
          <p:cNvSpPr txBox="1"/>
          <p:nvPr/>
        </p:nvSpPr>
        <p:spPr>
          <a:xfrm>
            <a:off x="656229" y="4506687"/>
            <a:ext cx="17675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Received Bits</a:t>
            </a:r>
          </a:p>
        </p:txBody>
      </p:sp>
    </p:spTree>
    <p:extLst>
      <p:ext uri="{BB962C8B-B14F-4D97-AF65-F5344CB8AC3E}">
        <p14:creationId xmlns:p14="http://schemas.microsoft.com/office/powerpoint/2010/main" val="141175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7" grpId="0"/>
      <p:bldP spid="118" grpId="0"/>
      <p:bldP spid="5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Non-Return to Zero Inverted (NRZI)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614273"/>
          </a:xfrm>
        </p:spPr>
        <p:txBody>
          <a:bodyPr/>
          <a:lstStyle/>
          <a:p>
            <a:r>
              <a:rPr lang="en-US" dirty="0"/>
              <a:t>1 </a:t>
            </a:r>
            <a:r>
              <a:rPr lang="en-US" dirty="0">
                <a:sym typeface="Wingdings" pitchFamily="2" charset="2"/>
              </a:rPr>
              <a:t> make transition, 0  remain the same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391928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038094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05127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827834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9604392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615370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416848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945044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721602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6498160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274718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61537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01160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1160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91928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3919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78816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7881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16848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1812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457746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5774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5778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941869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5338105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338105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718427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09777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6106013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106013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86335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816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89439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89439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4718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282916" y="4674352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679152" y="4114794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679152" y="4114793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059474" y="4114794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8051276" y="4674351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8447512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447512" y="4114792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8827834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8822384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9218620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9218620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9598942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60438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1000062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000062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1038094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633183" y="4163739"/>
            <a:ext cx="851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Clock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709998" y="3036701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NRZI</a:t>
            </a:r>
          </a:p>
        </p:txBody>
      </p:sp>
      <p:cxnSp>
        <p:nvCxnSpPr>
          <p:cNvPr id="99" name="Straight Connector 98"/>
          <p:cNvCxnSpPr/>
          <p:nvPr/>
        </p:nvCxnSpPr>
        <p:spPr>
          <a:xfrm>
            <a:off x="2615370" y="3498365"/>
            <a:ext cx="196209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4563372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4550631" y="2920614"/>
            <a:ext cx="1555383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6103968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6106014" y="3498365"/>
            <a:ext cx="157313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7679152" y="292061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7679152" y="2920614"/>
            <a:ext cx="768360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8447512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>
            <a:off x="8447512" y="3498365"/>
            <a:ext cx="1933434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2834314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3610872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5160813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717104" y="221447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9041328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9823332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270220" y="221447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7501860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5926676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4400172" y="221447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4" name="Content Placeholder 3"/>
          <p:cNvSpPr txBox="1">
            <a:spLocks/>
          </p:cNvSpPr>
          <p:nvPr/>
        </p:nvSpPr>
        <p:spPr>
          <a:xfrm>
            <a:off x="1524001" y="5246428"/>
            <a:ext cx="9143999" cy="61427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Solves the problem for sequences of 1s, but not 0s</a:t>
            </a:r>
          </a:p>
        </p:txBody>
      </p:sp>
    </p:spTree>
    <p:extLst>
      <p:ext uri="{BB962C8B-B14F-4D97-AF65-F5344CB8AC3E}">
        <p14:creationId xmlns:p14="http://schemas.microsoft.com/office/powerpoint/2010/main" val="292179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4-bit/5-bit (100 Mbps Ethernet)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90147" y="1388534"/>
            <a:ext cx="11558015" cy="5182861"/>
          </a:xfrm>
        </p:spPr>
        <p:txBody>
          <a:bodyPr>
            <a:normAutofit/>
          </a:bodyPr>
          <a:lstStyle/>
          <a:p>
            <a:r>
              <a:rPr lang="en-US" sz="2600" dirty="0"/>
              <a:t>Observation: NRZI works as long as no long sequences of 0</a:t>
            </a:r>
          </a:p>
          <a:p>
            <a:r>
              <a:rPr lang="en-US" sz="2600" dirty="0"/>
              <a:t>Idea: encode all 4-bit sequences as 5-bit sequences with no more than one leading 0 and two trailing 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sz="4800" dirty="0"/>
          </a:p>
          <a:p>
            <a:r>
              <a:rPr lang="en-US" dirty="0"/>
              <a:t>Tradeoff: efficiency drops to 80%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8542" y="3274550"/>
            <a:ext cx="244977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0000    11110</a:t>
            </a:r>
          </a:p>
          <a:p>
            <a:r>
              <a:rPr lang="en-US" sz="2000" dirty="0"/>
              <a:t>0001    01001</a:t>
            </a:r>
          </a:p>
          <a:p>
            <a:r>
              <a:rPr lang="en-US" sz="2000" dirty="0"/>
              <a:t>0010    10100</a:t>
            </a:r>
          </a:p>
          <a:p>
            <a:r>
              <a:rPr lang="en-US" sz="2000" dirty="0"/>
              <a:t>0011    10101</a:t>
            </a:r>
          </a:p>
          <a:p>
            <a:r>
              <a:rPr lang="en-US" sz="2000" dirty="0"/>
              <a:t>0100    01010</a:t>
            </a:r>
          </a:p>
          <a:p>
            <a:r>
              <a:rPr lang="en-US" sz="2000" dirty="0"/>
              <a:t>0101    01011</a:t>
            </a:r>
          </a:p>
          <a:p>
            <a:r>
              <a:rPr lang="en-US" sz="2000" dirty="0"/>
              <a:t>0110    01110</a:t>
            </a:r>
          </a:p>
          <a:p>
            <a:r>
              <a:rPr lang="en-US" sz="2000" dirty="0"/>
              <a:t>0111    01111</a:t>
            </a:r>
          </a:p>
        </p:txBody>
      </p:sp>
      <p:sp>
        <p:nvSpPr>
          <p:cNvPr id="6" name="Rectangle 5"/>
          <p:cNvSpPr/>
          <p:nvPr/>
        </p:nvSpPr>
        <p:spPr>
          <a:xfrm>
            <a:off x="6565265" y="3274550"/>
            <a:ext cx="179468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1000    10010</a:t>
            </a:r>
          </a:p>
          <a:p>
            <a:r>
              <a:rPr lang="en-US" sz="2000" dirty="0"/>
              <a:t>1001    10011</a:t>
            </a:r>
          </a:p>
          <a:p>
            <a:r>
              <a:rPr lang="en-US" sz="2000" dirty="0"/>
              <a:t>1010    10110</a:t>
            </a:r>
          </a:p>
          <a:p>
            <a:r>
              <a:rPr lang="en-US" sz="2000" dirty="0"/>
              <a:t>1011    10111</a:t>
            </a:r>
          </a:p>
          <a:p>
            <a:r>
              <a:rPr lang="en-US" sz="2000" dirty="0"/>
              <a:t>1100    11010</a:t>
            </a:r>
          </a:p>
          <a:p>
            <a:r>
              <a:rPr lang="en-US" sz="2000" dirty="0"/>
              <a:t>1101    11011</a:t>
            </a:r>
          </a:p>
          <a:p>
            <a:r>
              <a:rPr lang="en-US" sz="2000" dirty="0"/>
              <a:t>1110    11100</a:t>
            </a:r>
          </a:p>
          <a:p>
            <a:r>
              <a:rPr lang="en-US" sz="2000" dirty="0"/>
              <a:t>1111    11101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8541" y="2874439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4-bit	5-bit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65264" y="2874439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4-bit	5-bit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074549" y="3223749"/>
            <a:ext cx="14841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623268" y="3249149"/>
            <a:ext cx="14841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744952" y="2835223"/>
            <a:ext cx="0" cy="27948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341966" y="2835223"/>
            <a:ext cx="0" cy="279487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 flipH="1">
            <a:off x="8359946" y="921005"/>
            <a:ext cx="3394732" cy="975330"/>
            <a:chOff x="1219200" y="4876799"/>
            <a:chExt cx="5181605" cy="1384995"/>
          </a:xfrm>
        </p:grpSpPr>
        <p:sp>
          <p:nvSpPr>
            <p:cNvPr id="16" name="Rectangular Callout 15"/>
            <p:cNvSpPr/>
            <p:nvPr/>
          </p:nvSpPr>
          <p:spPr>
            <a:xfrm>
              <a:off x="1219200" y="4876799"/>
              <a:ext cx="5181600" cy="1384995"/>
            </a:xfrm>
            <a:prstGeom prst="wedgeRectCallout">
              <a:avLst>
                <a:gd name="adj1" fmla="val 70719"/>
                <a:gd name="adj2" fmla="val -53489"/>
              </a:avLst>
            </a:prstGeom>
            <a:solidFill>
              <a:srgbClr val="DA1F28"/>
            </a:solidFill>
            <a:ln w="38100" cap="flat" cmpd="sng" algn="ctr">
              <a:solidFill>
                <a:srgbClr val="DA1F28">
                  <a:lumMod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latin typeface="Tw Cen M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219204" y="4876799"/>
              <a:ext cx="5181601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kern="0" dirty="0">
                  <a:solidFill>
                    <a:sysClr val="window" lastClr="FFFFFF"/>
                  </a:solidFill>
                </a:rPr>
                <a:t>8-bit / 10-bit used in Gigabit Ethernet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471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Manchester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676400" y="1600201"/>
            <a:ext cx="8839200" cy="614273"/>
          </a:xfrm>
        </p:spPr>
        <p:txBody>
          <a:bodyPr/>
          <a:lstStyle/>
          <a:p>
            <a:r>
              <a:rPr lang="en-US" dirty="0"/>
              <a:t>1 </a:t>
            </a:r>
            <a:r>
              <a:rPr lang="en-US" dirty="0">
                <a:sym typeface="Wingdings" pitchFamily="2" charset="2"/>
              </a:rPr>
              <a:t> high-to-low, 0  low-to-high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 flipV="1">
            <a:off x="1038094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8827834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615370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4168486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5721602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7274718" y="2676139"/>
            <a:ext cx="0" cy="2358755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61537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01160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01160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391928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3919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78816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37881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16848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418122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457746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57746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5778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4941869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5338105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338105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718427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09777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6106013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106013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86335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8160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689439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894396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7274718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7282916" y="4674352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679152" y="4114794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7679152" y="4114793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>
            <a:off x="8059474" y="4114794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8051276" y="4674351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8447512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8447512" y="4114792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8827834" y="4114793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8822384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9218620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9218620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9598942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9604388" y="4681176"/>
            <a:ext cx="39623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10000624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0000624" y="4121617"/>
            <a:ext cx="38032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10380946" y="4121618"/>
            <a:ext cx="0" cy="55955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1633183" y="4163739"/>
            <a:ext cx="851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Clock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1709998" y="3036701"/>
            <a:ext cx="764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NRZI</a:t>
            </a:r>
          </a:p>
        </p:txBody>
      </p:sp>
      <p:cxnSp>
        <p:nvCxnSpPr>
          <p:cNvPr id="99" name="Straight Connector 98"/>
          <p:cNvCxnSpPr/>
          <p:nvPr/>
        </p:nvCxnSpPr>
        <p:spPr>
          <a:xfrm flipV="1">
            <a:off x="2615370" y="3498365"/>
            <a:ext cx="750820" cy="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flipV="1">
            <a:off x="3362111" y="2936528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362112" y="2936527"/>
            <a:ext cx="81911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4181228" y="2913864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5758790" y="2920614"/>
            <a:ext cx="705462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flipV="1">
            <a:off x="6436968" y="2895583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6436840" y="3473326"/>
            <a:ext cx="83787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/>
          <p:nvPr/>
        </p:nvCxnSpPr>
        <p:spPr>
          <a:xfrm>
            <a:off x="7282916" y="2920615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3188898" y="2214474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4764577" y="2214473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9457484" y="2214470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0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862040" y="2214471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286960" y="2214472"/>
            <a:ext cx="354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</a:p>
        </p:txBody>
      </p:sp>
      <p:sp>
        <p:nvSpPr>
          <p:cNvPr id="134" name="Content Placeholder 3"/>
          <p:cNvSpPr txBox="1">
            <a:spLocks/>
          </p:cNvSpPr>
          <p:nvPr/>
        </p:nvSpPr>
        <p:spPr>
          <a:xfrm>
            <a:off x="1524001" y="5246427"/>
            <a:ext cx="9143999" cy="134544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Good: Solves clock skew (every bit is a transition)</a:t>
            </a:r>
          </a:p>
          <a:p>
            <a:r>
              <a:rPr lang="en-US" dirty="0"/>
              <a:t>Bad: Halves throughput (two clock cycles per bit)</a:t>
            </a:r>
          </a:p>
        </p:txBody>
      </p:sp>
      <p:cxnSp>
        <p:nvCxnSpPr>
          <p:cNvPr id="98" name="Straight Connector 97"/>
          <p:cNvCxnSpPr/>
          <p:nvPr/>
        </p:nvCxnSpPr>
        <p:spPr>
          <a:xfrm flipV="1">
            <a:off x="4192932" y="3475700"/>
            <a:ext cx="750820" cy="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V="1">
            <a:off x="4939673" y="2913863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4939674" y="2913862"/>
            <a:ext cx="81911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7294835" y="2907028"/>
            <a:ext cx="705462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flipV="1">
            <a:off x="7973013" y="2881997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>
            <a:off x="7972885" y="3459740"/>
            <a:ext cx="837879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 flipV="1">
            <a:off x="8844324" y="3471068"/>
            <a:ext cx="750820" cy="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9591065" y="2909231"/>
            <a:ext cx="0" cy="577751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>
            <a:off x="9591066" y="2909230"/>
            <a:ext cx="819117" cy="0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274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0"/>
    </p:bldLst>
  </p:timing>
</p:sld>
</file>

<file path=ppt/theme/theme1.xml><?xml version="1.0" encoding="utf-8"?>
<a:theme xmlns:a="http://schemas.openxmlformats.org/drawingml/2006/main" name="Retrospect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893ce20-a697-4fd6-a4da-14011f6a471d}" enabled="1" method="Standard" siteId="{a8eec281-aaa3-4dae-ac9b-9a398b9215e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108784</TotalTime>
  <Words>477</Words>
  <Application>Microsoft Macintosh PowerPoint</Application>
  <PresentationFormat>Widescreen</PresentationFormat>
  <Paragraphs>155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.AppleSystemUIFont</vt:lpstr>
      <vt:lpstr>Arial</vt:lpstr>
      <vt:lpstr>Calibri</vt:lpstr>
      <vt:lpstr>Calibri Light</vt:lpstr>
      <vt:lpstr>Tw Cen MT</vt:lpstr>
      <vt:lpstr>Wingdings</vt:lpstr>
      <vt:lpstr>Retrospect</vt:lpstr>
      <vt:lpstr>CS 4700 Fundamentals of Computer Networks</vt:lpstr>
      <vt:lpstr>Physical Layer</vt:lpstr>
      <vt:lpstr>Let’s Get Digital</vt:lpstr>
      <vt:lpstr>Assumptions</vt:lpstr>
      <vt:lpstr>Non-Return to Zero (NRZ)</vt:lpstr>
      <vt:lpstr>Desynchronization</vt:lpstr>
      <vt:lpstr>Non-Return to Zero Inverted (NRZI)</vt:lpstr>
      <vt:lpstr>4-bit/5-bit (100 Mbps Ethernet)</vt:lpstr>
      <vt:lpstr>Manchester</vt:lpstr>
      <vt:lpstr>General Comments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Choffnes, David</cp:lastModifiedBy>
  <cp:revision>976</cp:revision>
  <cp:lastPrinted>2012-08-22T04:00:45Z</cp:lastPrinted>
  <dcterms:created xsi:type="dcterms:W3CDTF">2012-01-03T02:22:46Z</dcterms:created>
  <dcterms:modified xsi:type="dcterms:W3CDTF">2026-01-12T13:38:35Z</dcterms:modified>
</cp:coreProperties>
</file>