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53"/>
  </p:notesMasterIdLst>
  <p:handoutMasterIdLst>
    <p:handoutMasterId r:id="rId54"/>
  </p:handoutMasterIdLst>
  <p:sldIdLst>
    <p:sldId id="388" r:id="rId2"/>
    <p:sldId id="390" r:id="rId3"/>
    <p:sldId id="391" r:id="rId4"/>
    <p:sldId id="394" r:id="rId5"/>
    <p:sldId id="395" r:id="rId6"/>
    <p:sldId id="396" r:id="rId7"/>
    <p:sldId id="397" r:id="rId8"/>
    <p:sldId id="524" r:id="rId9"/>
    <p:sldId id="525" r:id="rId10"/>
    <p:sldId id="526" r:id="rId11"/>
    <p:sldId id="398" r:id="rId12"/>
    <p:sldId id="548" r:id="rId13"/>
    <p:sldId id="399" r:id="rId14"/>
    <p:sldId id="482" r:id="rId15"/>
    <p:sldId id="527" r:id="rId16"/>
    <p:sldId id="528" r:id="rId17"/>
    <p:sldId id="530" r:id="rId18"/>
    <p:sldId id="529" r:id="rId19"/>
    <p:sldId id="531" r:id="rId20"/>
    <p:sldId id="400" r:id="rId21"/>
    <p:sldId id="401" r:id="rId22"/>
    <p:sldId id="403" r:id="rId23"/>
    <p:sldId id="533" r:id="rId24"/>
    <p:sldId id="405" r:id="rId25"/>
    <p:sldId id="406" r:id="rId26"/>
    <p:sldId id="534" r:id="rId27"/>
    <p:sldId id="535" r:id="rId28"/>
    <p:sldId id="409" r:id="rId29"/>
    <p:sldId id="410" r:id="rId30"/>
    <p:sldId id="537" r:id="rId31"/>
    <p:sldId id="421" r:id="rId32"/>
    <p:sldId id="407" r:id="rId33"/>
    <p:sldId id="542" r:id="rId34"/>
    <p:sldId id="536" r:id="rId35"/>
    <p:sldId id="404" r:id="rId36"/>
    <p:sldId id="539" r:id="rId37"/>
    <p:sldId id="408" r:id="rId38"/>
    <p:sldId id="545" r:id="rId39"/>
    <p:sldId id="546" r:id="rId40"/>
    <p:sldId id="547" r:id="rId41"/>
    <p:sldId id="538" r:id="rId42"/>
    <p:sldId id="412" r:id="rId43"/>
    <p:sldId id="413" r:id="rId44"/>
    <p:sldId id="414" r:id="rId45"/>
    <p:sldId id="544" r:id="rId46"/>
    <p:sldId id="453" r:id="rId47"/>
    <p:sldId id="541" r:id="rId48"/>
    <p:sldId id="454" r:id="rId49"/>
    <p:sldId id="543" r:id="rId50"/>
    <p:sldId id="458" r:id="rId51"/>
    <p:sldId id="469" r:id="rId52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1"/>
            <p14:sldId id="394"/>
            <p14:sldId id="395"/>
            <p14:sldId id="396"/>
            <p14:sldId id="397"/>
            <p14:sldId id="524"/>
            <p14:sldId id="525"/>
            <p14:sldId id="526"/>
            <p14:sldId id="398"/>
            <p14:sldId id="548"/>
            <p14:sldId id="399"/>
            <p14:sldId id="482"/>
            <p14:sldId id="527"/>
            <p14:sldId id="528"/>
            <p14:sldId id="530"/>
            <p14:sldId id="529"/>
            <p14:sldId id="531"/>
            <p14:sldId id="400"/>
            <p14:sldId id="401"/>
            <p14:sldId id="403"/>
            <p14:sldId id="533"/>
            <p14:sldId id="405"/>
            <p14:sldId id="406"/>
            <p14:sldId id="534"/>
            <p14:sldId id="535"/>
            <p14:sldId id="409"/>
            <p14:sldId id="410"/>
            <p14:sldId id="537"/>
            <p14:sldId id="421"/>
            <p14:sldId id="407"/>
            <p14:sldId id="542"/>
            <p14:sldId id="536"/>
            <p14:sldId id="404"/>
            <p14:sldId id="539"/>
            <p14:sldId id="408"/>
            <p14:sldId id="545"/>
            <p14:sldId id="546"/>
            <p14:sldId id="547"/>
            <p14:sldId id="538"/>
            <p14:sldId id="412"/>
            <p14:sldId id="413"/>
            <p14:sldId id="414"/>
            <p14:sldId id="544"/>
            <p14:sldId id="453"/>
            <p14:sldId id="541"/>
            <p14:sldId id="454"/>
            <p14:sldId id="543"/>
            <p14:sldId id="458"/>
            <p14:sldId id="4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82" autoAdjust="0"/>
    <p:restoredTop sz="90125" autoAdjust="0"/>
  </p:normalViewPr>
  <p:slideViewPr>
    <p:cSldViewPr snapToGrid="0">
      <p:cViewPr varScale="1">
        <p:scale>
          <a:sx n="92" d="100"/>
          <a:sy n="92" d="100"/>
        </p:scale>
        <p:origin x="72" y="12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35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son, Alden" userId="S::awjacks@northeastern.edu::057f6ed4-5b0d-4701-ad80-193f163f4b8a" providerId="AD" clId="Web-{E29F1A78-9E62-0A1F-6584-6CA1F5F36367}"/>
    <pc:docChg chg="modSld">
      <pc:chgData name="Jackson, Alden" userId="S::awjacks@northeastern.edu::057f6ed4-5b0d-4701-ad80-193f163f4b8a" providerId="AD" clId="Web-{E29F1A78-9E62-0A1F-6584-6CA1F5F36367}" dt="2019-02-07T21:27:23.034" v="25" actId="20577"/>
      <pc:docMkLst>
        <pc:docMk/>
      </pc:docMkLst>
      <pc:sldChg chg="modSp">
        <pc:chgData name="Jackson, Alden" userId="S::awjacks@northeastern.edu::057f6ed4-5b0d-4701-ad80-193f163f4b8a" providerId="AD" clId="Web-{E29F1A78-9E62-0A1F-6584-6CA1F5F36367}" dt="2019-02-07T21:27:23.034" v="24" actId="20577"/>
        <pc:sldMkLst>
          <pc:docMk/>
          <pc:sldMk cId="2611713671" sldId="428"/>
        </pc:sldMkLst>
        <pc:spChg chg="mod">
          <ac:chgData name="Jackson, Alden" userId="S::awjacks@northeastern.edu::057f6ed4-5b0d-4701-ad80-193f163f4b8a" providerId="AD" clId="Web-{E29F1A78-9E62-0A1F-6584-6CA1F5F36367}" dt="2019-02-07T21:27:23.034" v="24" actId="20577"/>
          <ac:spMkLst>
            <pc:docMk/>
            <pc:sldMk cId="2611713671" sldId="428"/>
            <ac:spMk id="2" creationId="{00000000-0000-0000-0000-000000000000}"/>
          </ac:spMkLst>
        </pc:spChg>
      </pc:sldChg>
    </pc:docChg>
  </pc:docChgLst>
  <pc:docChgLst>
    <pc:chgData name="Jackson, Alden" userId="S::awjacks@northeastern.edu::057f6ed4-5b0d-4701-ad80-193f163f4b8a" providerId="AD" clId="Web-{D7715DA4-BCD1-F30B-71A5-7652A6AD59E1}"/>
    <pc:docChg chg="modSld">
      <pc:chgData name="Jackson, Alden" userId="S::awjacks@northeastern.edu::057f6ed4-5b0d-4701-ad80-193f163f4b8a" providerId="AD" clId="Web-{D7715DA4-BCD1-F30B-71A5-7652A6AD59E1}" dt="2019-02-14T18:53:30.099" v="2"/>
      <pc:docMkLst>
        <pc:docMk/>
      </pc:docMkLst>
      <pc:sldChg chg="mod modShow">
        <pc:chgData name="Jackson, Alden" userId="S::awjacks@northeastern.edu::057f6ed4-5b0d-4701-ad80-193f163f4b8a" providerId="AD" clId="Web-{D7715DA4-BCD1-F30B-71A5-7652A6AD59E1}" dt="2019-02-14T18:53:30.099" v="2"/>
        <pc:sldMkLst>
          <pc:docMk/>
          <pc:sldMk cId="2019865784" sldId="465"/>
        </pc:sldMkLst>
      </pc:sldChg>
      <pc:sldChg chg="mod modShow">
        <pc:chgData name="Jackson, Alden" userId="S::awjacks@northeastern.edu::057f6ed4-5b0d-4701-ad80-193f163f4b8a" providerId="AD" clId="Web-{D7715DA4-BCD1-F30B-71A5-7652A6AD59E1}" dt="2019-02-14T18:53:30.006" v="0"/>
        <pc:sldMkLst>
          <pc:docMk/>
          <pc:sldMk cId="654804180" sldId="466"/>
        </pc:sldMkLst>
      </pc:sldChg>
      <pc:sldChg chg="mod modShow">
        <pc:chgData name="Jackson, Alden" userId="S::awjacks@northeastern.edu::057f6ed4-5b0d-4701-ad80-193f163f4b8a" providerId="AD" clId="Web-{D7715DA4-BCD1-F30B-71A5-7652A6AD59E1}" dt="2019-02-14T18:53:30.053" v="1"/>
        <pc:sldMkLst>
          <pc:docMk/>
          <pc:sldMk cId="1563843357" sldId="467"/>
        </pc:sldMkLst>
      </pc:sldChg>
    </pc:docChg>
  </pc:docChgLst>
  <pc:docChgLst>
    <pc:chgData name="Jackson, Alden" userId="S::awjacks@northeastern.edu::057f6ed4-5b0d-4701-ad80-193f163f4b8a" providerId="AD" clId="Web-{B750782C-AB04-3076-F7BF-0F682C0A9872}"/>
    <pc:docChg chg="modSld">
      <pc:chgData name="Jackson, Alden" userId="S::awjacks@northeastern.edu::057f6ed4-5b0d-4701-ad80-193f163f4b8a" providerId="AD" clId="Web-{B750782C-AB04-3076-F7BF-0F682C0A9872}" dt="2019-01-31T21:28:56.344" v="33" actId="20577"/>
      <pc:docMkLst>
        <pc:docMk/>
      </pc:docMkLst>
      <pc:sldChg chg="modSp">
        <pc:chgData name="Jackson, Alden" userId="S::awjacks@northeastern.edu::057f6ed4-5b0d-4701-ad80-193f163f4b8a" providerId="AD" clId="Web-{B750782C-AB04-3076-F7BF-0F682C0A9872}" dt="2019-01-31T21:28:56.344" v="32" actId="20577"/>
        <pc:sldMkLst>
          <pc:docMk/>
          <pc:sldMk cId="1015936434" sldId="398"/>
        </pc:sldMkLst>
        <pc:spChg chg="mod">
          <ac:chgData name="Jackson, Alden" userId="S::awjacks@northeastern.edu::057f6ed4-5b0d-4701-ad80-193f163f4b8a" providerId="AD" clId="Web-{B750782C-AB04-3076-F7BF-0F682C0A9872}" dt="2019-01-31T21:28:56.344" v="32" actId="20577"/>
          <ac:spMkLst>
            <pc:docMk/>
            <pc:sldMk cId="1015936434" sldId="398"/>
            <ac:spMk id="2" creationId="{00000000-0000-0000-0000-000000000000}"/>
          </ac:spMkLst>
        </pc:spChg>
      </pc:sldChg>
    </pc:docChg>
  </pc:docChgLst>
  <pc:docChgLst>
    <pc:chgData name="Jackson, Alden" userId="S::awjacks@northeastern.edu::057f6ed4-5b0d-4701-ad80-193f163f4b8a" providerId="AD" clId="Web-{41F64AD4-BA6C-0A66-4F28-37FF8DB68A2A}"/>
    <pc:docChg chg="modSld">
      <pc:chgData name="Jackson, Alden" userId="S::awjacks@northeastern.edu::057f6ed4-5b0d-4701-ad80-193f163f4b8a" providerId="AD" clId="Web-{41F64AD4-BA6C-0A66-4F28-37FF8DB68A2A}" dt="2019-02-12T19:01:58.199" v="18" actId="20577"/>
      <pc:docMkLst>
        <pc:docMk/>
      </pc:docMkLst>
      <pc:sldChg chg="modSp">
        <pc:chgData name="Jackson, Alden" userId="S::awjacks@northeastern.edu::057f6ed4-5b0d-4701-ad80-193f163f4b8a" providerId="AD" clId="Web-{41F64AD4-BA6C-0A66-4F28-37FF8DB68A2A}" dt="2019-02-12T19:01:56.621" v="16" actId="20577"/>
        <pc:sldMkLst>
          <pc:docMk/>
          <pc:sldMk cId="1282824782" sldId="459"/>
        </pc:sldMkLst>
        <pc:spChg chg="mod">
          <ac:chgData name="Jackson, Alden" userId="S::awjacks@northeastern.edu::057f6ed4-5b0d-4701-ad80-193f163f4b8a" providerId="AD" clId="Web-{41F64AD4-BA6C-0A66-4F28-37FF8DB68A2A}" dt="2019-02-12T19:01:56.621" v="16" actId="20577"/>
          <ac:spMkLst>
            <pc:docMk/>
            <pc:sldMk cId="1282824782" sldId="459"/>
            <ac:spMk id="687106" creationId="{00000000-0000-0000-0000-000000000000}"/>
          </ac:spMkLst>
        </pc:spChg>
      </pc:sldChg>
    </pc:docChg>
  </pc:docChgLst>
  <pc:docChgLst>
    <pc:chgData name="Jackson, Alden" userId="S::awjacks@northeastern.edu::057f6ed4-5b0d-4701-ad80-193f163f4b8a" providerId="AD" clId="Web-{4CCBDC3E-8DF9-BEBB-9968-0ED381B9EFAE}"/>
    <pc:docChg chg="modSld">
      <pc:chgData name="Jackson, Alden" userId="S::awjacks@northeastern.edu::057f6ed4-5b0d-4701-ad80-193f163f4b8a" providerId="AD" clId="Web-{4CCBDC3E-8DF9-BEBB-9968-0ED381B9EFAE}" dt="2019-02-05T18:34:31.767" v="20" actId="20577"/>
      <pc:docMkLst>
        <pc:docMk/>
      </pc:docMkLst>
      <pc:sldChg chg="modSp">
        <pc:chgData name="Jackson, Alden" userId="S::awjacks@northeastern.edu::057f6ed4-5b0d-4701-ad80-193f163f4b8a" providerId="AD" clId="Web-{4CCBDC3E-8DF9-BEBB-9968-0ED381B9EFAE}" dt="2019-02-05T18:34:31.767" v="19" actId="20577"/>
        <pc:sldMkLst>
          <pc:docMk/>
          <pc:sldMk cId="3407815829" sldId="409"/>
        </pc:sldMkLst>
        <pc:spChg chg="mod">
          <ac:chgData name="Jackson, Alden" userId="S::awjacks@northeastern.edu::057f6ed4-5b0d-4701-ad80-193f163f4b8a" providerId="AD" clId="Web-{4CCBDC3E-8DF9-BEBB-9968-0ED381B9EFAE}" dt="2019-02-05T18:34:31.767" v="19" actId="20577"/>
          <ac:spMkLst>
            <pc:docMk/>
            <pc:sldMk cId="3407815829" sldId="409"/>
            <ac:spMk id="2" creationId="{00000000-0000-0000-0000-000000000000}"/>
          </ac:spMkLst>
        </pc:spChg>
        <pc:spChg chg="mod">
          <ac:chgData name="Jackson, Alden" userId="S::awjacks@northeastern.edu::057f6ed4-5b0d-4701-ad80-193f163f4b8a" providerId="AD" clId="Web-{4CCBDC3E-8DF9-BEBB-9968-0ED381B9EFAE}" dt="2019-02-05T18:33:57.953" v="0" actId="20577"/>
          <ac:spMkLst>
            <pc:docMk/>
            <pc:sldMk cId="3407815829" sldId="409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15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bind() semantic for 0.0.0.0 or “” for address -&gt; bind to all known interfaces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4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connect() has parameters for destination address and port.  The OS specified the source versions: local address, an unused port on the system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4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211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9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10ms is one-way delay.  </a:t>
            </a:r>
          </a:p>
          <a:p>
            <a:r>
              <a:rPr lang="en-US" dirty="0"/>
              <a:t>Assume path is symmetrical. 2*10ms is round trip time. </a:t>
            </a:r>
          </a:p>
          <a:p>
            <a:r>
              <a:rPr lang="en-US" dirty="0"/>
              <a:t>Can only send next packet after ACK is received.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7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side acts and sender and receiver</a:t>
            </a:r>
          </a:p>
          <a:p>
            <a:r>
              <a:rPr lang="en-US" dirty="0"/>
              <a:t>Every message contains sequence number, even if payload</a:t>
            </a:r>
            <a:r>
              <a:rPr lang="en-US" baseline="0" dirty="0"/>
              <a:t> length is zero</a:t>
            </a:r>
            <a:endParaRPr lang="en-US" dirty="0"/>
          </a:p>
          <a:p>
            <a:r>
              <a:rPr lang="en-US" dirty="0"/>
              <a:t>Every</a:t>
            </a:r>
            <a:r>
              <a:rPr lang="en-US" baseline="0" dirty="0"/>
              <a:t> message contains acknowledgements, even if no data was received</a:t>
            </a:r>
          </a:p>
          <a:p>
            <a:r>
              <a:rPr lang="en-US" baseline="0" dirty="0"/>
              <a:t>Every message advertises the window size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0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EF3907-DF2B-4478-9298-38235A8C7083}" type="slidenum">
              <a:rPr lang="en-US"/>
              <a:pPr/>
              <a:t>31</a:t>
            </a:fld>
            <a:endParaRPr lang="en-US"/>
          </a:p>
        </p:txBody>
      </p:sp>
      <p:sp>
        <p:nvSpPr>
          <p:cNvPr id="6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2900" y="696913"/>
            <a:ext cx="6197600" cy="3486150"/>
          </a:xfrm>
          <a:ln/>
        </p:spPr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36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7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7112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3048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1600200"/>
            <a:ext cx="11785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6179" y="1257917"/>
            <a:ext cx="793579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9001539" cy="1828800"/>
          </a:xfrm>
        </p:spPr>
        <p:txBody>
          <a:bodyPr>
            <a:normAutofit/>
          </a:bodyPr>
          <a:lstStyle/>
          <a:p>
            <a:r>
              <a:rPr lang="en-US" sz="6000" cap="none" dirty="0"/>
              <a:t>CS 4700</a:t>
            </a:r>
            <a:br>
              <a:rPr lang="en-US" sz="6000" cap="none" dirty="0"/>
            </a:br>
            <a:r>
              <a:rPr lang="en-US" sz="4900" cap="none" dirty="0"/>
              <a:t>Network Fundamentals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Transport Layer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(UDP, but mostly TCP)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Revised 2/13/25</a:t>
            </a: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37FF-BE76-285C-C5EF-0F5B66EB8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UDP Socket Semantics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337D56-8C24-67B9-9F7D-7B22223C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62F7B-D00D-9A5A-CDFF-667C173C33D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Sending a buffer will produce exactly one datagram containing the data from the buffer</a:t>
            </a:r>
          </a:p>
          <a:p>
            <a:pPr lvl="1"/>
            <a:r>
              <a:rPr lang="en-US" dirty="0"/>
              <a:t>Warning: UDP datagrams may hold up to ~65,000 bytes of data…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len</a:t>
            </a:r>
            <a:r>
              <a:rPr lang="en-US" dirty="0"/>
              <a:t>(UDP datagram) &gt; MTU, IP will need to fragment it [</a:t>
            </a:r>
            <a:r>
              <a:rPr lang="en-US" b="1" i="1" dirty="0">
                <a:solidFill>
                  <a:srgbClr val="FF0000"/>
                </a:solidFill>
              </a:rPr>
              <a:t>avoid doing this</a:t>
            </a:r>
            <a:r>
              <a:rPr lang="en-US" dirty="0"/>
              <a:t>]</a:t>
            </a:r>
          </a:p>
          <a:p>
            <a:pPr lvl="1"/>
            <a:endParaRPr lang="en-US" dirty="0"/>
          </a:p>
          <a:p>
            <a:r>
              <a:rPr lang="en-US" dirty="0"/>
              <a:t>Receiving will return exactly one, full datagram</a:t>
            </a:r>
          </a:p>
          <a:p>
            <a:pPr lvl="1"/>
            <a:r>
              <a:rPr lang="en-US" dirty="0"/>
              <a:t>Not a partial datagram, not &gt;1 datagrams</a:t>
            </a:r>
          </a:p>
        </p:txBody>
      </p:sp>
    </p:spTree>
    <p:extLst>
      <p:ext uri="{BB962C8B-B14F-4D97-AF65-F5344CB8AC3E}">
        <p14:creationId xmlns:p14="http://schemas.microsoft.com/office/powerpoint/2010/main" val="190795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for UDP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Invented after TCP</a:t>
            </a:r>
          </a:p>
          <a:p>
            <a:pPr lvl="1"/>
            <a:r>
              <a:rPr lang="en-US" dirty="0"/>
              <a:t>Why?</a:t>
            </a:r>
          </a:p>
          <a:p>
            <a:r>
              <a:rPr lang="en-US" dirty="0"/>
              <a:t>Not all applications can tolerate TCP</a:t>
            </a:r>
          </a:p>
          <a:p>
            <a:r>
              <a:rPr lang="en-US" dirty="0"/>
              <a:t>Custom protocols can be built on top of UDP</a:t>
            </a:r>
          </a:p>
          <a:p>
            <a:pPr lvl="1"/>
            <a:r>
              <a:rPr lang="en-US" dirty="0"/>
              <a:t>Reliability? Strict ordering?</a:t>
            </a:r>
          </a:p>
          <a:p>
            <a:pPr lvl="1"/>
            <a:r>
              <a:rPr lang="en-US" dirty="0"/>
              <a:t>Flow control? Congestion control?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RTMP – real-time media streaming (e.g. voice, video)</a:t>
            </a:r>
          </a:p>
          <a:p>
            <a:pPr lvl="1"/>
            <a:r>
              <a:rPr lang="en-US" dirty="0" err="1"/>
              <a:t>uTP</a:t>
            </a:r>
            <a:r>
              <a:rPr lang="en-US" dirty="0"/>
              <a:t> – “</a:t>
            </a:r>
            <a:r>
              <a:rPr lang="en-US" dirty="0" err="1"/>
              <a:t>microtransport</a:t>
            </a:r>
            <a:r>
              <a:rPr lang="en-US" dirty="0"/>
              <a:t>” protocol used by </a:t>
            </a:r>
            <a:r>
              <a:rPr lang="en-US" dirty="0" err="1"/>
              <a:t>BitTorrent</a:t>
            </a:r>
            <a:endParaRPr lang="en-US" dirty="0"/>
          </a:p>
          <a:p>
            <a:pPr lvl="1"/>
            <a:r>
              <a:rPr lang="en-US" dirty="0"/>
              <a:t>QUIC – app-level transport protocol developed by Google to speed up HTTP</a:t>
            </a:r>
          </a:p>
        </p:txBody>
      </p:sp>
    </p:spTree>
    <p:extLst>
      <p:ext uri="{BB962C8B-B14F-4D97-AF65-F5344CB8AC3E}">
        <p14:creationId xmlns:p14="http://schemas.microsoft.com/office/powerpoint/2010/main" val="101593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7B99B-6151-6D7E-F7BB-469351F90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B5769E-BC58-A85D-F174-C773D3C2D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4376" y="2296634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UDP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TCP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Header Format, Semantics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Connection Lifecycle, Sequence Numbers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Error Detection and Recovery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TCP Options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295819F-230E-905B-BFC2-B4630053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673ECE-F2EE-DB22-D004-5FB5BAE0C3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60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413224" y="6298571"/>
            <a:ext cx="7323572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Control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676400" y="1545115"/>
            <a:ext cx="8839200" cy="2498075"/>
          </a:xfrm>
        </p:spPr>
        <p:txBody>
          <a:bodyPr>
            <a:normAutofit/>
          </a:bodyPr>
          <a:lstStyle/>
          <a:p>
            <a:r>
              <a:rPr lang="en-US" dirty="0"/>
              <a:t>Reliable, in-order, bi-directional byte streams</a:t>
            </a:r>
          </a:p>
          <a:p>
            <a:pPr lvl="1"/>
            <a:r>
              <a:rPr lang="en-US" dirty="0"/>
              <a:t>Port numbers for </a:t>
            </a:r>
            <a:r>
              <a:rPr lang="en-US" dirty="0" err="1"/>
              <a:t>demultiplexing</a:t>
            </a:r>
            <a:endParaRPr lang="en-US" dirty="0"/>
          </a:p>
          <a:p>
            <a:pPr lvl="1"/>
            <a:r>
              <a:rPr lang="en-US" dirty="0"/>
              <a:t>Virtual circuits (connections)</a:t>
            </a:r>
          </a:p>
          <a:p>
            <a:pPr lvl="1"/>
            <a:r>
              <a:rPr lang="en-US" dirty="0"/>
              <a:t>Flow control</a:t>
            </a:r>
          </a:p>
          <a:p>
            <a:pPr lvl="1"/>
            <a:r>
              <a:rPr lang="en-US" dirty="0"/>
              <a:t>Congestion control, approximate fairness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6078516" y="438713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Port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3777" y="389724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5779071" y="389724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37348" y="3897245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13223" y="477078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Sequence Number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13223" y="4386176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413220" y="515114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Acknowledgement Number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78514" y="5528915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Advertised Window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78517" y="591491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Urgent Pointer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4496" y="5534798"/>
            <a:ext cx="27305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Flags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16735" y="5919108"/>
            <a:ext cx="366178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45051" y="389724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16735" y="5528915"/>
            <a:ext cx="9381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7982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559656" y="3792696"/>
            <a:ext cx="7323572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Header Fields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224948" y="188125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Port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0209" y="139137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7925503" y="139137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583780" y="139137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59655" y="2264911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Sequence Number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59655" y="1880301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59652" y="2645271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Acknowledgement Number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24946" y="3023040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Advertised Window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4949" y="340904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Urgent Pointer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90928" y="3028923"/>
            <a:ext cx="27305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Flags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63167" y="3413233"/>
            <a:ext cx="366178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191483" y="1391369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63167" y="3023040"/>
            <a:ext cx="9381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2A2A712D-D105-4054-8686-81C4762FD84A}"/>
              </a:ext>
            </a:extLst>
          </p:cNvPr>
          <p:cNvSpPr/>
          <p:nvPr/>
        </p:nvSpPr>
        <p:spPr>
          <a:xfrm>
            <a:off x="4125272" y="2263953"/>
            <a:ext cx="362968" cy="759087"/>
          </a:xfrm>
          <a:prstGeom prst="leftBrac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ular Callout 18">
            <a:extLst>
              <a:ext uri="{FF2B5EF4-FFF2-40B4-BE49-F238E27FC236}">
                <a16:creationId xmlns:a16="http://schemas.microsoft.com/office/drawing/2014/main" id="{D2CCF024-EA13-4B80-8FD1-6B36F9AB8E8B}"/>
              </a:ext>
            </a:extLst>
          </p:cNvPr>
          <p:cNvSpPr/>
          <p:nvPr/>
        </p:nvSpPr>
        <p:spPr>
          <a:xfrm flipH="1">
            <a:off x="112134" y="1729334"/>
            <a:ext cx="3756022" cy="1138067"/>
          </a:xfrm>
          <a:prstGeom prst="wedgeRectCallout">
            <a:avLst>
              <a:gd name="adj1" fmla="val -53537"/>
              <a:gd name="adj2" fmla="val 31391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</a:rPr>
              <a:t>Used to detect out of order, duplicate, and missing packets</a:t>
            </a:r>
          </a:p>
        </p:txBody>
      </p:sp>
      <p:sp>
        <p:nvSpPr>
          <p:cNvPr id="29" name="Rectangular Callout 18">
            <a:extLst>
              <a:ext uri="{FF2B5EF4-FFF2-40B4-BE49-F238E27FC236}">
                <a16:creationId xmlns:a16="http://schemas.microsoft.com/office/drawing/2014/main" id="{46EAF787-F2F1-4673-BF83-60BA71E250EB}"/>
              </a:ext>
            </a:extLst>
          </p:cNvPr>
          <p:cNvSpPr/>
          <p:nvPr/>
        </p:nvSpPr>
        <p:spPr>
          <a:xfrm flipH="1">
            <a:off x="112134" y="3038281"/>
            <a:ext cx="3756022" cy="1219612"/>
          </a:xfrm>
          <a:prstGeom prst="wedgeRectCallout">
            <a:avLst>
              <a:gd name="adj1" fmla="val -69891"/>
              <a:gd name="adj2" fmla="val -30556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</a:rPr>
              <a:t>Header length. Default length is 20 bytes, but may be longer with options.</a:t>
            </a:r>
          </a:p>
        </p:txBody>
      </p:sp>
      <p:sp>
        <p:nvSpPr>
          <p:cNvPr id="30" name="Rectangular Callout 18">
            <a:extLst>
              <a:ext uri="{FF2B5EF4-FFF2-40B4-BE49-F238E27FC236}">
                <a16:creationId xmlns:a16="http://schemas.microsoft.com/office/drawing/2014/main" id="{0B7B1F14-D900-47AE-9E91-4B232C9512B4}"/>
              </a:ext>
            </a:extLst>
          </p:cNvPr>
          <p:cNvSpPr/>
          <p:nvPr/>
        </p:nvSpPr>
        <p:spPr>
          <a:xfrm flipH="1">
            <a:off x="6856183" y="6141099"/>
            <a:ext cx="1791573" cy="488301"/>
          </a:xfrm>
          <a:prstGeom prst="wedgeRectCallout">
            <a:avLst>
              <a:gd name="adj1" fmla="val -57034"/>
              <a:gd name="adj2" fmla="val -539450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</a:rPr>
              <a:t>Not used.</a:t>
            </a:r>
          </a:p>
        </p:txBody>
      </p:sp>
      <p:sp>
        <p:nvSpPr>
          <p:cNvPr id="31" name="Rectangular Callout 18">
            <a:extLst>
              <a:ext uri="{FF2B5EF4-FFF2-40B4-BE49-F238E27FC236}">
                <a16:creationId xmlns:a16="http://schemas.microsoft.com/office/drawing/2014/main" id="{4392A921-0DF9-4BC9-A4E2-75BED85EDF15}"/>
              </a:ext>
            </a:extLst>
          </p:cNvPr>
          <p:cNvSpPr/>
          <p:nvPr/>
        </p:nvSpPr>
        <p:spPr>
          <a:xfrm flipH="1">
            <a:off x="8725698" y="4828845"/>
            <a:ext cx="3315064" cy="1190683"/>
          </a:xfrm>
          <a:prstGeom prst="wedgeRectCallout">
            <a:avLst>
              <a:gd name="adj1" fmla="val -33451"/>
              <a:gd name="adj2" fmla="val -176573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</a:rPr>
              <a:t>Used for flow control (protecting the receiver from overloading)</a:t>
            </a:r>
          </a:p>
        </p:txBody>
      </p:sp>
      <p:sp>
        <p:nvSpPr>
          <p:cNvPr id="32" name="Rectangular Callout 18">
            <a:extLst>
              <a:ext uri="{FF2B5EF4-FFF2-40B4-BE49-F238E27FC236}">
                <a16:creationId xmlns:a16="http://schemas.microsoft.com/office/drawing/2014/main" id="{CB4EC305-3A27-4352-B02D-1C54A7123568}"/>
              </a:ext>
            </a:extLst>
          </p:cNvPr>
          <p:cNvSpPr/>
          <p:nvPr/>
        </p:nvSpPr>
        <p:spPr>
          <a:xfrm flipH="1">
            <a:off x="711199" y="5049604"/>
            <a:ext cx="5079175" cy="1302335"/>
          </a:xfrm>
          <a:prstGeom prst="wedgeRectCallout">
            <a:avLst>
              <a:gd name="adj1" fmla="val -51812"/>
              <a:gd name="adj2" fmla="val -180349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</a:rPr>
              <a:t>Used for connection establishment (SYN), acknowledgement (ACK), connection close (FIN), and errors (RST). </a:t>
            </a:r>
          </a:p>
        </p:txBody>
      </p:sp>
    </p:spTree>
    <p:extLst>
      <p:ext uri="{BB962C8B-B14F-4D97-AF65-F5344CB8AC3E}">
        <p14:creationId xmlns:p14="http://schemas.microsoft.com/office/powerpoint/2010/main" val="167724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6059D-41E3-7CE6-C6F4-DDB4EEC11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663E-8035-565B-D027-0FC34F80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Usage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CC556F-365F-9C5A-64D4-9ACBF1C7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B9889-5B52-A70A-3332-C3058236A0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2027424"/>
            <a:ext cx="11785600" cy="1638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import socket</a:t>
            </a:r>
          </a:p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sock = </a:t>
            </a:r>
            <a:r>
              <a:rPr lang="en-US" sz="2000" dirty="0" err="1">
                <a:latin typeface="Aptos Mono" panose="020F0502020204030204" pitchFamily="49" charset="0"/>
              </a:rPr>
              <a:t>socket.socket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 err="1">
                <a:latin typeface="Aptos Mono" panose="020F0502020204030204" pitchFamily="49" charset="0"/>
              </a:rPr>
              <a:t>socket.AF_INET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 err="1">
                <a:latin typeface="Aptos Mono" panose="020F0502020204030204" pitchFamily="49" charset="0"/>
              </a:rPr>
              <a:t>socket.SOCK_STREAM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sock.connect</a:t>
            </a:r>
            <a:r>
              <a:rPr lang="en-US" sz="2000" dirty="0">
                <a:latin typeface="Aptos Mono" panose="020F0502020204030204" pitchFamily="49" charset="0"/>
              </a:rPr>
              <a:t>((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“127.0.0.1”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3456</a:t>
            </a:r>
            <a:r>
              <a:rPr lang="en-US" sz="2000" dirty="0">
                <a:latin typeface="Aptos Mono" panose="020F0502020204030204" pitchFamily="49" charset="0"/>
              </a:rPr>
              <a:t>))</a:t>
            </a:r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sock.sendall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“message”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3371BF8-F4BD-6475-589D-EB8DA302CA11}"/>
              </a:ext>
            </a:extLst>
          </p:cNvPr>
          <p:cNvSpPr txBox="1">
            <a:spLocks/>
          </p:cNvSpPr>
          <p:nvPr/>
        </p:nvSpPr>
        <p:spPr>
          <a:xfrm>
            <a:off x="203200" y="4530436"/>
            <a:ext cx="11785600" cy="224421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import socket</a:t>
            </a:r>
          </a:p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sock = </a:t>
            </a:r>
            <a:r>
              <a:rPr lang="en-US" sz="2000" dirty="0" err="1">
                <a:latin typeface="Aptos Mono" panose="020F0502020204030204" pitchFamily="49" charset="0"/>
              </a:rPr>
              <a:t>socket.socket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 err="1">
                <a:latin typeface="Aptos Mono" panose="020F0502020204030204" pitchFamily="49" charset="0"/>
              </a:rPr>
              <a:t>socket.AF_INET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 err="1">
                <a:latin typeface="Aptos Mono" panose="020F0502020204030204" pitchFamily="49" charset="0"/>
              </a:rPr>
              <a:t>socket.SOCK_STREAM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Font typeface="Wingdings"/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sock.bind</a:t>
            </a:r>
            <a:r>
              <a:rPr lang="en-US" sz="2000" dirty="0">
                <a:latin typeface="Aptos Mono" panose="020F0502020204030204" pitchFamily="49" charset="0"/>
              </a:rPr>
              <a:t>((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“0.0.0.0”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3456</a:t>
            </a:r>
            <a:r>
              <a:rPr lang="en-US" sz="2000" dirty="0">
                <a:latin typeface="Aptos Mono" panose="020F0502020204030204" pitchFamily="49" charset="0"/>
              </a:rPr>
              <a:t>))</a:t>
            </a:r>
          </a:p>
          <a:p>
            <a:pPr marL="0" indent="0">
              <a:buFont typeface="Wingdings"/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sock.listen</a:t>
            </a:r>
            <a:r>
              <a:rPr lang="en-US" sz="2000" dirty="0">
                <a:latin typeface="Aptos Mono" panose="020F0502020204030204" pitchFamily="49" charset="0"/>
              </a:rPr>
              <a:t>()</a:t>
            </a:r>
          </a:p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conn, </a:t>
            </a:r>
            <a:r>
              <a:rPr lang="en-US" sz="2000" dirty="0" err="1">
                <a:latin typeface="Aptos Mono" panose="020F0502020204030204" pitchFamily="49" charset="0"/>
              </a:rPr>
              <a:t>addr</a:t>
            </a:r>
            <a:r>
              <a:rPr lang="en-US" sz="2000" dirty="0">
                <a:latin typeface="Aptos Mono" panose="020F0502020204030204" pitchFamily="49" charset="0"/>
              </a:rPr>
              <a:t> = </a:t>
            </a:r>
            <a:r>
              <a:rPr lang="en-US" sz="2000" dirty="0" err="1">
                <a:latin typeface="Aptos Mono" panose="020F0502020204030204" pitchFamily="49" charset="0"/>
              </a:rPr>
              <a:t>sock.accept</a:t>
            </a:r>
            <a:r>
              <a:rPr lang="en-US" sz="2000" dirty="0">
                <a:latin typeface="Aptos Mono" panose="020F0502020204030204" pitchFamily="49" charset="0"/>
              </a:rPr>
              <a:t>()</a:t>
            </a:r>
          </a:p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data = </a:t>
            </a:r>
            <a:r>
              <a:rPr lang="en-US" sz="2000" dirty="0" err="1">
                <a:latin typeface="Aptos Mono" panose="020F0502020204030204" pitchFamily="49" charset="0"/>
              </a:rPr>
              <a:t>conn.recv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2048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Font typeface="Wingdings"/>
              <a:buNone/>
            </a:pPr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47F9F70-E518-1DC1-9124-BCA5F1DBF309}"/>
              </a:ext>
            </a:extLst>
          </p:cNvPr>
          <p:cNvSpPr txBox="1">
            <a:spLocks/>
          </p:cNvSpPr>
          <p:nvPr/>
        </p:nvSpPr>
        <p:spPr>
          <a:xfrm>
            <a:off x="203200" y="1522949"/>
            <a:ext cx="8839200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Sending on a client socket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C7F5B60-5630-C85C-4108-304FDA100117}"/>
              </a:ext>
            </a:extLst>
          </p:cNvPr>
          <p:cNvSpPr txBox="1">
            <a:spLocks/>
          </p:cNvSpPr>
          <p:nvPr/>
        </p:nvSpPr>
        <p:spPr>
          <a:xfrm>
            <a:off x="203200" y="3975905"/>
            <a:ext cx="8839200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Receiving on a server socket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356E2C39-E0C2-3606-BF95-8EC6B8D2FF66}"/>
              </a:ext>
            </a:extLst>
          </p:cNvPr>
          <p:cNvSpPr/>
          <p:nvPr/>
        </p:nvSpPr>
        <p:spPr>
          <a:xfrm>
            <a:off x="8964219" y="756088"/>
            <a:ext cx="2998521" cy="2454661"/>
          </a:xfrm>
          <a:prstGeom prst="wedgeRectCallout">
            <a:avLst>
              <a:gd name="adj1" fmla="val -168487"/>
              <a:gd name="adj2" fmla="val 4435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TCP is stateful, connections must be formed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One TCP socket only sends over one connection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5D2B06E0-940D-C7E5-54B5-D497D21251D3}"/>
              </a:ext>
            </a:extLst>
          </p:cNvPr>
          <p:cNvSpPr/>
          <p:nvPr/>
        </p:nvSpPr>
        <p:spPr>
          <a:xfrm>
            <a:off x="8734630" y="3477428"/>
            <a:ext cx="3228110" cy="1431106"/>
          </a:xfrm>
          <a:prstGeom prst="wedgeRectCallout">
            <a:avLst>
              <a:gd name="adj1" fmla="val -169294"/>
              <a:gd name="adj2" fmla="val 834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OS needs to be told what port this application is listening to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12F5539A-C524-F6EE-574F-6810712B678B}"/>
              </a:ext>
            </a:extLst>
          </p:cNvPr>
          <p:cNvSpPr/>
          <p:nvPr/>
        </p:nvSpPr>
        <p:spPr>
          <a:xfrm>
            <a:off x="9042400" y="4981644"/>
            <a:ext cx="2946400" cy="1000347"/>
          </a:xfrm>
          <a:prstGeom prst="wedgeRectCallout">
            <a:avLst>
              <a:gd name="adj1" fmla="val -196215"/>
              <a:gd name="adj2" fmla="val 298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Socket “listens” for incoming connections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536F3547-A7E1-5321-4627-9CB0A2BD7048}"/>
              </a:ext>
            </a:extLst>
          </p:cNvPr>
          <p:cNvSpPr/>
          <p:nvPr/>
        </p:nvSpPr>
        <p:spPr>
          <a:xfrm>
            <a:off x="7594406" y="6101912"/>
            <a:ext cx="4368334" cy="671630"/>
          </a:xfrm>
          <a:prstGeom prst="wedgeRectCallout">
            <a:avLst>
              <a:gd name="adj1" fmla="val -129902"/>
              <a:gd name="adj2" fmla="val -75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Accept spawns a second socket</a:t>
            </a:r>
          </a:p>
        </p:txBody>
      </p:sp>
    </p:spTree>
    <p:extLst>
      <p:ext uri="{BB962C8B-B14F-4D97-AF65-F5344CB8AC3E}">
        <p14:creationId xmlns:p14="http://schemas.microsoft.com/office/powerpoint/2010/main" val="410458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80BE7-B648-FB4C-8787-CACA058D7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28E41-BF70-E438-2B47-F476FFFFD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Socket Semantics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BFA87C-38C4-2A5F-6436-18802A13F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E218C-17CA-6943-BBFE-46E269DCEF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2133601"/>
            <a:ext cx="4971472" cy="12330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(msg1)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(msg2)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(msg3)</a:t>
            </a:r>
            <a:endParaRPr lang="en-US" sz="20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CC6AD8A-C7FA-5157-63E6-C233F019E873}"/>
              </a:ext>
            </a:extLst>
          </p:cNvPr>
          <p:cNvGrpSpPr/>
          <p:nvPr/>
        </p:nvGrpSpPr>
        <p:grpSpPr>
          <a:xfrm>
            <a:off x="3667992" y="4391884"/>
            <a:ext cx="3830780" cy="484909"/>
            <a:chOff x="1108365" y="3186545"/>
            <a:chExt cx="3830780" cy="4849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EF27852-9DEF-D3F7-C678-9C9718E830B0}"/>
                </a:ext>
              </a:extLst>
            </p:cNvPr>
            <p:cNvSpPr/>
            <p:nvPr/>
          </p:nvSpPr>
          <p:spPr>
            <a:xfrm>
              <a:off x="1108365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9EE74F1-AE12-9641-DD57-FF5E0A42679A}"/>
                </a:ext>
              </a:extLst>
            </p:cNvPr>
            <p:cNvSpPr/>
            <p:nvPr/>
          </p:nvSpPr>
          <p:spPr>
            <a:xfrm>
              <a:off x="1939637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CACEFF-B8FE-C786-278F-0686B8DBB7F5}"/>
                </a:ext>
              </a:extLst>
            </p:cNvPr>
            <p:cNvSpPr/>
            <p:nvPr/>
          </p:nvSpPr>
          <p:spPr>
            <a:xfrm>
              <a:off x="2770908" y="3186545"/>
              <a:ext cx="2168237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2007791-09F0-F7E8-2308-C41A51CB915E}"/>
              </a:ext>
            </a:extLst>
          </p:cNvPr>
          <p:cNvGrpSpPr/>
          <p:nvPr/>
        </p:nvGrpSpPr>
        <p:grpSpPr>
          <a:xfrm>
            <a:off x="3671455" y="5153882"/>
            <a:ext cx="5992090" cy="484909"/>
            <a:chOff x="1111828" y="3948543"/>
            <a:chExt cx="5992090" cy="48490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AA7C1CD-666A-2482-4FD8-8DC63A09D715}"/>
                </a:ext>
              </a:extLst>
            </p:cNvPr>
            <p:cNvSpPr/>
            <p:nvPr/>
          </p:nvSpPr>
          <p:spPr>
            <a:xfrm>
              <a:off x="1111828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07CFC5-A174-6838-532F-B218B7323C13}"/>
                </a:ext>
              </a:extLst>
            </p:cNvPr>
            <p:cNvSpPr/>
            <p:nvPr/>
          </p:nvSpPr>
          <p:spPr>
            <a:xfrm>
              <a:off x="1943100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82A9425-6BDD-52D1-F483-1577E16F78AF}"/>
                </a:ext>
              </a:extLst>
            </p:cNvPr>
            <p:cNvSpPr/>
            <p:nvPr/>
          </p:nvSpPr>
          <p:spPr>
            <a:xfrm>
              <a:off x="2774371" y="3948543"/>
              <a:ext cx="4329547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msg2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5B42842-5DDC-C0D3-4ECB-42143849E380}"/>
              </a:ext>
            </a:extLst>
          </p:cNvPr>
          <p:cNvGrpSpPr/>
          <p:nvPr/>
        </p:nvGrpSpPr>
        <p:grpSpPr>
          <a:xfrm>
            <a:off x="3667992" y="5908950"/>
            <a:ext cx="4932217" cy="484909"/>
            <a:chOff x="1108365" y="4682830"/>
            <a:chExt cx="4932217" cy="48490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0FB4B3B-A221-B655-2778-9180F6D02611}"/>
                </a:ext>
              </a:extLst>
            </p:cNvPr>
            <p:cNvSpPr/>
            <p:nvPr/>
          </p:nvSpPr>
          <p:spPr>
            <a:xfrm>
              <a:off x="1108365" y="4682830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B05C976-1FB9-FD49-D559-08E954E7E48F}"/>
                </a:ext>
              </a:extLst>
            </p:cNvPr>
            <p:cNvSpPr/>
            <p:nvPr/>
          </p:nvSpPr>
          <p:spPr>
            <a:xfrm>
              <a:off x="1939637" y="4682830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7ED1A95-0C22-CAFB-88D7-F5B2169CA432}"/>
                </a:ext>
              </a:extLst>
            </p:cNvPr>
            <p:cNvSpPr/>
            <p:nvPr/>
          </p:nvSpPr>
          <p:spPr>
            <a:xfrm>
              <a:off x="2770908" y="4682830"/>
              <a:ext cx="3269674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msg3</a:t>
              </a:r>
            </a:p>
          </p:txBody>
        </p:sp>
      </p:grp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78D0A86D-C975-8CEE-D2C2-741C49B21B10}"/>
              </a:ext>
            </a:extLst>
          </p:cNvPr>
          <p:cNvSpPr txBox="1">
            <a:spLocks/>
          </p:cNvSpPr>
          <p:nvPr/>
        </p:nvSpPr>
        <p:spPr>
          <a:xfrm>
            <a:off x="203200" y="1554525"/>
            <a:ext cx="4881418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Sending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D6BB16F1-6D9A-B004-DF9D-CF9086141C0D}"/>
              </a:ext>
            </a:extLst>
          </p:cNvPr>
          <p:cNvSpPr/>
          <p:nvPr/>
        </p:nvSpPr>
        <p:spPr>
          <a:xfrm rot="5400000">
            <a:off x="4383559" y="3327151"/>
            <a:ext cx="231408" cy="1662545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BD4246-4B44-6D08-FF70-54171089B035}"/>
              </a:ext>
            </a:extLst>
          </p:cNvPr>
          <p:cNvSpPr txBox="1"/>
          <p:nvPr/>
        </p:nvSpPr>
        <p:spPr>
          <a:xfrm>
            <a:off x="3827444" y="3673387"/>
            <a:ext cx="1290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TCP Header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9A1E79-5DC7-672A-673C-153DB3269B00}"/>
              </a:ext>
            </a:extLst>
          </p:cNvPr>
          <p:cNvSpPr txBox="1"/>
          <p:nvPr/>
        </p:nvSpPr>
        <p:spPr>
          <a:xfrm>
            <a:off x="2398398" y="4449672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1: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26BBFF-C436-C25D-B888-B7265920A439}"/>
              </a:ext>
            </a:extLst>
          </p:cNvPr>
          <p:cNvSpPr txBox="1"/>
          <p:nvPr/>
        </p:nvSpPr>
        <p:spPr>
          <a:xfrm>
            <a:off x="2398398" y="5211670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2: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7A1978-FFCF-3995-7F60-D68CFEEAFDC9}"/>
              </a:ext>
            </a:extLst>
          </p:cNvPr>
          <p:cNvSpPr txBox="1"/>
          <p:nvPr/>
        </p:nvSpPr>
        <p:spPr>
          <a:xfrm>
            <a:off x="2398398" y="5966738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3: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1A8AFED-BC8D-307B-A387-0E31AAC01839}"/>
              </a:ext>
            </a:extLst>
          </p:cNvPr>
          <p:cNvGrpSpPr/>
          <p:nvPr/>
        </p:nvGrpSpPr>
        <p:grpSpPr>
          <a:xfrm>
            <a:off x="3667992" y="4391884"/>
            <a:ext cx="8240147" cy="484909"/>
            <a:chOff x="1108365" y="3186545"/>
            <a:chExt cx="8240147" cy="484909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426F08-4A6C-6944-6418-68D80FB96844}"/>
                </a:ext>
              </a:extLst>
            </p:cNvPr>
            <p:cNvSpPr/>
            <p:nvPr/>
          </p:nvSpPr>
          <p:spPr>
            <a:xfrm>
              <a:off x="1108365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4F550C2-CABE-7F69-B205-043534FA87F4}"/>
                </a:ext>
              </a:extLst>
            </p:cNvPr>
            <p:cNvSpPr/>
            <p:nvPr/>
          </p:nvSpPr>
          <p:spPr>
            <a:xfrm>
              <a:off x="1939637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6C9FABD-D146-3705-21F1-AE37442822A9}"/>
                </a:ext>
              </a:extLst>
            </p:cNvPr>
            <p:cNvSpPr/>
            <p:nvPr/>
          </p:nvSpPr>
          <p:spPr>
            <a:xfrm>
              <a:off x="2770907" y="3186545"/>
              <a:ext cx="6577605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msg1 + msg2 + msg3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2B54D8B8-81CD-17B9-3C09-16E203983BA8}"/>
              </a:ext>
            </a:extLst>
          </p:cNvPr>
          <p:cNvSpPr txBox="1"/>
          <p:nvPr/>
        </p:nvSpPr>
        <p:spPr>
          <a:xfrm>
            <a:off x="2398398" y="4449672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1: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07CA532-6063-750E-CF73-EB32E9C29828}"/>
              </a:ext>
            </a:extLst>
          </p:cNvPr>
          <p:cNvGrpSpPr/>
          <p:nvPr/>
        </p:nvGrpSpPr>
        <p:grpSpPr>
          <a:xfrm>
            <a:off x="3647266" y="4391884"/>
            <a:ext cx="6489293" cy="484909"/>
            <a:chOff x="1108365" y="3186545"/>
            <a:chExt cx="6489293" cy="484909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9ACDC31-C112-DD3F-0CAD-1C466B0C09AD}"/>
                </a:ext>
              </a:extLst>
            </p:cNvPr>
            <p:cNvSpPr/>
            <p:nvPr/>
          </p:nvSpPr>
          <p:spPr>
            <a:xfrm>
              <a:off x="1108365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2D575D1-CDDA-2C76-A65E-4BBAE6FF8929}"/>
                </a:ext>
              </a:extLst>
            </p:cNvPr>
            <p:cNvSpPr/>
            <p:nvPr/>
          </p:nvSpPr>
          <p:spPr>
            <a:xfrm>
              <a:off x="1939637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2B50158-8BC0-917C-7254-75B3615C2755}"/>
                </a:ext>
              </a:extLst>
            </p:cNvPr>
            <p:cNvSpPr/>
            <p:nvPr/>
          </p:nvSpPr>
          <p:spPr>
            <a:xfrm>
              <a:off x="2770908" y="3186545"/>
              <a:ext cx="4826750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msg1 + msg2a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3C4E1C8-5EF3-6367-1975-058F10AE711F}"/>
              </a:ext>
            </a:extLst>
          </p:cNvPr>
          <p:cNvGrpSpPr/>
          <p:nvPr/>
        </p:nvGrpSpPr>
        <p:grpSpPr>
          <a:xfrm>
            <a:off x="3650729" y="5153882"/>
            <a:ext cx="6653354" cy="484909"/>
            <a:chOff x="1111828" y="3948543"/>
            <a:chExt cx="6653354" cy="484909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806E6DF-E501-1DFF-EEF8-408CD330170F}"/>
                </a:ext>
              </a:extLst>
            </p:cNvPr>
            <p:cNvSpPr/>
            <p:nvPr/>
          </p:nvSpPr>
          <p:spPr>
            <a:xfrm>
              <a:off x="1111828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16FB42FD-46E3-0ED9-FC08-C9DC192E96C6}"/>
                </a:ext>
              </a:extLst>
            </p:cNvPr>
            <p:cNvSpPr/>
            <p:nvPr/>
          </p:nvSpPr>
          <p:spPr>
            <a:xfrm>
              <a:off x="1943100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C0D0935D-1475-DD2C-A7A8-FD2E0C2DF78A}"/>
                </a:ext>
              </a:extLst>
            </p:cNvPr>
            <p:cNvSpPr/>
            <p:nvPr/>
          </p:nvSpPr>
          <p:spPr>
            <a:xfrm>
              <a:off x="2774371" y="3948543"/>
              <a:ext cx="4990811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msg2b + msg3</a:t>
              </a: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431241F8-1550-9C28-25AF-58B7275B25FE}"/>
              </a:ext>
            </a:extLst>
          </p:cNvPr>
          <p:cNvSpPr txBox="1"/>
          <p:nvPr/>
        </p:nvSpPr>
        <p:spPr>
          <a:xfrm>
            <a:off x="2377672" y="4449672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1: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96780B3-F460-2147-9699-0AC8CB5370D8}"/>
              </a:ext>
            </a:extLst>
          </p:cNvPr>
          <p:cNvSpPr txBox="1"/>
          <p:nvPr/>
        </p:nvSpPr>
        <p:spPr>
          <a:xfrm>
            <a:off x="2377672" y="5211670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Segment 2:</a:t>
            </a:r>
          </a:p>
        </p:txBody>
      </p:sp>
    </p:spTree>
    <p:extLst>
      <p:ext uri="{BB962C8B-B14F-4D97-AF65-F5344CB8AC3E}">
        <p14:creationId xmlns:p14="http://schemas.microsoft.com/office/powerpoint/2010/main" val="137482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4" grpId="1"/>
      <p:bldP spid="25" grpId="0"/>
      <p:bldP spid="25" grpId="1"/>
      <p:bldP spid="26" grpId="0"/>
      <p:bldP spid="26" grpId="1"/>
      <p:bldP spid="62" grpId="0"/>
      <p:bldP spid="62" grpId="1"/>
      <p:bldP spid="77" grpId="0"/>
      <p:bldP spid="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7AF7E-C531-12B5-989A-2FE2753CC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A142B-48DE-EE8B-E351-DAF14FAED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Socket Semantics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8859A6-4B78-DFD5-BC26-92F0FBED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4895A-7AA5-3FE8-9D05-E4AF77F2E5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2133601"/>
            <a:ext cx="4971472" cy="12330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(msg1)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(msg2)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</a:t>
            </a:r>
            <a:r>
              <a:rPr lang="en-US" sz="2000" dirty="0">
                <a:latin typeface="Aptos Mono" panose="020F0502020204030204" pitchFamily="49" charset="0"/>
              </a:rPr>
              <a:t>(msg3)</a:t>
            </a:r>
            <a:endParaRPr 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A6129A-47F8-B607-3A26-761E6605E75F}"/>
              </a:ext>
            </a:extLst>
          </p:cNvPr>
          <p:cNvSpPr/>
          <p:nvPr/>
        </p:nvSpPr>
        <p:spPr>
          <a:xfrm>
            <a:off x="1308504" y="5434938"/>
            <a:ext cx="2168237" cy="484909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msg1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A2ABBC-766D-44BF-CA45-E4B7802A4455}"/>
              </a:ext>
            </a:extLst>
          </p:cNvPr>
          <p:cNvSpPr/>
          <p:nvPr/>
        </p:nvSpPr>
        <p:spPr>
          <a:xfrm>
            <a:off x="3379554" y="5434939"/>
            <a:ext cx="4329547" cy="484909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msg2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9DFE6C-0118-B923-099C-14C3890F0FC9}"/>
              </a:ext>
            </a:extLst>
          </p:cNvPr>
          <p:cNvSpPr/>
          <p:nvPr/>
        </p:nvSpPr>
        <p:spPr>
          <a:xfrm>
            <a:off x="7709101" y="5434938"/>
            <a:ext cx="3269674" cy="484909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msg3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2C3BBB-3788-1157-4771-554971D0B761}"/>
              </a:ext>
            </a:extLst>
          </p:cNvPr>
          <p:cNvSpPr txBox="1">
            <a:spLocks/>
          </p:cNvSpPr>
          <p:nvPr/>
        </p:nvSpPr>
        <p:spPr>
          <a:xfrm>
            <a:off x="203200" y="1554525"/>
            <a:ext cx="4881418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Sending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91B8335-78AD-7D30-925B-471DA026A828}"/>
              </a:ext>
            </a:extLst>
          </p:cNvPr>
          <p:cNvSpPr txBox="1">
            <a:spLocks/>
          </p:cNvSpPr>
          <p:nvPr/>
        </p:nvSpPr>
        <p:spPr>
          <a:xfrm>
            <a:off x="9779194" y="1561070"/>
            <a:ext cx="2008716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Receiving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EB272440-0E4A-8271-5C61-469F5DC02E91}"/>
              </a:ext>
            </a:extLst>
          </p:cNvPr>
          <p:cNvSpPr txBox="1">
            <a:spLocks/>
          </p:cNvSpPr>
          <p:nvPr/>
        </p:nvSpPr>
        <p:spPr>
          <a:xfrm>
            <a:off x="8055096" y="2133601"/>
            <a:ext cx="3642759" cy="1233053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data = </a:t>
            </a:r>
            <a:r>
              <a:rPr lang="en-US" sz="2000" dirty="0" err="1">
                <a:latin typeface="Aptos Mono" panose="020F0502020204030204" pitchFamily="49" charset="0"/>
              </a:rPr>
              <a:t>sock.recv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2048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  <a:endParaRPr lang="en-US" sz="2000" dirty="0">
              <a:solidFill>
                <a:srgbClr val="00B050"/>
              </a:solidFill>
              <a:latin typeface="Aptos Mono" panose="020F0502020204030204" pitchFamily="49" charset="0"/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E496A0C6-6AF6-65F0-1D0E-69BFE907C053}"/>
              </a:ext>
            </a:extLst>
          </p:cNvPr>
          <p:cNvSpPr/>
          <p:nvPr/>
        </p:nvSpPr>
        <p:spPr>
          <a:xfrm rot="5400000">
            <a:off x="2245774" y="4169696"/>
            <a:ext cx="231407" cy="2036151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E357983D-8744-EE31-7102-E9BEF3DC8F93}"/>
              </a:ext>
            </a:extLst>
          </p:cNvPr>
          <p:cNvSpPr/>
          <p:nvPr/>
        </p:nvSpPr>
        <p:spPr>
          <a:xfrm rot="5400000">
            <a:off x="3676124" y="2739344"/>
            <a:ext cx="231408" cy="4896854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A4570A89-CBCF-FC66-B236-D3B818780549}"/>
              </a:ext>
            </a:extLst>
          </p:cNvPr>
          <p:cNvSpPr/>
          <p:nvPr/>
        </p:nvSpPr>
        <p:spPr>
          <a:xfrm rot="5400000">
            <a:off x="6054430" y="372586"/>
            <a:ext cx="209104" cy="9639585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866B875-3C1D-F2AC-5448-E9446D765EE2}"/>
              </a:ext>
            </a:extLst>
          </p:cNvPr>
          <p:cNvCxnSpPr>
            <a:stCxn id="19" idx="1"/>
          </p:cNvCxnSpPr>
          <p:nvPr/>
        </p:nvCxnSpPr>
        <p:spPr>
          <a:xfrm flipV="1">
            <a:off x="2361477" y="2429093"/>
            <a:ext cx="5693619" cy="26429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D44B308-4B59-A2F1-031A-6FF72D4021BF}"/>
              </a:ext>
            </a:extLst>
          </p:cNvPr>
          <p:cNvCxnSpPr>
            <a:cxnSpLocks/>
            <a:stCxn id="20" idx="1"/>
          </p:cNvCxnSpPr>
          <p:nvPr/>
        </p:nvCxnSpPr>
        <p:spPr>
          <a:xfrm flipV="1">
            <a:off x="3791828" y="2488627"/>
            <a:ext cx="4447966" cy="25834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EAB0213-B403-24F5-E983-B3AE87BC104D}"/>
              </a:ext>
            </a:extLst>
          </p:cNvPr>
          <p:cNvCxnSpPr>
            <a:cxnSpLocks/>
            <a:stCxn id="27" idx="1"/>
          </p:cNvCxnSpPr>
          <p:nvPr/>
        </p:nvCxnSpPr>
        <p:spPr>
          <a:xfrm flipV="1">
            <a:off x="6158982" y="2504387"/>
            <a:ext cx="2239550" cy="25834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Left Brace 4">
            <a:extLst>
              <a:ext uri="{FF2B5EF4-FFF2-40B4-BE49-F238E27FC236}">
                <a16:creationId xmlns:a16="http://schemas.microsoft.com/office/drawing/2014/main" id="{5BD03BFA-1911-B45C-400F-D8367093C781}"/>
              </a:ext>
            </a:extLst>
          </p:cNvPr>
          <p:cNvSpPr/>
          <p:nvPr/>
        </p:nvSpPr>
        <p:spPr>
          <a:xfrm rot="5400000">
            <a:off x="1886205" y="4518507"/>
            <a:ext cx="231408" cy="132544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97425E7-E61E-38EC-DCC4-4E35E3CE4031}"/>
              </a:ext>
            </a:extLst>
          </p:cNvPr>
          <p:cNvCxnSpPr>
            <a:cxnSpLocks/>
            <a:stCxn id="5" idx="1"/>
          </p:cNvCxnSpPr>
          <p:nvPr/>
        </p:nvCxnSpPr>
        <p:spPr>
          <a:xfrm flipV="1">
            <a:off x="2001909" y="2357164"/>
            <a:ext cx="6053187" cy="27083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96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7" grpId="0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51516-5608-AF00-A1C0-C57CCA39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C655-DC0E-7668-91E8-3A4E8AAA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Socket Semantics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BEE215-362E-8BF3-6EB9-7AB87079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341F-E497-4B94-05DC-A7E4EF133D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Sending a buffer may produce any number of segments</a:t>
            </a:r>
          </a:p>
          <a:p>
            <a:pPr lvl="1"/>
            <a:r>
              <a:rPr lang="en-US" dirty="0"/>
              <a:t>In practice, TCP tries to optimize by putting close to 1460 bytes in each segment</a:t>
            </a:r>
          </a:p>
          <a:p>
            <a:pPr lvl="1"/>
            <a:r>
              <a:rPr lang="en-US" dirty="0"/>
              <a:t>But this is not true under all circumstances</a:t>
            </a:r>
          </a:p>
          <a:p>
            <a:pPr lvl="1"/>
            <a:endParaRPr lang="en-US" dirty="0"/>
          </a:p>
          <a:p>
            <a:r>
              <a:rPr lang="en-US" dirty="0"/>
              <a:t>Receiving may return any number of data bytes</a:t>
            </a:r>
          </a:p>
          <a:p>
            <a:pPr lvl="1"/>
            <a:r>
              <a:rPr lang="en-US" dirty="0"/>
              <a:t>Could return part of a segment…</a:t>
            </a:r>
          </a:p>
          <a:p>
            <a:pPr lvl="1"/>
            <a:r>
              <a:rPr lang="en-US" dirty="0"/>
              <a:t>Or a full segment…</a:t>
            </a:r>
          </a:p>
          <a:p>
            <a:pPr lvl="1"/>
            <a:r>
              <a:rPr lang="en-US" dirty="0"/>
              <a:t>Or multiple segments…</a:t>
            </a:r>
          </a:p>
        </p:txBody>
      </p:sp>
    </p:spTree>
    <p:extLst>
      <p:ext uri="{BB962C8B-B14F-4D97-AF65-F5344CB8AC3E}">
        <p14:creationId xmlns:p14="http://schemas.microsoft.com/office/powerpoint/2010/main" val="216212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44867-A8FD-3CB8-F511-F58BAB6DF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7395" y="283535"/>
            <a:ext cx="9753600" cy="420340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setup, a.k.a. the three-way handshake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Establish connection state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Data transfer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Sequence numbers for reliable, in-order delivery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Perform flow control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close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Free resources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C3D093-EB77-7100-A298-D1170B23D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Phases of TCP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4440C5-6512-AD8B-A4CC-57A048DB97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994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731224" y="1600200"/>
            <a:ext cx="5936776" cy="5105400"/>
          </a:xfrm>
        </p:spPr>
        <p:txBody>
          <a:bodyPr>
            <a:normAutofit fontScale="92500"/>
          </a:bodyPr>
          <a:lstStyle/>
          <a:p>
            <a:r>
              <a:rPr lang="en-US" dirty="0"/>
              <a:t>Function:</a:t>
            </a:r>
          </a:p>
          <a:p>
            <a:pPr lvl="1"/>
            <a:r>
              <a:rPr lang="en-US" dirty="0" err="1"/>
              <a:t>Demultiplexing</a:t>
            </a:r>
            <a:r>
              <a:rPr lang="en-US" dirty="0"/>
              <a:t> of data streams</a:t>
            </a:r>
          </a:p>
          <a:p>
            <a:r>
              <a:rPr lang="en-US" dirty="0"/>
              <a:t>Optional functions:</a:t>
            </a:r>
          </a:p>
          <a:p>
            <a:pPr lvl="1"/>
            <a:r>
              <a:rPr lang="en-US" dirty="0"/>
              <a:t>Creating long lived “connections”</a:t>
            </a:r>
          </a:p>
          <a:p>
            <a:pPr lvl="1"/>
            <a:r>
              <a:rPr lang="en-US" dirty="0"/>
              <a:t>Reliable, in-order packet delivery</a:t>
            </a:r>
          </a:p>
          <a:p>
            <a:pPr lvl="1"/>
            <a:r>
              <a:rPr lang="en-US" dirty="0"/>
              <a:t>Error detection</a:t>
            </a:r>
          </a:p>
          <a:p>
            <a:pPr lvl="1"/>
            <a:r>
              <a:rPr lang="en-US" dirty="0"/>
              <a:t>Flow and congestion control</a:t>
            </a:r>
          </a:p>
          <a:p>
            <a:r>
              <a:rPr lang="en-US" dirty="0"/>
              <a:t>Key challenges:</a:t>
            </a:r>
          </a:p>
          <a:p>
            <a:pPr lvl="1"/>
            <a:r>
              <a:rPr lang="en-US" dirty="0"/>
              <a:t>Detecting and responding to congestion</a:t>
            </a:r>
          </a:p>
          <a:p>
            <a:pPr lvl="1"/>
            <a:r>
              <a:rPr lang="en-US" dirty="0"/>
              <a:t>Balancing fairness against high utilization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4799" y="2238271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4536" y="2813759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794667" y="3386936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4667" y="3960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4667" y="4533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94667" y="5111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794798" y="5684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171666" y="1869744"/>
            <a:ext cx="559559" cy="4653886"/>
          </a:xfrm>
          <a:prstGeom prst="leftBrace">
            <a:avLst>
              <a:gd name="adj1" fmla="val 8333"/>
              <a:gd name="adj2" fmla="val 5181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Setup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Why do we need connection setup?</a:t>
            </a:r>
          </a:p>
          <a:p>
            <a:pPr lvl="1"/>
            <a:r>
              <a:rPr lang="en-US" dirty="0"/>
              <a:t>To establish state on both hosts</a:t>
            </a:r>
          </a:p>
          <a:p>
            <a:pPr lvl="1"/>
            <a:r>
              <a:rPr lang="en-US" dirty="0"/>
              <a:t>Most important state: sequence and acknowledgement numbers</a:t>
            </a:r>
          </a:p>
          <a:p>
            <a:pPr lvl="2"/>
            <a:r>
              <a:rPr lang="en-US" dirty="0"/>
              <a:t>Count the number of bytes that have been sent</a:t>
            </a:r>
          </a:p>
          <a:p>
            <a:pPr lvl="2"/>
            <a:r>
              <a:rPr lang="en-US" dirty="0"/>
              <a:t>Initial value chosen at random</a:t>
            </a:r>
          </a:p>
          <a:p>
            <a:pPr lvl="2"/>
            <a:r>
              <a:rPr lang="en-US" dirty="0"/>
              <a:t>Why?</a:t>
            </a:r>
          </a:p>
          <a:p>
            <a:r>
              <a:rPr lang="en-US" dirty="0"/>
              <a:t>Important TCP flags (1 bit each)</a:t>
            </a:r>
          </a:p>
          <a:p>
            <a:pPr lvl="1"/>
            <a:r>
              <a:rPr lang="en-US" dirty="0"/>
              <a:t>SYN – synchronization, used for connection setup</a:t>
            </a:r>
          </a:p>
          <a:p>
            <a:pPr lvl="1"/>
            <a:r>
              <a:rPr lang="en-US" dirty="0"/>
              <a:t>ACK – acknowledge received data</a:t>
            </a:r>
          </a:p>
          <a:p>
            <a:pPr lvl="1"/>
            <a:r>
              <a:rPr lang="en-US" dirty="0"/>
              <a:t>FIN – finish, used to tear down connection</a:t>
            </a:r>
          </a:p>
        </p:txBody>
      </p:sp>
    </p:spTree>
    <p:extLst>
      <p:ext uri="{BB962C8B-B14F-4D97-AF65-F5344CB8AC3E}">
        <p14:creationId xmlns:p14="http://schemas.microsoft.com/office/powerpoint/2010/main" val="335010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 Handshake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79072" y="5075565"/>
            <a:ext cx="8839200" cy="17149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Each side:</a:t>
            </a:r>
          </a:p>
          <a:p>
            <a:pPr lvl="1"/>
            <a:r>
              <a:rPr lang="en-US" dirty="0"/>
              <a:t>Notifies the other of starting sequence number</a:t>
            </a:r>
          </a:p>
          <a:p>
            <a:pPr lvl="1"/>
            <a:r>
              <a:rPr lang="en-US" dirty="0"/>
              <a:t>ACKs the other side’s starting sequence number (+1)</a:t>
            </a:r>
          </a:p>
          <a:p>
            <a:pPr lvl="1"/>
            <a:r>
              <a:rPr lang="en-US" dirty="0"/>
              <a:t>Sequence # must increment on receiving a SYN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72278" y="2118422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093275" y="2118422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4461" y="1656757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01024" y="1656757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167704" y="2112794"/>
            <a:ext cx="4836688" cy="734955"/>
            <a:chOff x="2823952" y="2132918"/>
            <a:chExt cx="4836688" cy="73495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455738">
              <a:off x="3888272" y="2132918"/>
              <a:ext cx="28716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&lt;SYN, Seq # C, Ack # ?&gt;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167705" y="2925949"/>
            <a:ext cx="4836689" cy="640554"/>
            <a:chOff x="2823952" y="2946072"/>
            <a:chExt cx="4836689" cy="640554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245589">
              <a:off x="3062003" y="2946072"/>
              <a:ext cx="37754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&lt;SYN/ACK, Seq # S, Ack # C+1&gt;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94148" y="3627077"/>
            <a:ext cx="4810245" cy="599679"/>
            <a:chOff x="2850395" y="3647201"/>
            <a:chExt cx="4810245" cy="599679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397222">
              <a:off x="4061919" y="3647201"/>
              <a:ext cx="35266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C+1, Ack # S+1&gt;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CBA9A1D-F0EA-E211-9DCB-CA738B7D0A48}"/>
              </a:ext>
            </a:extLst>
          </p:cNvPr>
          <p:cNvSpPr txBox="1"/>
          <p:nvPr/>
        </p:nvSpPr>
        <p:spPr>
          <a:xfrm>
            <a:off x="749283" y="1692058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3E3C4B-D5CC-D59B-9957-28A79349975E}"/>
              </a:ext>
            </a:extLst>
          </p:cNvPr>
          <p:cNvSpPr txBox="1"/>
          <p:nvPr/>
        </p:nvSpPr>
        <p:spPr>
          <a:xfrm>
            <a:off x="1727949" y="1692058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B36649-C514-C834-131F-42AF756142B0}"/>
              </a:ext>
            </a:extLst>
          </p:cNvPr>
          <p:cNvSpPr txBox="1"/>
          <p:nvPr/>
        </p:nvSpPr>
        <p:spPr>
          <a:xfrm>
            <a:off x="8716547" y="1703203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685B93-2E09-D370-2651-C17F1F14CBB1}"/>
              </a:ext>
            </a:extLst>
          </p:cNvPr>
          <p:cNvSpPr txBox="1"/>
          <p:nvPr/>
        </p:nvSpPr>
        <p:spPr>
          <a:xfrm>
            <a:off x="9695213" y="1703203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629F06-B260-948C-CDEE-997C832E7F5E}"/>
              </a:ext>
            </a:extLst>
          </p:cNvPr>
          <p:cNvSpPr txBox="1"/>
          <p:nvPr/>
        </p:nvSpPr>
        <p:spPr>
          <a:xfrm>
            <a:off x="755218" y="2048362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BD12A9-709A-34A5-2FCA-193402DEB5EA}"/>
              </a:ext>
            </a:extLst>
          </p:cNvPr>
          <p:cNvSpPr txBox="1"/>
          <p:nvPr/>
        </p:nvSpPr>
        <p:spPr>
          <a:xfrm>
            <a:off x="1733883" y="204836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801642-3EB1-586D-A88A-FE1CC7217B0F}"/>
              </a:ext>
            </a:extLst>
          </p:cNvPr>
          <p:cNvSpPr txBox="1"/>
          <p:nvPr/>
        </p:nvSpPr>
        <p:spPr>
          <a:xfrm>
            <a:off x="8752453" y="2700331"/>
            <a:ext cx="306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AA3BA0-A108-BA36-156E-FA45EDE431BC}"/>
              </a:ext>
            </a:extLst>
          </p:cNvPr>
          <p:cNvSpPr txBox="1"/>
          <p:nvPr/>
        </p:nvSpPr>
        <p:spPr>
          <a:xfrm>
            <a:off x="9731119" y="2700331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C+1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B88F90-CD36-9474-818F-AB8C1224F004}"/>
              </a:ext>
            </a:extLst>
          </p:cNvPr>
          <p:cNvSpPr txBox="1"/>
          <p:nvPr/>
        </p:nvSpPr>
        <p:spPr>
          <a:xfrm>
            <a:off x="795286" y="343382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C+1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A1B7AA-2D3C-A5C3-6DE6-95B70AD8BB25}"/>
              </a:ext>
            </a:extLst>
          </p:cNvPr>
          <p:cNvSpPr txBox="1"/>
          <p:nvPr/>
        </p:nvSpPr>
        <p:spPr>
          <a:xfrm>
            <a:off x="1773950" y="3433820"/>
            <a:ext cx="614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S+1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A1AEDB-F053-C0D4-C7D7-4CF6DAC9F7B7}"/>
              </a:ext>
            </a:extLst>
          </p:cNvPr>
          <p:cNvSpPr txBox="1"/>
          <p:nvPr/>
        </p:nvSpPr>
        <p:spPr>
          <a:xfrm>
            <a:off x="8752453" y="4166163"/>
            <a:ext cx="614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S+1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AFAAC8-D6F6-6D1A-D47E-6920FEC3CBC4}"/>
              </a:ext>
            </a:extLst>
          </p:cNvPr>
          <p:cNvSpPr txBox="1"/>
          <p:nvPr/>
        </p:nvSpPr>
        <p:spPr>
          <a:xfrm>
            <a:off x="9731119" y="4166163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C+1</a:t>
            </a:r>
          </a:p>
        </p:txBody>
      </p:sp>
      <p:grpSp>
        <p:nvGrpSpPr>
          <p:cNvPr id="18" name="Group 17"/>
          <p:cNvGrpSpPr/>
          <p:nvPr/>
        </p:nvGrpSpPr>
        <p:grpSpPr>
          <a:xfrm flipH="1">
            <a:off x="8820404" y="3100441"/>
            <a:ext cx="3050203" cy="954107"/>
            <a:chOff x="1219200" y="4876799"/>
            <a:chExt cx="5181606" cy="1396951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117866"/>
                <a:gd name="adj2" fmla="val -4790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Why</a:t>
              </a:r>
            </a:p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Sequence # +1?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484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Random Initial Sequence Numbers?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64800" cy="5105400"/>
          </a:xfrm>
        </p:spPr>
        <p:txBody>
          <a:bodyPr/>
          <a:lstStyle/>
          <a:p>
            <a:r>
              <a:rPr lang="en-US" dirty="0"/>
              <a:t>Connection confusion</a:t>
            </a:r>
          </a:p>
          <a:p>
            <a:pPr lvl="1"/>
            <a:r>
              <a:rPr lang="en-US" dirty="0"/>
              <a:t>How to disambiguate connections from the same host?</a:t>
            </a:r>
          </a:p>
          <a:p>
            <a:pPr lvl="1"/>
            <a:r>
              <a:rPr lang="en-US" dirty="0"/>
              <a:t>Random sequence numbers</a:t>
            </a:r>
          </a:p>
          <a:p>
            <a:r>
              <a:rPr lang="en-US" dirty="0"/>
              <a:t>Preventing packet injection</a:t>
            </a:r>
          </a:p>
          <a:p>
            <a:pPr lvl="1"/>
            <a:r>
              <a:rPr lang="en-US" dirty="0"/>
              <a:t>How Kevin </a:t>
            </a:r>
            <a:r>
              <a:rPr lang="en-US" dirty="0" err="1"/>
              <a:t>Mitnick</a:t>
            </a:r>
            <a:r>
              <a:rPr lang="en-US" dirty="0"/>
              <a:t> hacked into the SDSC</a:t>
            </a:r>
          </a:p>
          <a:p>
            <a:pPr lvl="1"/>
            <a:r>
              <a:rPr lang="en-US" dirty="0"/>
              <a:t>Need good random number generators!</a:t>
            </a:r>
          </a:p>
          <a:p>
            <a:r>
              <a:rPr lang="en-US" dirty="0"/>
              <a:t>Connection state management</a:t>
            </a:r>
          </a:p>
          <a:p>
            <a:pPr lvl="1"/>
            <a:r>
              <a:rPr lang="en-US" dirty="0"/>
              <a:t>Each SYN allocates state on the server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SYN flood </a:t>
            </a:r>
            <a:r>
              <a:rPr lang="en-US" dirty="0"/>
              <a:t>is a common denial of service attack</a:t>
            </a:r>
          </a:p>
          <a:p>
            <a:pPr lvl="1"/>
            <a:r>
              <a:rPr lang="en-US" dirty="0"/>
              <a:t>Solution: SYN cookies</a:t>
            </a:r>
          </a:p>
        </p:txBody>
      </p:sp>
    </p:spTree>
    <p:extLst>
      <p:ext uri="{BB962C8B-B14F-4D97-AF65-F5344CB8AC3E}">
        <p14:creationId xmlns:p14="http://schemas.microsoft.com/office/powerpoint/2010/main" val="222443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46C7D-11B8-8F2A-869F-3491E0FEC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38239-BBE3-430C-0E5A-7CB4A757F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7395" y="283535"/>
            <a:ext cx="9753600" cy="420340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setup, a.k.a. the three-way handshake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Establish connection state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Data transfer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Sequence numbers for reliable, in-order delivery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Perform flow control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close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Free resources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D86251-62CB-4EBD-7383-0066DC61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Phases of TCP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108FE3-8D7B-776B-58C3-011C2717B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461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10493" y="1529864"/>
            <a:ext cx="11539391" cy="4095520"/>
          </a:xfrm>
        </p:spPr>
        <p:txBody>
          <a:bodyPr>
            <a:normAutofit/>
          </a:bodyPr>
          <a:lstStyle/>
          <a:p>
            <a:r>
              <a:rPr lang="en-US" dirty="0"/>
              <a:t>TCP uses a byte stream abstraction</a:t>
            </a:r>
          </a:p>
          <a:p>
            <a:pPr lvl="1"/>
            <a:r>
              <a:rPr lang="en-US" dirty="0"/>
              <a:t>Initial, random values selected during setup</a:t>
            </a:r>
          </a:p>
          <a:p>
            <a:pPr lvl="1"/>
            <a:r>
              <a:rPr lang="en-US" dirty="0"/>
              <a:t>Each byte in each stream is numbered</a:t>
            </a:r>
          </a:p>
          <a:p>
            <a:pPr lvl="1"/>
            <a:r>
              <a:rPr lang="en-US" dirty="0"/>
              <a:t>32-bit value, wraps around</a:t>
            </a:r>
          </a:p>
          <a:p>
            <a:r>
              <a:rPr lang="en-US" dirty="0"/>
              <a:t>Byte stream broken down into segments (packets)</a:t>
            </a:r>
          </a:p>
          <a:p>
            <a:pPr lvl="1"/>
            <a:r>
              <a:rPr lang="en-US" dirty="0"/>
              <a:t>Size limited by the Maximum Segment Size (MSS, typically 1460 bytes)</a:t>
            </a:r>
          </a:p>
          <a:p>
            <a:pPr lvl="1"/>
            <a:r>
              <a:rPr lang="en-US" dirty="0"/>
              <a:t>Set to limit fragmentation</a:t>
            </a:r>
          </a:p>
          <a:p>
            <a:r>
              <a:rPr lang="en-US" dirty="0"/>
              <a:t>Each segment has a </a:t>
            </a:r>
            <a:r>
              <a:rPr lang="en-US" dirty="0">
                <a:solidFill>
                  <a:schemeClr val="accent1"/>
                </a:solidFill>
              </a:rPr>
              <a:t>sequence number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949057" y="6246563"/>
            <a:ext cx="8031296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41424" y="6266755"/>
            <a:ext cx="1494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Segment 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54826" y="6266755"/>
            <a:ext cx="1494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Segment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36165" y="6266755"/>
            <a:ext cx="1664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Segment 10</a:t>
            </a:r>
          </a:p>
        </p:txBody>
      </p:sp>
      <p:sp>
        <p:nvSpPr>
          <p:cNvPr id="11" name="Oval 10"/>
          <p:cNvSpPr/>
          <p:nvPr/>
        </p:nvSpPr>
        <p:spPr>
          <a:xfrm>
            <a:off x="3621086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35618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518513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283748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210119" y="5636957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13450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24652" y="5636956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14950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07547" y="5636955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16050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872782" y="5636954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17550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42F49C-76E8-1EBC-EBDD-E4F0A9ECF1D9}"/>
              </a:ext>
            </a:extLst>
          </p:cNvPr>
          <p:cNvSpPr txBox="1"/>
          <p:nvPr/>
        </p:nvSpPr>
        <p:spPr>
          <a:xfrm>
            <a:off x="1093519" y="5851256"/>
            <a:ext cx="1776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Byte stream to send</a:t>
            </a:r>
          </a:p>
        </p:txBody>
      </p:sp>
    </p:spTree>
    <p:extLst>
      <p:ext uri="{BB962C8B-B14F-4D97-AF65-F5344CB8AC3E}">
        <p14:creationId xmlns:p14="http://schemas.microsoft.com/office/powerpoint/2010/main" val="172592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Bidirectional Communication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5782498"/>
            <a:ext cx="8839200" cy="1061270"/>
          </a:xfrm>
        </p:spPr>
        <p:txBody>
          <a:bodyPr/>
          <a:lstStyle/>
          <a:p>
            <a:r>
              <a:rPr lang="en-US" dirty="0"/>
              <a:t>Each side of the connection can send and receive</a:t>
            </a:r>
          </a:p>
          <a:p>
            <a:pPr lvl="1"/>
            <a:r>
              <a:rPr lang="en-US" dirty="0"/>
              <a:t>Different sequence numbers for each direction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>
            <a:off x="2179837" y="2153977"/>
            <a:ext cx="0" cy="349867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9581445" y="2153977"/>
            <a:ext cx="16516" cy="350461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93070" y="1593159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38449" y="1593159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289722" y="2203641"/>
            <a:ext cx="7240225" cy="679663"/>
            <a:chOff x="2823952" y="2188210"/>
            <a:chExt cx="4836688" cy="679663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313988">
              <a:off x="4144297" y="2188210"/>
              <a:ext cx="28585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7, Ack # 23&gt; 1460 data bytes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47292" y="2992082"/>
            <a:ext cx="7157042" cy="609976"/>
            <a:chOff x="2823952" y="2976650"/>
            <a:chExt cx="4836689" cy="609976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311583">
              <a:off x="3010482" y="2976650"/>
              <a:ext cx="34666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23, Ack # 1467&gt; 730 data bytes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372905" y="3653206"/>
            <a:ext cx="7103600" cy="609106"/>
            <a:chOff x="2850395" y="3637774"/>
            <a:chExt cx="4810245" cy="609106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258895">
              <a:off x="3904991" y="3637774"/>
              <a:ext cx="36646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1467, Ack # 753&gt; 1460 data bytes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70986" y="1654713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9652" y="1654713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14965" y="1654713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93631" y="1654713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6921" y="2011017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55586" y="201101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50871" y="265184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29537" y="265184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6989" y="339647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95653" y="3396475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753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50871" y="4117673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753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929537" y="4117673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2927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0871" y="201101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929536" y="2011017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685FEAA-7384-34BD-04EC-EC64F6F48D41}"/>
              </a:ext>
            </a:extLst>
          </p:cNvPr>
          <p:cNvGrpSpPr/>
          <p:nvPr/>
        </p:nvGrpSpPr>
        <p:grpSpPr>
          <a:xfrm>
            <a:off x="2319463" y="4429646"/>
            <a:ext cx="7157042" cy="646846"/>
            <a:chOff x="2823952" y="2939780"/>
            <a:chExt cx="4836689" cy="646846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DC2DBB66-DA8E-61F9-4EF5-C2DB2BFA946A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E724879-C7AC-F2E8-4E5D-1E014A9AEA8E}"/>
                </a:ext>
              </a:extLst>
            </p:cNvPr>
            <p:cNvSpPr txBox="1"/>
            <p:nvPr/>
          </p:nvSpPr>
          <p:spPr>
            <a:xfrm rot="21311583">
              <a:off x="3022617" y="2939780"/>
              <a:ext cx="35619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753, Ack # 2927&gt; 240 data bytes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CB6AEED6-21F4-D6CF-1EA1-F1220DEE275A}"/>
              </a:ext>
            </a:extLst>
          </p:cNvPr>
          <p:cNvSpPr txBox="1"/>
          <p:nvPr/>
        </p:nvSpPr>
        <p:spPr>
          <a:xfrm>
            <a:off x="223310" y="486124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2927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901A191-45E1-F2B8-567E-F3F6505B4A3C}"/>
              </a:ext>
            </a:extLst>
          </p:cNvPr>
          <p:cNvSpPr txBox="1"/>
          <p:nvPr/>
        </p:nvSpPr>
        <p:spPr>
          <a:xfrm>
            <a:off x="1201974" y="4861245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993</a:t>
            </a:r>
          </a:p>
        </p:txBody>
      </p:sp>
      <p:grpSp>
        <p:nvGrpSpPr>
          <p:cNvPr id="30" name="Group 29"/>
          <p:cNvGrpSpPr/>
          <p:nvPr/>
        </p:nvGrpSpPr>
        <p:grpSpPr>
          <a:xfrm flipH="1">
            <a:off x="225880" y="4132285"/>
            <a:ext cx="2217049" cy="1473863"/>
            <a:chOff x="1219200" y="4876799"/>
            <a:chExt cx="5181606" cy="1396951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66889"/>
                <a:gd name="adj2" fmla="val -9055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Data and ACK in the same packet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8D862F23-7E74-C687-2D6D-1086020CA917}"/>
              </a:ext>
            </a:extLst>
          </p:cNvPr>
          <p:cNvSpPr/>
          <p:nvPr/>
        </p:nvSpPr>
        <p:spPr>
          <a:xfrm>
            <a:off x="3878835" y="2434052"/>
            <a:ext cx="4170370" cy="251683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Problem: this depicts a stop-and-wait protocol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Will not be able to utilize all available bandwidth</a:t>
            </a:r>
          </a:p>
        </p:txBody>
      </p:sp>
    </p:spTree>
    <p:extLst>
      <p:ext uri="{BB962C8B-B14F-4D97-AF65-F5344CB8AC3E}">
        <p14:creationId xmlns:p14="http://schemas.microsoft.com/office/powerpoint/2010/main" val="38370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3" grpId="0"/>
      <p:bldP spid="34" grpId="0"/>
      <p:bldP spid="42" grpId="0"/>
      <p:bldP spid="43" grpId="0"/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from Layer 2: Stop and Wait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5718" y="1600200"/>
            <a:ext cx="5668818" cy="5105400"/>
          </a:xfrm>
        </p:spPr>
        <p:txBody>
          <a:bodyPr>
            <a:normAutofit/>
          </a:bodyPr>
          <a:lstStyle/>
          <a:p>
            <a:r>
              <a:rPr lang="en-US" dirty="0"/>
              <a:t>Simplest form of reliability</a:t>
            </a:r>
          </a:p>
          <a:p>
            <a:pPr lvl="1"/>
            <a:r>
              <a:rPr lang="en-US" dirty="0"/>
              <a:t>Example: Bluetooth</a:t>
            </a:r>
          </a:p>
          <a:p>
            <a:r>
              <a:rPr lang="en-US" dirty="0"/>
              <a:t>Problems?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Low utilization: </a:t>
            </a:r>
            <a:r>
              <a:rPr lang="en-US" dirty="0"/>
              <a:t>can only have one segment in flight at any time</a:t>
            </a:r>
          </a:p>
          <a:p>
            <a:r>
              <a:rPr lang="en-US" dirty="0"/>
              <a:t>10Gbps link and 10ms delay</a:t>
            </a:r>
          </a:p>
          <a:p>
            <a:pPr lvl="1"/>
            <a:r>
              <a:rPr lang="en-US" dirty="0"/>
              <a:t>Need 100 Mb to fill the pipe</a:t>
            </a:r>
          </a:p>
          <a:p>
            <a:pPr lvl="1"/>
            <a:r>
              <a:rPr lang="en-US" dirty="0"/>
              <a:t>Assume packets are 1500B</a:t>
            </a:r>
          </a:p>
          <a:p>
            <a:pPr marL="0" indent="0" algn="ctr">
              <a:buNone/>
            </a:pPr>
            <a:r>
              <a:rPr lang="en-US" sz="2400" dirty="0"/>
              <a:t>1500B * (8b/1B) / 2 = 6000b = 0.006Mb</a:t>
            </a:r>
          </a:p>
          <a:p>
            <a:pPr marL="0" indent="0" algn="ctr">
              <a:buNone/>
            </a:pPr>
            <a:r>
              <a:rPr lang="en-US" sz="2800" dirty="0"/>
              <a:t>Utilization is 0.006%</a:t>
            </a:r>
          </a:p>
          <a:p>
            <a:pPr lvl="1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91826" y="2573395"/>
            <a:ext cx="0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096344" y="2573395"/>
            <a:ext cx="25615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65079" y="2111731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2750" y="2111731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391827" y="2557312"/>
            <a:ext cx="2596401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641103" y="3350114"/>
              <a:ext cx="16157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Segment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391827" y="3381068"/>
            <a:ext cx="2671431" cy="726520"/>
            <a:chOff x="2707740" y="4173871"/>
            <a:chExt cx="3482453" cy="726520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21037718">
              <a:off x="3983471" y="4438726"/>
              <a:ext cx="930985" cy="461665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75689" y="2723523"/>
            <a:ext cx="837595" cy="1709595"/>
            <a:chOff x="2014787" y="2763244"/>
            <a:chExt cx="837595" cy="1439131"/>
          </a:xfrm>
        </p:grpSpPr>
        <p:sp>
          <p:nvSpPr>
            <p:cNvPr id="19" name="Left Brace 1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392470" y="3967057"/>
            <a:ext cx="2208062" cy="674403"/>
            <a:chOff x="2707740" y="3300800"/>
            <a:chExt cx="3384645" cy="818479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565613">
              <a:off x="3499023" y="3300800"/>
              <a:ext cx="1899888" cy="5602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Segment</a:t>
              </a:r>
            </a:p>
          </p:txBody>
        </p:sp>
      </p:grpSp>
      <p:sp>
        <p:nvSpPr>
          <p:cNvPr id="27" name="Multiply 26"/>
          <p:cNvSpPr/>
          <p:nvPr/>
        </p:nvSpPr>
        <p:spPr>
          <a:xfrm>
            <a:off x="9419898" y="431215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446282" y="4162654"/>
            <a:ext cx="837595" cy="1709595"/>
            <a:chOff x="2014787" y="2763244"/>
            <a:chExt cx="837595" cy="1439131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392470" y="5681277"/>
            <a:ext cx="2620203" cy="769165"/>
            <a:chOff x="2707740" y="3350114"/>
            <a:chExt cx="3415673" cy="769165"/>
          </a:xfrm>
        </p:grpSpPr>
        <p:cxnSp>
          <p:nvCxnSpPr>
            <p:cNvPr id="38" name="Straight Arrow Connector 3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 rot="820941">
              <a:off x="2774523" y="3350114"/>
              <a:ext cx="33488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Retransmit Segment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574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from Layer 2: Sliding Window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2361695"/>
          </a:xfrm>
        </p:spPr>
        <p:txBody>
          <a:bodyPr>
            <a:normAutofit/>
          </a:bodyPr>
          <a:lstStyle/>
          <a:p>
            <a:r>
              <a:rPr lang="en-US" dirty="0"/>
              <a:t>Allow multiple outstanding, un-</a:t>
            </a:r>
            <a:r>
              <a:rPr lang="en-US" dirty="0" err="1"/>
              <a:t>ACKed</a:t>
            </a:r>
            <a:r>
              <a:rPr lang="en-US" dirty="0"/>
              <a:t> segments</a:t>
            </a:r>
          </a:p>
          <a:p>
            <a:r>
              <a:rPr lang="en-US" dirty="0"/>
              <a:t>Number of un-</a:t>
            </a:r>
            <a:r>
              <a:rPr lang="en-US" dirty="0" err="1"/>
              <a:t>ACKed</a:t>
            </a:r>
            <a:r>
              <a:rPr lang="en-US" dirty="0"/>
              <a:t> segments is called the </a:t>
            </a:r>
            <a:r>
              <a:rPr lang="en-US" dirty="0">
                <a:solidFill>
                  <a:schemeClr val="accent1"/>
                </a:solidFill>
              </a:rPr>
              <a:t>window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56761" y="3193848"/>
            <a:ext cx="2271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739213" y="3193848"/>
            <a:ext cx="0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30013" y="2732184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5170" y="2732183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256761" y="3177765"/>
            <a:ext cx="3384645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777949" y="3350114"/>
              <a:ext cx="13420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Segments</a:t>
              </a:r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flipH="1">
            <a:off x="4256761" y="4001521"/>
            <a:ext cx="3482453" cy="55028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21037718">
            <a:off x="5589604" y="4892873"/>
            <a:ext cx="8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ACKs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256760" y="3547911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256760" y="4205457"/>
            <a:ext cx="3482453" cy="55028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59032" y="3754903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259032" y="4412449"/>
            <a:ext cx="3482453" cy="55028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256759" y="3961895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4256759" y="4619441"/>
            <a:ext cx="3482453" cy="55028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301786" y="2963014"/>
            <a:ext cx="837587" cy="1361358"/>
            <a:chOff x="2014795" y="1800508"/>
            <a:chExt cx="837587" cy="3148560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671348" y="3143955"/>
              <a:ext cx="31485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Window</a:t>
              </a:r>
            </a:p>
          </p:txBody>
        </p:sp>
      </p:grpSp>
      <p:sp>
        <p:nvSpPr>
          <p:cNvPr id="31" name="Content Placeholder 3"/>
          <p:cNvSpPr txBox="1">
            <a:spLocks/>
          </p:cNvSpPr>
          <p:nvPr/>
        </p:nvSpPr>
        <p:spPr>
          <a:xfrm>
            <a:off x="1673920" y="6167339"/>
            <a:ext cx="8839200" cy="80845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Made famous by TCP</a:t>
            </a:r>
          </a:p>
        </p:txBody>
      </p:sp>
    </p:spTree>
    <p:extLst>
      <p:ext uri="{BB962C8B-B14F-4D97-AF65-F5344CB8AC3E}">
        <p14:creationId xmlns:p14="http://schemas.microsoft.com/office/powerpoint/2010/main" val="37394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  <a:r>
              <a:rPr lang="en-US" dirty="0">
                <a:solidFill>
                  <a:schemeClr val="accent2"/>
                </a:solidFill>
              </a:rPr>
              <a:t>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64800" cy="5105400"/>
          </a:xfrm>
        </p:spPr>
        <p:txBody>
          <a:bodyPr vert="horz" anchor="t">
            <a:normAutofit/>
          </a:bodyPr>
          <a:lstStyle/>
          <a:p>
            <a:r>
              <a:rPr lang="en-US" dirty="0"/>
              <a:t>Problem: how big should the window be?</a:t>
            </a:r>
          </a:p>
          <a:p>
            <a:pPr lvl="1"/>
            <a:r>
              <a:rPr lang="en-US" dirty="0"/>
              <a:t>Too many packets may overwhelm the receiver</a:t>
            </a:r>
          </a:p>
          <a:p>
            <a:pPr lvl="1"/>
            <a:r>
              <a:rPr lang="en-US" dirty="0"/>
              <a:t>Size of the receiver's buffers may change over time</a:t>
            </a:r>
          </a:p>
          <a:p>
            <a:r>
              <a:rPr lang="en-US" dirty="0"/>
              <a:t>Solution: </a:t>
            </a:r>
            <a:r>
              <a:rPr lang="en-US" dirty="0">
                <a:solidFill>
                  <a:schemeClr val="accent1"/>
                </a:solidFill>
              </a:rPr>
              <a:t>advertised window</a:t>
            </a:r>
          </a:p>
          <a:p>
            <a:pPr lvl="1"/>
            <a:r>
              <a:rPr lang="en-US" dirty="0"/>
              <a:t>Receiver tells the sender how big their buffer (the window) is</a:t>
            </a:r>
          </a:p>
          <a:p>
            <a:pPr lvl="1"/>
            <a:r>
              <a:rPr lang="en-US" dirty="0"/>
              <a:t>For window size </a:t>
            </a:r>
            <a:r>
              <a:rPr lang="en-US" i="1" dirty="0"/>
              <a:t>n</a:t>
            </a:r>
            <a:r>
              <a:rPr lang="en-US" dirty="0"/>
              <a:t>, sender may transmit </a:t>
            </a:r>
            <a:r>
              <a:rPr lang="en-US" i="1" dirty="0"/>
              <a:t>n</a:t>
            </a:r>
            <a:r>
              <a:rPr lang="en-US" dirty="0"/>
              <a:t> bytes without receiving an ACK</a:t>
            </a:r>
          </a:p>
          <a:p>
            <a:pPr lvl="1"/>
            <a:r>
              <a:rPr lang="en-US" dirty="0"/>
              <a:t>After each ACK, the window slides forward</a:t>
            </a:r>
          </a:p>
          <a:p>
            <a:r>
              <a:rPr lang="en-US" dirty="0"/>
              <a:t>Advertised window may go to zero!</a:t>
            </a:r>
          </a:p>
        </p:txBody>
      </p:sp>
    </p:spTree>
    <p:extLst>
      <p:ext uri="{BB962C8B-B14F-4D97-AF65-F5344CB8AC3E}">
        <p14:creationId xmlns:p14="http://schemas.microsoft.com/office/powerpoint/2010/main" val="340781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Control: View from the Sender Side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00964" y="2538681"/>
            <a:ext cx="3828463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Sequence Number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0963" y="2149047"/>
            <a:ext cx="19160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Src</a:t>
            </a:r>
            <a:r>
              <a:rPr lang="en-US" sz="2000" dirty="0"/>
              <a:t>. Port</a:t>
            </a:r>
          </a:p>
        </p:txBody>
      </p:sp>
      <p:sp>
        <p:nvSpPr>
          <p:cNvPr id="8" name="Rectangle 7"/>
          <p:cNvSpPr/>
          <p:nvPr/>
        </p:nvSpPr>
        <p:spPr>
          <a:xfrm>
            <a:off x="2800961" y="2919041"/>
            <a:ext cx="382846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Acknowledgement Number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4552" y="3307827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Adv. Window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14555" y="3682811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Urgent Pointer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3761" y="3302693"/>
            <a:ext cx="129494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Flags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04475" y="3687003"/>
            <a:ext cx="191423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Checksum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04474" y="3296810"/>
            <a:ext cx="61928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HL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7843" y="1678012"/>
            <a:ext cx="159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Packet Sent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5613" y="2148389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Dest</a:t>
            </a:r>
            <a:r>
              <a:rPr lang="en-US" sz="2000" dirty="0"/>
              <a:t>. 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547402" y="2148389"/>
            <a:ext cx="19160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Src</a:t>
            </a:r>
            <a:r>
              <a:rPr lang="en-US" sz="2000" dirty="0"/>
              <a:t>. Port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547400" y="2918383"/>
            <a:ext cx="3828463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Acknowledgement Number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60991" y="3296152"/>
            <a:ext cx="1912398" cy="38365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Adv. Window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460994" y="3682153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Urgent Pointer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70200" y="3302035"/>
            <a:ext cx="129494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Flags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550914" y="3686345"/>
            <a:ext cx="191423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Checksum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50913" y="3296152"/>
            <a:ext cx="61928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HL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51802" y="1677354"/>
            <a:ext cx="2156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Packet Received</a:t>
            </a:r>
          </a:p>
        </p:txBody>
      </p:sp>
      <p:sp>
        <p:nvSpPr>
          <p:cNvPr id="5" name="Rectangle 4"/>
          <p:cNvSpPr/>
          <p:nvPr/>
        </p:nvSpPr>
        <p:spPr>
          <a:xfrm>
            <a:off x="4708157" y="2149047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Dest</a:t>
            </a:r>
            <a:r>
              <a:rPr lang="en-US" sz="2000" dirty="0"/>
              <a:t>. 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7403" y="2538023"/>
            <a:ext cx="382846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Sequence Number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800961" y="5472661"/>
            <a:ext cx="8572429" cy="4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00961" y="5492853"/>
            <a:ext cx="1034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ACKed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683870" y="5492853"/>
            <a:ext cx="710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27916" y="5492853"/>
            <a:ext cx="1452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To Be Sent</a:t>
            </a:r>
          </a:p>
        </p:txBody>
      </p:sp>
      <p:sp>
        <p:nvSpPr>
          <p:cNvPr id="29" name="Oval 28"/>
          <p:cNvSpPr/>
          <p:nvPr/>
        </p:nvSpPr>
        <p:spPr>
          <a:xfrm>
            <a:off x="4200980" y="5367080"/>
            <a:ext cx="220338" cy="220338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885854" y="5367080"/>
            <a:ext cx="220338" cy="220338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668749" y="5367080"/>
            <a:ext cx="220338" cy="22033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0202634" y="5367080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872740" y="5492852"/>
            <a:ext cx="2248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Outside Window</a:t>
            </a:r>
          </a:p>
        </p:txBody>
      </p:sp>
      <p:cxnSp>
        <p:nvCxnSpPr>
          <p:cNvPr id="43" name="Elbow Connector 42"/>
          <p:cNvCxnSpPr>
            <a:stCxn id="18" idx="1"/>
          </p:cNvCxnSpPr>
          <p:nvPr/>
        </p:nvCxnSpPr>
        <p:spPr>
          <a:xfrm rot="10800000" flipV="1">
            <a:off x="7087175" y="3110209"/>
            <a:ext cx="460224" cy="1567999"/>
          </a:xfrm>
          <a:prstGeom prst="bentConnector2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endCxn id="29" idx="0"/>
          </p:cNvCxnSpPr>
          <p:nvPr/>
        </p:nvCxnSpPr>
        <p:spPr>
          <a:xfrm rot="10800000" flipV="1">
            <a:off x="4311149" y="4678208"/>
            <a:ext cx="2776026" cy="688872"/>
          </a:xfrm>
          <a:prstGeom prst="bentConnector2">
            <a:avLst/>
          </a:prstGeom>
          <a:ln w="762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6" idx="3"/>
          </p:cNvCxnSpPr>
          <p:nvPr/>
        </p:nvCxnSpPr>
        <p:spPr>
          <a:xfrm>
            <a:off x="6629427" y="2730507"/>
            <a:ext cx="243209" cy="880826"/>
          </a:xfrm>
          <a:prstGeom prst="bentConnector2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30" idx="0"/>
          </p:cNvCxnSpPr>
          <p:nvPr/>
        </p:nvCxnSpPr>
        <p:spPr>
          <a:xfrm rot="5400000">
            <a:off x="5556457" y="4050902"/>
            <a:ext cx="1755747" cy="876611"/>
          </a:xfrm>
          <a:prstGeom prst="bentConnector3">
            <a:avLst>
              <a:gd name="adj1" fmla="val 50000"/>
            </a:avLst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Left Brace 50"/>
          <p:cNvSpPr/>
          <p:nvPr/>
        </p:nvSpPr>
        <p:spPr>
          <a:xfrm rot="16200000">
            <a:off x="5790015" y="4343446"/>
            <a:ext cx="510038" cy="3467772"/>
          </a:xfrm>
          <a:prstGeom prst="leftBrac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376271" y="6268044"/>
            <a:ext cx="1239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Window</a:t>
            </a:r>
          </a:p>
        </p:txBody>
      </p:sp>
      <p:cxnSp>
        <p:nvCxnSpPr>
          <p:cNvPr id="61" name="Elbow Connector 60"/>
          <p:cNvCxnSpPr>
            <a:stCxn id="19" idx="3"/>
          </p:cNvCxnSpPr>
          <p:nvPr/>
        </p:nvCxnSpPr>
        <p:spPr>
          <a:xfrm>
            <a:off x="11373389" y="3487979"/>
            <a:ext cx="164824" cy="2780065"/>
          </a:xfrm>
          <a:prstGeom prst="bentConnector2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889087" y="6268043"/>
            <a:ext cx="3649126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488489" y="4365241"/>
            <a:ext cx="163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/>
              <a:t>sock.send</a:t>
            </a:r>
            <a:r>
              <a:rPr lang="en-US" sz="2400" b="1" dirty="0"/>
              <a:t>()</a:t>
            </a:r>
          </a:p>
        </p:txBody>
      </p:sp>
      <p:cxnSp>
        <p:nvCxnSpPr>
          <p:cNvPr id="66" name="Straight Arrow Connector 65"/>
          <p:cNvCxnSpPr>
            <a:stCxn id="64" idx="2"/>
            <a:endCxn id="32" idx="0"/>
          </p:cNvCxnSpPr>
          <p:nvPr/>
        </p:nvCxnSpPr>
        <p:spPr>
          <a:xfrm>
            <a:off x="10303777" y="4826906"/>
            <a:ext cx="9026" cy="540174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 flipH="1">
            <a:off x="3201478" y="4065806"/>
            <a:ext cx="3125757" cy="954107"/>
            <a:chOff x="1219200" y="4876799"/>
            <a:chExt cx="5181606" cy="1396951"/>
          </a:xfrm>
        </p:grpSpPr>
        <p:sp>
          <p:nvSpPr>
            <p:cNvPr id="68" name="Rectangular Callout 67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-6034"/>
                <a:gd name="adj2" fmla="val 8759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Must be buffered until </a:t>
              </a:r>
              <a:r>
                <a:rPr lang="en-US" sz="2800" kern="0" dirty="0" err="1">
                  <a:solidFill>
                    <a:sysClr val="window" lastClr="FFFFFF"/>
                  </a:solidFill>
                </a:rPr>
                <a:t>ACKed</a:t>
              </a:r>
              <a:endParaRPr lang="en-US" sz="2800" kern="0" dirty="0">
                <a:solidFill>
                  <a:sysClr val="window" lastClr="FFFFFF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E5E118F-839B-4848-B82D-6573678127EB}"/>
              </a:ext>
            </a:extLst>
          </p:cNvPr>
          <p:cNvSpPr txBox="1"/>
          <p:nvPr/>
        </p:nvSpPr>
        <p:spPr>
          <a:xfrm>
            <a:off x="711200" y="4982602"/>
            <a:ext cx="20502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1" dirty="0"/>
              <a:t>Buffer of Bytes to Send</a:t>
            </a:r>
          </a:p>
        </p:txBody>
      </p:sp>
    </p:spTree>
    <p:extLst>
      <p:ext uri="{BB962C8B-B14F-4D97-AF65-F5344CB8AC3E}">
        <p14:creationId xmlns:p14="http://schemas.microsoft.com/office/powerpoint/2010/main" val="5688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9" grpId="0"/>
      <p:bldP spid="51" grpId="0" animBg="1"/>
      <p:bldP spid="52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2296634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UDP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TCP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Header Format, Semantics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Connection Lifecycle, Sequence Numbers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Error Detection and Recovery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TCP Options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D20E15-E6FC-8B73-7983-330A15EA8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781D59-FFAA-45AE-D675-EDFA12A0CB0A}"/>
              </a:ext>
            </a:extLst>
          </p:cNvPr>
          <p:cNvSpPr txBox="1">
            <a:spLocks/>
          </p:cNvSpPr>
          <p:nvPr/>
        </p:nvSpPr>
        <p:spPr>
          <a:xfrm>
            <a:off x="341172" y="-1197"/>
            <a:ext cx="11444427" cy="855451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Sliding Window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EA6B19D-52F8-1173-31C6-E5B0CFBAE3FD}"/>
              </a:ext>
            </a:extLst>
          </p:cNvPr>
          <p:cNvCxnSpPr>
            <a:cxnSpLocks/>
          </p:cNvCxnSpPr>
          <p:nvPr/>
        </p:nvCxnSpPr>
        <p:spPr>
          <a:xfrm>
            <a:off x="3779156" y="1274351"/>
            <a:ext cx="688884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76F9618-3409-8850-97B8-EE696DA4C5C3}"/>
              </a:ext>
            </a:extLst>
          </p:cNvPr>
          <p:cNvSpPr txBox="1"/>
          <p:nvPr/>
        </p:nvSpPr>
        <p:spPr>
          <a:xfrm>
            <a:off x="1325526" y="1085097"/>
            <a:ext cx="241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Buffer of Bytes to Send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AD64FA-13B3-9702-5A1B-A3051BBD85EE}"/>
              </a:ext>
            </a:extLst>
          </p:cNvPr>
          <p:cNvGrpSpPr/>
          <p:nvPr/>
        </p:nvGrpSpPr>
        <p:grpSpPr>
          <a:xfrm>
            <a:off x="3694054" y="1454429"/>
            <a:ext cx="2834336" cy="626992"/>
            <a:chOff x="2680417" y="1723281"/>
            <a:chExt cx="1983738" cy="626992"/>
          </a:xfrm>
        </p:grpSpPr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8267963E-FF7D-7B2E-81C4-12A68EC69255}"/>
                </a:ext>
              </a:extLst>
            </p:cNvPr>
            <p:cNvSpPr/>
            <p:nvPr/>
          </p:nvSpPr>
          <p:spPr>
            <a:xfrm rot="16200000">
              <a:off x="3550307" y="938493"/>
              <a:ext cx="321965" cy="1891541"/>
            </a:xfrm>
            <a:prstGeom prst="leftBrac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9FDD0F1-F867-4094-1761-85446AC644CC}"/>
                </a:ext>
              </a:extLst>
            </p:cNvPr>
            <p:cNvSpPr txBox="1"/>
            <p:nvPr/>
          </p:nvSpPr>
          <p:spPr>
            <a:xfrm>
              <a:off x="2680417" y="1980941"/>
              <a:ext cx="19837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Window = 3* MSS</a:t>
              </a:r>
            </a:p>
          </p:txBody>
        </p: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4F001E0-79C7-3671-6EC0-D976D4C1E3D6}"/>
              </a:ext>
            </a:extLst>
          </p:cNvPr>
          <p:cNvCxnSpPr>
            <a:cxnSpLocks/>
          </p:cNvCxnSpPr>
          <p:nvPr/>
        </p:nvCxnSpPr>
        <p:spPr>
          <a:xfrm>
            <a:off x="2350024" y="2836106"/>
            <a:ext cx="0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3CF0CD3-1D6B-74CA-AF7B-9FBA2D6847B3}"/>
              </a:ext>
            </a:extLst>
          </p:cNvPr>
          <p:cNvCxnSpPr>
            <a:cxnSpLocks/>
          </p:cNvCxnSpPr>
          <p:nvPr/>
        </p:nvCxnSpPr>
        <p:spPr>
          <a:xfrm>
            <a:off x="9751632" y="2836106"/>
            <a:ext cx="90344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FAAFBCB-A871-360B-16E3-0C51EA1076F9}"/>
              </a:ext>
            </a:extLst>
          </p:cNvPr>
          <p:cNvSpPr txBox="1"/>
          <p:nvPr/>
        </p:nvSpPr>
        <p:spPr>
          <a:xfrm>
            <a:off x="2063257" y="2275288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F7342E-44FB-8758-4C5C-C4EEC071A774}"/>
              </a:ext>
            </a:extLst>
          </p:cNvPr>
          <p:cNvSpPr txBox="1"/>
          <p:nvPr/>
        </p:nvSpPr>
        <p:spPr>
          <a:xfrm>
            <a:off x="9008636" y="2275288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956EA77-87C8-7F92-4522-17EC388EE732}"/>
              </a:ext>
            </a:extLst>
          </p:cNvPr>
          <p:cNvGrpSpPr/>
          <p:nvPr/>
        </p:nvGrpSpPr>
        <p:grpSpPr>
          <a:xfrm>
            <a:off x="2459909" y="2912440"/>
            <a:ext cx="7432859" cy="652993"/>
            <a:chOff x="2823952" y="2214880"/>
            <a:chExt cx="4965373" cy="65299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77DAD128-F916-2CB7-43FA-69AB9CB55FE9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95ED854-B3F0-D901-4797-C78FDF3C147B}"/>
                </a:ext>
              </a:extLst>
            </p:cNvPr>
            <p:cNvSpPr txBox="1"/>
            <p:nvPr/>
          </p:nvSpPr>
          <p:spPr>
            <a:xfrm rot="313988">
              <a:off x="5576683" y="2291013"/>
              <a:ext cx="22126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7&gt; 1460 data bytes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B230240-7BA0-73AF-9E59-B8404F349BB9}"/>
              </a:ext>
            </a:extLst>
          </p:cNvPr>
          <p:cNvSpPr txBox="1"/>
          <p:nvPr/>
        </p:nvSpPr>
        <p:spPr>
          <a:xfrm>
            <a:off x="341173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63F575B-CCB7-019F-7E8A-AAD2EA140369}"/>
              </a:ext>
            </a:extLst>
          </p:cNvPr>
          <p:cNvSpPr txBox="1"/>
          <p:nvPr/>
        </p:nvSpPr>
        <p:spPr>
          <a:xfrm>
            <a:off x="1319839" y="2336842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05E0AC6-C720-20B3-5552-EF53EBF06D4F}"/>
              </a:ext>
            </a:extLst>
          </p:cNvPr>
          <p:cNvSpPr txBox="1"/>
          <p:nvPr/>
        </p:nvSpPr>
        <p:spPr>
          <a:xfrm>
            <a:off x="10085152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7AEE13-F0B8-14D8-1AF6-5E4295B33EA5}"/>
              </a:ext>
            </a:extLst>
          </p:cNvPr>
          <p:cNvSpPr txBox="1"/>
          <p:nvPr/>
        </p:nvSpPr>
        <p:spPr>
          <a:xfrm>
            <a:off x="11063818" y="2336842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7E84715-F64C-968F-81B9-263562D29543}"/>
              </a:ext>
            </a:extLst>
          </p:cNvPr>
          <p:cNvSpPr txBox="1"/>
          <p:nvPr/>
        </p:nvSpPr>
        <p:spPr>
          <a:xfrm>
            <a:off x="310015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66CC3-D9F6-B8D7-504B-A4A21378993A}"/>
              </a:ext>
            </a:extLst>
          </p:cNvPr>
          <p:cNvSpPr txBox="1"/>
          <p:nvPr/>
        </p:nvSpPr>
        <p:spPr>
          <a:xfrm>
            <a:off x="1288680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DD9BDE-45A8-7C69-969B-51EA1B726CFB}"/>
              </a:ext>
            </a:extLst>
          </p:cNvPr>
          <p:cNvSpPr txBox="1"/>
          <p:nvPr/>
        </p:nvSpPr>
        <p:spPr>
          <a:xfrm>
            <a:off x="10121058" y="333397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44B1DF-7837-BF67-8552-77D5DA85986F}"/>
              </a:ext>
            </a:extLst>
          </p:cNvPr>
          <p:cNvSpPr txBox="1"/>
          <p:nvPr/>
        </p:nvSpPr>
        <p:spPr>
          <a:xfrm>
            <a:off x="11099723" y="3333970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A3B87C-1BC1-E058-693D-6B0F6DBCB731}"/>
              </a:ext>
            </a:extLst>
          </p:cNvPr>
          <p:cNvSpPr txBox="1"/>
          <p:nvPr/>
        </p:nvSpPr>
        <p:spPr>
          <a:xfrm>
            <a:off x="10121058" y="3817691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9B71193-7E57-BB8A-910F-AD1E94B26ECC}"/>
              </a:ext>
            </a:extLst>
          </p:cNvPr>
          <p:cNvSpPr txBox="1"/>
          <p:nvPr/>
        </p:nvSpPr>
        <p:spPr>
          <a:xfrm>
            <a:off x="11099723" y="381769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2927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1F3BB39-D63F-1586-F350-A4D972F40C2A}"/>
              </a:ext>
            </a:extLst>
          </p:cNvPr>
          <p:cNvSpPr txBox="1"/>
          <p:nvPr/>
        </p:nvSpPr>
        <p:spPr>
          <a:xfrm>
            <a:off x="10121058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90D466-3ACA-439F-157E-6A808324FDEE}"/>
              </a:ext>
            </a:extLst>
          </p:cNvPr>
          <p:cNvSpPr txBox="1"/>
          <p:nvPr/>
        </p:nvSpPr>
        <p:spPr>
          <a:xfrm>
            <a:off x="11099723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789B912-AACF-9071-C2F3-FD7F2F9C793A}"/>
              </a:ext>
            </a:extLst>
          </p:cNvPr>
          <p:cNvSpPr/>
          <p:nvPr/>
        </p:nvSpPr>
        <p:spPr>
          <a:xfrm>
            <a:off x="3719560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4A00C2-97D5-7B0F-C8B2-590981B7E532}"/>
              </a:ext>
            </a:extLst>
          </p:cNvPr>
          <p:cNvSpPr/>
          <p:nvPr/>
        </p:nvSpPr>
        <p:spPr>
          <a:xfrm>
            <a:off x="4618197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10C3293-4996-75A2-B95F-6DCB2BB31B46}"/>
              </a:ext>
            </a:extLst>
          </p:cNvPr>
          <p:cNvSpPr/>
          <p:nvPr/>
        </p:nvSpPr>
        <p:spPr>
          <a:xfrm>
            <a:off x="5516834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7B35426-C72C-3F61-116F-16C2B004BCE1}"/>
              </a:ext>
            </a:extLst>
          </p:cNvPr>
          <p:cNvSpPr/>
          <p:nvPr/>
        </p:nvSpPr>
        <p:spPr>
          <a:xfrm>
            <a:off x="6415471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86D4FE93-F901-D92D-65AC-211C458AA3E0}"/>
              </a:ext>
            </a:extLst>
          </p:cNvPr>
          <p:cNvSpPr/>
          <p:nvPr/>
        </p:nvSpPr>
        <p:spPr>
          <a:xfrm>
            <a:off x="7276707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C0AF36F-A425-E5B9-DE7D-0CFD795BE308}"/>
              </a:ext>
            </a:extLst>
          </p:cNvPr>
          <p:cNvSpPr/>
          <p:nvPr/>
        </p:nvSpPr>
        <p:spPr>
          <a:xfrm>
            <a:off x="8175344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1ABB4E8-46A8-80DC-354E-66ACB8BDC816}"/>
              </a:ext>
            </a:extLst>
          </p:cNvPr>
          <p:cNvSpPr/>
          <p:nvPr/>
        </p:nvSpPr>
        <p:spPr>
          <a:xfrm>
            <a:off x="9073981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D3F0AAD-5EE5-EB2B-0242-E471CAA5F2C5}"/>
              </a:ext>
            </a:extLst>
          </p:cNvPr>
          <p:cNvSpPr/>
          <p:nvPr/>
        </p:nvSpPr>
        <p:spPr>
          <a:xfrm>
            <a:off x="9972618" y="1173148"/>
            <a:ext cx="205563" cy="20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C7BFF62-ABBE-8052-1657-557523EFB99A}"/>
              </a:ext>
            </a:extLst>
          </p:cNvPr>
          <p:cNvSpPr txBox="1"/>
          <p:nvPr/>
        </p:nvSpPr>
        <p:spPr>
          <a:xfrm>
            <a:off x="3935635" y="868339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D031E97-DEE8-9C81-5689-D88B045F569B}"/>
              </a:ext>
            </a:extLst>
          </p:cNvPr>
          <p:cNvSpPr txBox="1"/>
          <p:nvPr/>
        </p:nvSpPr>
        <p:spPr>
          <a:xfrm>
            <a:off x="4818015" y="866141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7164C55-5208-A3C3-214E-8035F18A0EDA}"/>
              </a:ext>
            </a:extLst>
          </p:cNvPr>
          <p:cNvSpPr txBox="1"/>
          <p:nvPr/>
        </p:nvSpPr>
        <p:spPr>
          <a:xfrm>
            <a:off x="5686855" y="872952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BFB1DE7-13A0-98E7-F412-163883830670}"/>
              </a:ext>
            </a:extLst>
          </p:cNvPr>
          <p:cNvSpPr txBox="1"/>
          <p:nvPr/>
        </p:nvSpPr>
        <p:spPr>
          <a:xfrm>
            <a:off x="6569235" y="87075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A29F268-591D-14F8-62A9-35FE9A8EB896}"/>
              </a:ext>
            </a:extLst>
          </p:cNvPr>
          <p:cNvSpPr txBox="1"/>
          <p:nvPr/>
        </p:nvSpPr>
        <p:spPr>
          <a:xfrm>
            <a:off x="7498527" y="859433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B85ED24-761C-4744-8BB3-AC371A9A9B8A}"/>
              </a:ext>
            </a:extLst>
          </p:cNvPr>
          <p:cNvSpPr txBox="1"/>
          <p:nvPr/>
        </p:nvSpPr>
        <p:spPr>
          <a:xfrm>
            <a:off x="8380907" y="857235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6A3E664-434E-68AD-10E0-17BBF124D6F5}"/>
              </a:ext>
            </a:extLst>
          </p:cNvPr>
          <p:cNvSpPr txBox="1"/>
          <p:nvPr/>
        </p:nvSpPr>
        <p:spPr>
          <a:xfrm>
            <a:off x="9249747" y="864046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1460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3B2D36E2-D052-B4A6-8FB3-C7FD2268A803}"/>
              </a:ext>
            </a:extLst>
          </p:cNvPr>
          <p:cNvGrpSpPr/>
          <p:nvPr/>
        </p:nvGrpSpPr>
        <p:grpSpPr>
          <a:xfrm>
            <a:off x="2459908" y="3367831"/>
            <a:ext cx="7442387" cy="652993"/>
            <a:chOff x="2823952" y="2214880"/>
            <a:chExt cx="4971738" cy="652993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2A8ECD84-F31A-6B19-88B5-7B248F60AF18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659D916-456C-8369-7D48-20DF775459C8}"/>
                </a:ext>
              </a:extLst>
            </p:cNvPr>
            <p:cNvSpPr txBox="1"/>
            <p:nvPr/>
          </p:nvSpPr>
          <p:spPr>
            <a:xfrm rot="313988">
              <a:off x="5300343" y="2286036"/>
              <a:ext cx="24953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1467&gt; 1460 data bytes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0D0D90B-54DE-28DA-24E9-BA6F5C96E414}"/>
              </a:ext>
            </a:extLst>
          </p:cNvPr>
          <p:cNvGrpSpPr/>
          <p:nvPr/>
        </p:nvGrpSpPr>
        <p:grpSpPr>
          <a:xfrm>
            <a:off x="2472851" y="3882981"/>
            <a:ext cx="7429443" cy="652993"/>
            <a:chOff x="2823952" y="2214880"/>
            <a:chExt cx="4963091" cy="652993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231E528F-9708-235A-5CA4-D0F895FD3466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CE6B3C2-4F7E-E8F6-6954-6E71125005B8}"/>
                </a:ext>
              </a:extLst>
            </p:cNvPr>
            <p:cNvSpPr txBox="1"/>
            <p:nvPr/>
          </p:nvSpPr>
          <p:spPr>
            <a:xfrm rot="313988">
              <a:off x="5291696" y="2276702"/>
              <a:ext cx="24953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2927&gt; 1460 data bytes</a:t>
              </a: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F1D72517-6FE5-5D86-C5F6-B44FDB95D29D}"/>
              </a:ext>
            </a:extLst>
          </p:cNvPr>
          <p:cNvSpPr txBox="1"/>
          <p:nvPr/>
        </p:nvSpPr>
        <p:spPr>
          <a:xfrm>
            <a:off x="10121058" y="4278659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4F29B7F-5065-F163-1884-9BC488340C8D}"/>
              </a:ext>
            </a:extLst>
          </p:cNvPr>
          <p:cNvSpPr txBox="1"/>
          <p:nvPr/>
        </p:nvSpPr>
        <p:spPr>
          <a:xfrm>
            <a:off x="11099723" y="4278659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4387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2549C5A-1E27-946F-AD3B-1656858227CA}"/>
              </a:ext>
            </a:extLst>
          </p:cNvPr>
          <p:cNvGrpSpPr/>
          <p:nvPr/>
        </p:nvGrpSpPr>
        <p:grpSpPr>
          <a:xfrm>
            <a:off x="2416423" y="3756572"/>
            <a:ext cx="7198490" cy="550106"/>
            <a:chOff x="2795942" y="3036520"/>
            <a:chExt cx="4864699" cy="55010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7B11C1E-4C6F-43E2-FD83-13162A2BFD07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652EF25-6064-54E8-2B8A-D91299F7077C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AD4F247-45B5-C263-7BC7-05E6A89F6026}"/>
              </a:ext>
            </a:extLst>
          </p:cNvPr>
          <p:cNvGrpSpPr/>
          <p:nvPr/>
        </p:nvGrpSpPr>
        <p:grpSpPr>
          <a:xfrm>
            <a:off x="2459909" y="4267812"/>
            <a:ext cx="7198488" cy="550106"/>
            <a:chOff x="2795943" y="3036520"/>
            <a:chExt cx="4864698" cy="550106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13E48B63-C448-D0F4-FD5D-6D15C0C19845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D861F42-66DB-5301-6390-961904496D9E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2927&gt;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B2CCAC52-EECF-C350-5D90-AEC9465DB0D9}"/>
              </a:ext>
            </a:extLst>
          </p:cNvPr>
          <p:cNvGrpSpPr/>
          <p:nvPr/>
        </p:nvGrpSpPr>
        <p:grpSpPr>
          <a:xfrm>
            <a:off x="2459908" y="4745192"/>
            <a:ext cx="7198490" cy="550106"/>
            <a:chOff x="2795942" y="3036520"/>
            <a:chExt cx="4864699" cy="550106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AC801093-F3F2-EF65-E966-A8AE9DA0CB5F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AC9837FB-48B3-851B-925F-9B6125B2CF13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4387&gt;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142C8C34-5B98-E773-8EDC-0819EBA759CA}"/>
              </a:ext>
            </a:extLst>
          </p:cNvPr>
          <p:cNvSpPr txBox="1"/>
          <p:nvPr/>
        </p:nvSpPr>
        <p:spPr>
          <a:xfrm>
            <a:off x="10121058" y="49344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6F1981A-FC5B-C9C8-C90E-C37E0116FC38}"/>
              </a:ext>
            </a:extLst>
          </p:cNvPr>
          <p:cNvSpPr txBox="1"/>
          <p:nvPr/>
        </p:nvSpPr>
        <p:spPr>
          <a:xfrm>
            <a:off x="11099723" y="49344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5847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73A4330-EAFD-3DF3-96E3-C4B87FA4C441}"/>
              </a:ext>
            </a:extLst>
          </p:cNvPr>
          <p:cNvSpPr txBox="1"/>
          <p:nvPr/>
        </p:nvSpPr>
        <p:spPr>
          <a:xfrm>
            <a:off x="10121058" y="5418187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4CC5BDF-2C40-93B3-DE3A-69ECD7E4B6B6}"/>
              </a:ext>
            </a:extLst>
          </p:cNvPr>
          <p:cNvSpPr txBox="1"/>
          <p:nvPr/>
        </p:nvSpPr>
        <p:spPr>
          <a:xfrm>
            <a:off x="11099723" y="5418187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7307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328EA27-7D2D-40A7-D073-CBD6F75D515D}"/>
              </a:ext>
            </a:extLst>
          </p:cNvPr>
          <p:cNvSpPr txBox="1"/>
          <p:nvPr/>
        </p:nvSpPr>
        <p:spPr>
          <a:xfrm>
            <a:off x="10121058" y="5879155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9F3F360-FA73-1380-E3D7-72056171C2C7}"/>
              </a:ext>
            </a:extLst>
          </p:cNvPr>
          <p:cNvSpPr txBox="1"/>
          <p:nvPr/>
        </p:nvSpPr>
        <p:spPr>
          <a:xfrm>
            <a:off x="11099723" y="587915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8767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AD9EF472-0756-BC8D-DB55-C8D3CC8335F9}"/>
              </a:ext>
            </a:extLst>
          </p:cNvPr>
          <p:cNvGrpSpPr/>
          <p:nvPr/>
        </p:nvGrpSpPr>
        <p:grpSpPr>
          <a:xfrm>
            <a:off x="2503420" y="4470990"/>
            <a:ext cx="7581732" cy="652993"/>
            <a:chOff x="2823952" y="2214880"/>
            <a:chExt cx="5064824" cy="652993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8B94896A-94B9-7C4F-D1C4-4E07EF256F70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15EDA05-1262-97FC-946A-DCEABBB719F7}"/>
                </a:ext>
              </a:extLst>
            </p:cNvPr>
            <p:cNvSpPr txBox="1"/>
            <p:nvPr/>
          </p:nvSpPr>
          <p:spPr>
            <a:xfrm rot="313988">
              <a:off x="5288190" y="2278054"/>
              <a:ext cx="26005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4387&gt; 1460 data bytes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8AEE0F59-84D8-56A3-9871-BC384346C449}"/>
              </a:ext>
            </a:extLst>
          </p:cNvPr>
          <p:cNvGrpSpPr/>
          <p:nvPr/>
        </p:nvGrpSpPr>
        <p:grpSpPr>
          <a:xfrm>
            <a:off x="2503419" y="4968909"/>
            <a:ext cx="7379385" cy="652993"/>
            <a:chOff x="2823952" y="2214880"/>
            <a:chExt cx="4929650" cy="652993"/>
          </a:xfrm>
        </p:grpSpPr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56AD0D3C-25C7-2FB6-EC60-E3262AA25183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79763352-C763-6C72-5543-33F357779E0C}"/>
                </a:ext>
              </a:extLst>
            </p:cNvPr>
            <p:cNvSpPr txBox="1"/>
            <p:nvPr/>
          </p:nvSpPr>
          <p:spPr>
            <a:xfrm rot="313988">
              <a:off x="5242764" y="2279204"/>
              <a:ext cx="25108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5847&gt; 1460 data bytes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0DED842-3AAC-AA84-CFCA-A2E426F3C30F}"/>
              </a:ext>
            </a:extLst>
          </p:cNvPr>
          <p:cNvGrpSpPr/>
          <p:nvPr/>
        </p:nvGrpSpPr>
        <p:grpSpPr>
          <a:xfrm>
            <a:off x="2524878" y="5458899"/>
            <a:ext cx="7379173" cy="652993"/>
            <a:chOff x="2823952" y="2214880"/>
            <a:chExt cx="4929510" cy="652993"/>
          </a:xfrm>
        </p:grpSpPr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E50A0A85-2E6C-6707-2684-57771E47D647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0314FBDE-BCCA-B753-D593-B2CDA6C972CC}"/>
                </a:ext>
              </a:extLst>
            </p:cNvPr>
            <p:cNvSpPr txBox="1"/>
            <p:nvPr/>
          </p:nvSpPr>
          <p:spPr>
            <a:xfrm rot="313988">
              <a:off x="5309110" y="2283742"/>
              <a:ext cx="24443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7307&gt; 1460 data bytes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0E58706F-BD3C-EA7D-EA82-DB402189E902}"/>
              </a:ext>
            </a:extLst>
          </p:cNvPr>
          <p:cNvSpPr txBox="1"/>
          <p:nvPr/>
        </p:nvSpPr>
        <p:spPr>
          <a:xfrm>
            <a:off x="310015" y="40925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2E53A8A-9F42-09C0-18DD-28AE5AEAB4A9}"/>
              </a:ext>
            </a:extLst>
          </p:cNvPr>
          <p:cNvSpPr txBox="1"/>
          <p:nvPr/>
        </p:nvSpPr>
        <p:spPr>
          <a:xfrm>
            <a:off x="1288680" y="40925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7DEE2EDD-2276-6375-C5ED-48700E887287}"/>
              </a:ext>
            </a:extLst>
          </p:cNvPr>
          <p:cNvSpPr txBox="1"/>
          <p:nvPr/>
        </p:nvSpPr>
        <p:spPr>
          <a:xfrm>
            <a:off x="310015" y="4617863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2927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C2F5B3F-90E0-C66F-B6F5-8CBF080699CF}"/>
              </a:ext>
            </a:extLst>
          </p:cNvPr>
          <p:cNvSpPr txBox="1"/>
          <p:nvPr/>
        </p:nvSpPr>
        <p:spPr>
          <a:xfrm>
            <a:off x="1288680" y="4617863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B87F29A-AC71-5E17-E765-741A44FBE1AB}"/>
              </a:ext>
            </a:extLst>
          </p:cNvPr>
          <p:cNvSpPr txBox="1"/>
          <p:nvPr/>
        </p:nvSpPr>
        <p:spPr>
          <a:xfrm>
            <a:off x="310015" y="515424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4387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CAA32D8-6C2A-30D8-0FA1-E218F3878233}"/>
              </a:ext>
            </a:extLst>
          </p:cNvPr>
          <p:cNvSpPr txBox="1"/>
          <p:nvPr/>
        </p:nvSpPr>
        <p:spPr>
          <a:xfrm>
            <a:off x="1288680" y="5154245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21493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11111E-6 L 0.07617 0.00069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617 0.00069 L 0.14831 0.0004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831 0.00046 L 0.22331 -0.00093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500"/>
                            </p:stCondLst>
                            <p:childTnLst>
                              <p:par>
                                <p:cTn id="1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5" grpId="0"/>
      <p:bldP spid="36" grpId="0"/>
      <p:bldP spid="73" grpId="0"/>
      <p:bldP spid="74" grpId="0"/>
      <p:bldP spid="85" grpId="0"/>
      <p:bldP spid="86" grpId="0"/>
      <p:bldP spid="87" grpId="0"/>
      <p:bldP spid="88" grpId="0"/>
      <p:bldP spid="89" grpId="0"/>
      <p:bldP spid="90" grpId="0"/>
      <p:bldP spid="122" grpId="0"/>
      <p:bldP spid="123" grpId="0"/>
      <p:bldP spid="124" grpId="0"/>
      <p:bldP spid="125" grpId="0"/>
      <p:bldP spid="126" grpId="0"/>
      <p:bldP spid="12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the Receiver ACK?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27715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1600200"/>
            <a:ext cx="10557565" cy="5105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ACK </a:t>
            </a:r>
            <a:r>
              <a:rPr lang="en-US" dirty="0">
                <a:solidFill>
                  <a:schemeClr val="accent1"/>
                </a:solidFill>
              </a:rPr>
              <a:t>every packet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i="1" dirty="0">
                <a:solidFill>
                  <a:schemeClr val="accent1"/>
                </a:solidFill>
              </a:rPr>
              <a:t>cumulative ACK</a:t>
            </a:r>
            <a:r>
              <a:rPr lang="en-US" dirty="0"/>
              <a:t>, where an ACK for sequence </a:t>
            </a:r>
            <a:r>
              <a:rPr lang="en-US" i="1" dirty="0"/>
              <a:t>n</a:t>
            </a:r>
            <a:r>
              <a:rPr lang="en-US" dirty="0"/>
              <a:t> implies ACKS for all </a:t>
            </a:r>
            <a:r>
              <a:rPr lang="en-US" i="1" dirty="0"/>
              <a:t>k</a:t>
            </a:r>
            <a:r>
              <a:rPr lang="en-US" dirty="0"/>
              <a:t> &lt; </a:t>
            </a:r>
            <a:r>
              <a:rPr lang="en-US" i="1" dirty="0"/>
              <a:t>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i="1" dirty="0">
                <a:solidFill>
                  <a:schemeClr val="accent1"/>
                </a:solidFill>
              </a:rPr>
              <a:t>negative ACKs </a:t>
            </a:r>
            <a:r>
              <a:rPr lang="en-US" dirty="0"/>
              <a:t>(NACKs), indicating which packet did not arrive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i="1" dirty="0">
                <a:solidFill>
                  <a:schemeClr val="accent1"/>
                </a:solidFill>
              </a:rPr>
              <a:t>selective ACKs </a:t>
            </a:r>
            <a:r>
              <a:rPr lang="en-US" dirty="0"/>
              <a:t>(SACKs), indicating those that did arrive, even if not in order</a:t>
            </a:r>
          </a:p>
          <a:p>
            <a:pPr marL="834390" lvl="1" indent="-514350"/>
            <a:r>
              <a:rPr lang="en-US" dirty="0"/>
              <a:t>SACK is an actual TCP extension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06000" y="6356351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E69AC99F-0E86-43C9-AB90-FE1161A07387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4862" y="1266272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4861" y="1571072"/>
            <a:ext cx="10861189" cy="152811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24862" y="3700775"/>
            <a:ext cx="10861190" cy="1467573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0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Numbers, Revisited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312400" cy="5257800"/>
          </a:xfrm>
        </p:spPr>
        <p:txBody>
          <a:bodyPr>
            <a:normAutofit/>
          </a:bodyPr>
          <a:lstStyle/>
          <a:p>
            <a:r>
              <a:rPr lang="en-US" dirty="0"/>
              <a:t>32 bits, unsigned</a:t>
            </a:r>
          </a:p>
          <a:p>
            <a:pPr lvl="1"/>
            <a:r>
              <a:rPr lang="en-US" dirty="0"/>
              <a:t>Why so big?</a:t>
            </a:r>
          </a:p>
          <a:p>
            <a:r>
              <a:rPr lang="en-US" dirty="0"/>
              <a:t>To avoid acknowledgement ambiguity in the window you need…</a:t>
            </a:r>
          </a:p>
          <a:p>
            <a:pPr lvl="1"/>
            <a:r>
              <a:rPr lang="en-US" dirty="0"/>
              <a:t>|Sequence # Space</a:t>
            </a:r>
            <a:r>
              <a:rPr lang="en-US"/>
              <a:t>| &gt;= </a:t>
            </a:r>
            <a:r>
              <a:rPr lang="en-US" dirty="0"/>
              <a:t>2 * |Sending Window Size|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32</a:t>
            </a:r>
            <a:r>
              <a:rPr lang="en-US" dirty="0"/>
              <a:t> &gt; 2 * 2</a:t>
            </a:r>
            <a:r>
              <a:rPr lang="en-US" baseline="300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301307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BF72C-D816-22FC-6B1F-AAF0DDFD4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8C198D-A1A3-C442-5C19-B5CFD306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3C3C98-E8AC-A62D-0BF4-4792FF04D47F}"/>
              </a:ext>
            </a:extLst>
          </p:cNvPr>
          <p:cNvSpPr txBox="1">
            <a:spLocks/>
          </p:cNvSpPr>
          <p:nvPr/>
        </p:nvSpPr>
        <p:spPr>
          <a:xfrm>
            <a:off x="269358" y="-1197"/>
            <a:ext cx="11516242" cy="855451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Ambiguous Window 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9751503-3E2A-E8DB-0AE9-F18224CFDA7C}"/>
              </a:ext>
            </a:extLst>
          </p:cNvPr>
          <p:cNvCxnSpPr>
            <a:cxnSpLocks/>
          </p:cNvCxnSpPr>
          <p:nvPr/>
        </p:nvCxnSpPr>
        <p:spPr>
          <a:xfrm>
            <a:off x="2350024" y="3311023"/>
            <a:ext cx="0" cy="32598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F503570-6672-EB69-7836-3970DF679210}"/>
              </a:ext>
            </a:extLst>
          </p:cNvPr>
          <p:cNvSpPr txBox="1"/>
          <p:nvPr/>
        </p:nvSpPr>
        <p:spPr>
          <a:xfrm>
            <a:off x="2063257" y="2750205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250824-89B8-23C1-83EA-6957673C910E}"/>
              </a:ext>
            </a:extLst>
          </p:cNvPr>
          <p:cNvGrpSpPr/>
          <p:nvPr/>
        </p:nvGrpSpPr>
        <p:grpSpPr>
          <a:xfrm>
            <a:off x="2459910" y="3387358"/>
            <a:ext cx="4862378" cy="580396"/>
            <a:chOff x="2823952" y="2214880"/>
            <a:chExt cx="4836688" cy="65299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CC7B543-8C5C-1B0C-27F3-3B74B112EC27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8607243-616D-4A03-BE39-76EAED103AF6}"/>
                </a:ext>
              </a:extLst>
            </p:cNvPr>
            <p:cNvSpPr txBox="1"/>
            <p:nvPr/>
          </p:nvSpPr>
          <p:spPr>
            <a:xfrm rot="313988">
              <a:off x="6222428" y="2291013"/>
              <a:ext cx="92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0&gt;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5AF3985-84E4-746F-1E65-42DC3223E6A3}"/>
              </a:ext>
            </a:extLst>
          </p:cNvPr>
          <p:cNvGrpSpPr/>
          <p:nvPr/>
        </p:nvGrpSpPr>
        <p:grpSpPr>
          <a:xfrm>
            <a:off x="2459908" y="3842749"/>
            <a:ext cx="4864781" cy="580396"/>
            <a:chOff x="2823952" y="2214880"/>
            <a:chExt cx="4839077" cy="652993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B45A14B0-436B-F3F3-2C79-D5A59D189ECC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73DBA5EC-FDCE-5E7E-406A-19949774F432}"/>
                </a:ext>
              </a:extLst>
            </p:cNvPr>
            <p:cNvSpPr txBox="1"/>
            <p:nvPr/>
          </p:nvSpPr>
          <p:spPr>
            <a:xfrm rot="313988">
              <a:off x="6221897" y="2333504"/>
              <a:ext cx="1441132" cy="4501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1&gt;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14E3BBD-D932-A4D7-0932-7CAA4B53D5DE}"/>
              </a:ext>
            </a:extLst>
          </p:cNvPr>
          <p:cNvGrpSpPr/>
          <p:nvPr/>
        </p:nvGrpSpPr>
        <p:grpSpPr>
          <a:xfrm>
            <a:off x="2472852" y="4357899"/>
            <a:ext cx="4862378" cy="580396"/>
            <a:chOff x="2823952" y="2214880"/>
            <a:chExt cx="4836688" cy="652993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A993CAB2-F636-240D-D27F-0BD3A2C30E18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5967E44-F013-AA2A-81FC-C91FBD8FF5F1}"/>
                </a:ext>
              </a:extLst>
            </p:cNvPr>
            <p:cNvSpPr txBox="1"/>
            <p:nvPr/>
          </p:nvSpPr>
          <p:spPr>
            <a:xfrm rot="313988">
              <a:off x="6139357" y="2285991"/>
              <a:ext cx="92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0&gt;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951B3E5-FCA3-AC29-1642-530A9AAB2844}"/>
              </a:ext>
            </a:extLst>
          </p:cNvPr>
          <p:cNvGrpSpPr/>
          <p:nvPr/>
        </p:nvGrpSpPr>
        <p:grpSpPr>
          <a:xfrm>
            <a:off x="2501500" y="5397030"/>
            <a:ext cx="4806514" cy="488948"/>
            <a:chOff x="2823952" y="3036520"/>
            <a:chExt cx="4836689" cy="55010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40F975A-F87B-6F87-F306-833137032639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6E5427A-F2D0-AC7A-FB59-5C46B4A9E128}"/>
                </a:ext>
              </a:extLst>
            </p:cNvPr>
            <p:cNvSpPr txBox="1"/>
            <p:nvPr/>
          </p:nvSpPr>
          <p:spPr>
            <a:xfrm rot="21320940">
              <a:off x="2938937" y="3070180"/>
              <a:ext cx="1298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0&gt;</a:t>
              </a:r>
            </a:p>
          </p:txBody>
        </p:sp>
      </p:grp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EC062680-D393-EBE6-D2AD-7FFAFA7AD30A}"/>
              </a:ext>
            </a:extLst>
          </p:cNvPr>
          <p:cNvSpPr txBox="1">
            <a:spLocks/>
          </p:cNvSpPr>
          <p:nvPr/>
        </p:nvSpPr>
        <p:spPr>
          <a:xfrm>
            <a:off x="203200" y="1041991"/>
            <a:ext cx="10312400" cy="1698601"/>
          </a:xfrm>
          <a:prstGeom prst="rect">
            <a:avLst/>
          </a:prstGeom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Imagine that sequence numbers are 1-bit</a:t>
            </a:r>
          </a:p>
          <a:p>
            <a:pPr lvl="1"/>
            <a:r>
              <a:rPr lang="en-US" dirty="0"/>
              <a:t>Segments are numbered zero or one</a:t>
            </a:r>
          </a:p>
          <a:p>
            <a:r>
              <a:rPr lang="en-US" dirty="0"/>
              <a:t>Assume window size = 3 segments</a:t>
            </a:r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FEE553EF-12CE-92E0-2505-8817F9E2346C}"/>
              </a:ext>
            </a:extLst>
          </p:cNvPr>
          <p:cNvSpPr/>
          <p:nvPr/>
        </p:nvSpPr>
        <p:spPr>
          <a:xfrm rot="378739">
            <a:off x="7350488" y="3658817"/>
            <a:ext cx="1587796" cy="365108"/>
          </a:xfrm>
          <a:prstGeom prst="lef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CDAD9BA8-B250-CEC5-7A4C-325231F3AB7E}"/>
              </a:ext>
            </a:extLst>
          </p:cNvPr>
          <p:cNvSpPr/>
          <p:nvPr/>
        </p:nvSpPr>
        <p:spPr>
          <a:xfrm rot="21026335">
            <a:off x="7367469" y="4416362"/>
            <a:ext cx="1587796" cy="365108"/>
          </a:xfrm>
          <a:prstGeom prst="lef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301B16D-C8C8-F135-D550-FB60CF3243D4}"/>
              </a:ext>
            </a:extLst>
          </p:cNvPr>
          <p:cNvSpPr txBox="1">
            <a:spLocks/>
          </p:cNvSpPr>
          <p:nvPr/>
        </p:nvSpPr>
        <p:spPr>
          <a:xfrm>
            <a:off x="8982817" y="3545210"/>
            <a:ext cx="2587626" cy="139308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Which segment was acknowledged?</a:t>
            </a:r>
          </a:p>
        </p:txBody>
      </p:sp>
    </p:spTree>
    <p:extLst>
      <p:ext uri="{BB962C8B-B14F-4D97-AF65-F5344CB8AC3E}">
        <p14:creationId xmlns:p14="http://schemas.microsoft.com/office/powerpoint/2010/main" val="244296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7137A-B928-CC36-D967-DB8EED03A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67D72-7367-0107-8BAA-2F3A3F8A1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7395" y="283535"/>
            <a:ext cx="9753600" cy="420340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setup, a.k.a. the three-way handshake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Establish connection state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Data transfer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Sequence numbers for reliable, in-order delivery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Perform flow control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Connection close</a:t>
            </a:r>
          </a:p>
          <a:p>
            <a:pPr marL="880110" lvl="1" indent="-514350">
              <a:buFont typeface="Arial" panose="020B0604020202020204" pitchFamily="34" charset="0"/>
              <a:buChar char="•"/>
            </a:pPr>
            <a:r>
              <a:rPr lang="en-US" sz="3300" dirty="0"/>
              <a:t>Free resources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2B3FBC-7A01-1D9B-2B34-1CE78E45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Phases of TCP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94DE0A-73E8-33E5-BB86-585DB0CF8B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157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Tear Down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5918" y="1776419"/>
            <a:ext cx="4397969" cy="4866752"/>
          </a:xfrm>
        </p:spPr>
        <p:txBody>
          <a:bodyPr/>
          <a:lstStyle/>
          <a:p>
            <a:r>
              <a:rPr lang="en-US" dirty="0"/>
              <a:t>Either side can initiate tear down</a:t>
            </a:r>
          </a:p>
          <a:p>
            <a:r>
              <a:rPr lang="en-US" dirty="0"/>
              <a:t>Other side may continue sending data</a:t>
            </a:r>
          </a:p>
          <a:p>
            <a:pPr lvl="1"/>
            <a:r>
              <a:rPr lang="en-US" dirty="0"/>
              <a:t>Half open connection</a:t>
            </a:r>
          </a:p>
          <a:p>
            <a:pPr lvl="1"/>
            <a:r>
              <a:rPr lang="en-US" i="1" dirty="0"/>
              <a:t>shutdown()</a:t>
            </a:r>
          </a:p>
          <a:p>
            <a:r>
              <a:rPr lang="en-US" dirty="0"/>
              <a:t>Acknowledge the last FIN</a:t>
            </a:r>
          </a:p>
          <a:p>
            <a:pPr lvl="1"/>
            <a:r>
              <a:rPr lang="en-US" dirty="0"/>
              <a:t>Sequence number + 1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68318" y="2062371"/>
            <a:ext cx="0" cy="458080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349528" y="2062369"/>
            <a:ext cx="12806" cy="45808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86771" y="1600705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61479" y="1600706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151084" y="2214887"/>
            <a:ext cx="4127095" cy="734955"/>
            <a:chOff x="2823952" y="2132918"/>
            <a:chExt cx="4836688" cy="73495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563463">
              <a:off x="3684614" y="2132918"/>
              <a:ext cx="32789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&lt;FIN, Seq # X, Ack # Y&gt;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151083" y="2980620"/>
            <a:ext cx="4152520" cy="640554"/>
            <a:chOff x="2823952" y="2946072"/>
            <a:chExt cx="4836689" cy="640554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186503">
              <a:off x="3092287" y="2946072"/>
              <a:ext cx="37148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Y, Ack # X+1&gt;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51084" y="4108707"/>
            <a:ext cx="4127095" cy="698248"/>
            <a:chOff x="2850395" y="3548632"/>
            <a:chExt cx="4810245" cy="698248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478195">
              <a:off x="4467261" y="3548632"/>
              <a:ext cx="1576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…&gt;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151083" y="3453645"/>
            <a:ext cx="4152520" cy="640554"/>
            <a:chOff x="2823952" y="2946072"/>
            <a:chExt cx="4836689" cy="640554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1186503">
              <a:off x="4156955" y="2946072"/>
              <a:ext cx="15855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&lt;…&gt; Data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125658" y="4928769"/>
            <a:ext cx="4152520" cy="640554"/>
            <a:chOff x="2823952" y="2946072"/>
            <a:chExt cx="4836689" cy="640554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21186503">
              <a:off x="3145727" y="2946072"/>
              <a:ext cx="36080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&lt;FIN, Seq # Z, Ack # X+1&gt;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51082" y="5656013"/>
            <a:ext cx="4186142" cy="641665"/>
            <a:chOff x="2850395" y="3605215"/>
            <a:chExt cx="4879066" cy="641665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478195">
              <a:off x="3635917" y="3605215"/>
              <a:ext cx="40935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Seq # X+1, Ack # Z+1&gt;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26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68FB4-EFF0-4CB2-7F04-74DB3E3F8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C631E-D210-D8F2-E604-C751D5AE6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Error Detection and Recovery in TCP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A2B826-CE83-917F-0DD8-3AA263FF84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D22981-ED60-7917-1BE6-6B402A71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525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64800" cy="5105400"/>
          </a:xfrm>
        </p:spPr>
        <p:txBody>
          <a:bodyPr/>
          <a:lstStyle/>
          <a:p>
            <a:r>
              <a:rPr lang="en-US" dirty="0"/>
              <a:t>Checksum detects (some) packet corruption</a:t>
            </a:r>
          </a:p>
          <a:p>
            <a:pPr lvl="1"/>
            <a:r>
              <a:rPr lang="en-US" dirty="0"/>
              <a:t>Computed over IP header, TCP header, and data</a:t>
            </a:r>
          </a:p>
          <a:p>
            <a:pPr lvl="1"/>
            <a:r>
              <a:rPr lang="en-US" dirty="0"/>
              <a:t>Corrupt packets are dropped</a:t>
            </a:r>
          </a:p>
          <a:p>
            <a:r>
              <a:rPr lang="en-US" dirty="0"/>
              <a:t>Sequence numbers catch sequence problems</a:t>
            </a:r>
          </a:p>
          <a:p>
            <a:pPr lvl="1"/>
            <a:r>
              <a:rPr lang="en-US" dirty="0"/>
              <a:t>Duplicates are ignored</a:t>
            </a:r>
          </a:p>
          <a:p>
            <a:pPr lvl="1"/>
            <a:r>
              <a:rPr lang="en-US" dirty="0"/>
              <a:t>Out-of-order packets are reordered or dropped</a:t>
            </a:r>
          </a:p>
        </p:txBody>
      </p:sp>
    </p:spTree>
    <p:extLst>
      <p:ext uri="{BB962C8B-B14F-4D97-AF65-F5344CB8AC3E}">
        <p14:creationId xmlns:p14="http://schemas.microsoft.com/office/powerpoint/2010/main" val="18857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55026-AB9A-0E91-9606-D40816FBC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A896AE-A887-5617-7869-82E6DBC2C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06D6CAF-A0D0-C4AD-68BE-89F8F4DC5BB9}"/>
              </a:ext>
            </a:extLst>
          </p:cNvPr>
          <p:cNvSpPr txBox="1">
            <a:spLocks/>
          </p:cNvSpPr>
          <p:nvPr/>
        </p:nvSpPr>
        <p:spPr>
          <a:xfrm>
            <a:off x="341172" y="-1197"/>
            <a:ext cx="11444427" cy="855451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Out-of-Order (</a:t>
            </a:r>
            <a:r>
              <a:rPr lang="en-US" dirty="0" err="1"/>
              <a:t>OoO</a:t>
            </a:r>
            <a:r>
              <a:rPr lang="en-US" dirty="0"/>
              <a:t>) Delivery 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B31E4DB-E9D0-1601-8670-8FDBEEC50D08}"/>
              </a:ext>
            </a:extLst>
          </p:cNvPr>
          <p:cNvCxnSpPr>
            <a:cxnSpLocks/>
          </p:cNvCxnSpPr>
          <p:nvPr/>
        </p:nvCxnSpPr>
        <p:spPr>
          <a:xfrm>
            <a:off x="2350024" y="2836106"/>
            <a:ext cx="0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A5291FE-1BFC-E03B-2169-89BE204CB3B8}"/>
              </a:ext>
            </a:extLst>
          </p:cNvPr>
          <p:cNvCxnSpPr>
            <a:cxnSpLocks/>
          </p:cNvCxnSpPr>
          <p:nvPr/>
        </p:nvCxnSpPr>
        <p:spPr>
          <a:xfrm>
            <a:off x="9751632" y="2836106"/>
            <a:ext cx="90344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D8B1186-D5A1-6304-D52A-DABDD789E756}"/>
              </a:ext>
            </a:extLst>
          </p:cNvPr>
          <p:cNvSpPr txBox="1"/>
          <p:nvPr/>
        </p:nvSpPr>
        <p:spPr>
          <a:xfrm>
            <a:off x="2063257" y="2275288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FE4BA-32A7-2CDD-9387-95BFCF0225E4}"/>
              </a:ext>
            </a:extLst>
          </p:cNvPr>
          <p:cNvSpPr txBox="1"/>
          <p:nvPr/>
        </p:nvSpPr>
        <p:spPr>
          <a:xfrm>
            <a:off x="9008636" y="2275288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EBE2B4-9BE0-59CA-41C9-0DEFA552882A}"/>
              </a:ext>
            </a:extLst>
          </p:cNvPr>
          <p:cNvGrpSpPr/>
          <p:nvPr/>
        </p:nvGrpSpPr>
        <p:grpSpPr>
          <a:xfrm>
            <a:off x="2459909" y="2912440"/>
            <a:ext cx="7240225" cy="652993"/>
            <a:chOff x="2823952" y="2214880"/>
            <a:chExt cx="4836688" cy="65299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161601C8-ED88-F397-2D13-05E0613088F1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2EE4CC-2F3C-3948-946D-A617E58AE6D7}"/>
                </a:ext>
              </a:extLst>
            </p:cNvPr>
            <p:cNvSpPr txBox="1"/>
            <p:nvPr/>
          </p:nvSpPr>
          <p:spPr>
            <a:xfrm rot="313988">
              <a:off x="6556635" y="2376644"/>
              <a:ext cx="92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7&gt;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5BC6C76-D168-812E-7759-C903981F0535}"/>
              </a:ext>
            </a:extLst>
          </p:cNvPr>
          <p:cNvSpPr txBox="1"/>
          <p:nvPr/>
        </p:nvSpPr>
        <p:spPr>
          <a:xfrm>
            <a:off x="341173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FD8A29-FE5E-DE15-B389-EF1411308DBE}"/>
              </a:ext>
            </a:extLst>
          </p:cNvPr>
          <p:cNvSpPr txBox="1"/>
          <p:nvPr/>
        </p:nvSpPr>
        <p:spPr>
          <a:xfrm>
            <a:off x="1319839" y="2336842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063239-20ED-0BF8-7594-73C1F8C43724}"/>
              </a:ext>
            </a:extLst>
          </p:cNvPr>
          <p:cNvSpPr txBox="1"/>
          <p:nvPr/>
        </p:nvSpPr>
        <p:spPr>
          <a:xfrm>
            <a:off x="10085152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2F51C-29F7-C838-6D5B-42E903D30012}"/>
              </a:ext>
            </a:extLst>
          </p:cNvPr>
          <p:cNvSpPr txBox="1"/>
          <p:nvPr/>
        </p:nvSpPr>
        <p:spPr>
          <a:xfrm>
            <a:off x="11063818" y="2336842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8AB582-1215-862A-2A51-E5BF6CAD38AC}"/>
              </a:ext>
            </a:extLst>
          </p:cNvPr>
          <p:cNvSpPr txBox="1"/>
          <p:nvPr/>
        </p:nvSpPr>
        <p:spPr>
          <a:xfrm>
            <a:off x="310015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E52D474-0D55-AB2F-8488-31AAC9F2A158}"/>
              </a:ext>
            </a:extLst>
          </p:cNvPr>
          <p:cNvSpPr txBox="1"/>
          <p:nvPr/>
        </p:nvSpPr>
        <p:spPr>
          <a:xfrm>
            <a:off x="1288680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FFA484-F467-C8EA-7BBD-EB02694321EB}"/>
              </a:ext>
            </a:extLst>
          </p:cNvPr>
          <p:cNvSpPr txBox="1"/>
          <p:nvPr/>
        </p:nvSpPr>
        <p:spPr>
          <a:xfrm>
            <a:off x="10121058" y="333397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8D8197-B292-672A-60F0-523E35B75C5E}"/>
              </a:ext>
            </a:extLst>
          </p:cNvPr>
          <p:cNvSpPr txBox="1"/>
          <p:nvPr/>
        </p:nvSpPr>
        <p:spPr>
          <a:xfrm>
            <a:off x="11099723" y="3333970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EF007F-49EF-C10A-CC59-3C6E410F8BAD}"/>
              </a:ext>
            </a:extLst>
          </p:cNvPr>
          <p:cNvSpPr txBox="1"/>
          <p:nvPr/>
        </p:nvSpPr>
        <p:spPr>
          <a:xfrm>
            <a:off x="10121058" y="3817691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79FDC95-3B7E-3D0B-D876-FFEB2E5FDDFD}"/>
              </a:ext>
            </a:extLst>
          </p:cNvPr>
          <p:cNvSpPr txBox="1"/>
          <p:nvPr/>
        </p:nvSpPr>
        <p:spPr>
          <a:xfrm>
            <a:off x="11099723" y="381769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6B0B94B-BD2D-C5B0-ACCE-2A32B0AC5461}"/>
              </a:ext>
            </a:extLst>
          </p:cNvPr>
          <p:cNvSpPr txBox="1"/>
          <p:nvPr/>
        </p:nvSpPr>
        <p:spPr>
          <a:xfrm>
            <a:off x="10121058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1CE3D2-08F8-4BF8-9EA9-70D3DCCA32E5}"/>
              </a:ext>
            </a:extLst>
          </p:cNvPr>
          <p:cNvSpPr txBox="1"/>
          <p:nvPr/>
        </p:nvSpPr>
        <p:spPr>
          <a:xfrm>
            <a:off x="11099723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5C45291D-7071-399E-D128-BBFBB1F035C3}"/>
              </a:ext>
            </a:extLst>
          </p:cNvPr>
          <p:cNvGrpSpPr/>
          <p:nvPr/>
        </p:nvGrpSpPr>
        <p:grpSpPr>
          <a:xfrm>
            <a:off x="2459908" y="3367831"/>
            <a:ext cx="7219027" cy="1159293"/>
            <a:chOff x="2823952" y="2214880"/>
            <a:chExt cx="4822527" cy="1159293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F0365E8-006B-6708-4EF7-4AB41351839B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4822527" cy="11592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8B0C2C2-590C-67DF-636A-8E3A87359214}"/>
                </a:ext>
              </a:extLst>
            </p:cNvPr>
            <p:cNvSpPr txBox="1"/>
            <p:nvPr/>
          </p:nvSpPr>
          <p:spPr>
            <a:xfrm rot="552725">
              <a:off x="6388021" y="2811187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1467&gt;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3961E04-28CF-180B-3315-40C9FF64FF27}"/>
              </a:ext>
            </a:extLst>
          </p:cNvPr>
          <p:cNvGrpSpPr/>
          <p:nvPr/>
        </p:nvGrpSpPr>
        <p:grpSpPr>
          <a:xfrm>
            <a:off x="2472851" y="3571511"/>
            <a:ext cx="7214069" cy="429075"/>
            <a:chOff x="2823952" y="1903410"/>
            <a:chExt cx="4819215" cy="429075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9A97C806-787C-F210-8BF5-4F4F73D947DF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4819215" cy="11760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1B40098-D261-5BEA-F26B-D05848BE943E}"/>
                </a:ext>
              </a:extLst>
            </p:cNvPr>
            <p:cNvSpPr txBox="1"/>
            <p:nvPr/>
          </p:nvSpPr>
          <p:spPr>
            <a:xfrm>
              <a:off x="6345638" y="1903410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2927&gt;</a:t>
              </a: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D6038A7A-5981-919F-79BC-86214E43D149}"/>
              </a:ext>
            </a:extLst>
          </p:cNvPr>
          <p:cNvSpPr txBox="1"/>
          <p:nvPr/>
        </p:nvSpPr>
        <p:spPr>
          <a:xfrm>
            <a:off x="10121058" y="4278659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7C863D8-DA62-FC21-9AA0-730E70DE6FC8}"/>
              </a:ext>
            </a:extLst>
          </p:cNvPr>
          <p:cNvSpPr txBox="1"/>
          <p:nvPr/>
        </p:nvSpPr>
        <p:spPr>
          <a:xfrm>
            <a:off x="11099723" y="4278659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4387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A823D4-FF9A-8CA8-B123-C09B2F74283F}"/>
              </a:ext>
            </a:extLst>
          </p:cNvPr>
          <p:cNvGrpSpPr/>
          <p:nvPr/>
        </p:nvGrpSpPr>
        <p:grpSpPr>
          <a:xfrm>
            <a:off x="2429841" y="3703096"/>
            <a:ext cx="7198490" cy="550106"/>
            <a:chOff x="2795942" y="3036520"/>
            <a:chExt cx="4864699" cy="55010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0364E986-7B63-8D20-8DBD-2874ACF60433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C5C91F0-7C63-5F67-9A4D-6CE920127EF4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211D373-4098-D5E5-F9B4-91EEDED0877C}"/>
              </a:ext>
            </a:extLst>
          </p:cNvPr>
          <p:cNvGrpSpPr/>
          <p:nvPr/>
        </p:nvGrpSpPr>
        <p:grpSpPr>
          <a:xfrm>
            <a:off x="2473327" y="4214336"/>
            <a:ext cx="7198488" cy="550106"/>
            <a:chOff x="2795943" y="3036520"/>
            <a:chExt cx="4864698" cy="550106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022450C1-2399-F7A3-8EC0-44AC78F1F5BC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0E5E5572-6263-2534-3B4E-B9F2667C6B80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F6E52C4-CDCB-CABD-F0D9-E992FF066A04}"/>
              </a:ext>
            </a:extLst>
          </p:cNvPr>
          <p:cNvGrpSpPr/>
          <p:nvPr/>
        </p:nvGrpSpPr>
        <p:grpSpPr>
          <a:xfrm>
            <a:off x="2473326" y="4691716"/>
            <a:ext cx="7198490" cy="550106"/>
            <a:chOff x="2795942" y="3036520"/>
            <a:chExt cx="4864699" cy="550106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E6B9EB68-34D9-8E0A-E4A5-0683C52F0D3C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E17699F-1584-0E5F-614D-9E7EF1102CAE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4387&gt;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AC4B39FC-CE64-F691-A8C8-2FDF161C798D}"/>
              </a:ext>
            </a:extLst>
          </p:cNvPr>
          <p:cNvSpPr txBox="1"/>
          <p:nvPr/>
        </p:nvSpPr>
        <p:spPr>
          <a:xfrm>
            <a:off x="10121058" y="49344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C64E08F-660B-EC0C-F33D-3AA4605CF25D}"/>
              </a:ext>
            </a:extLst>
          </p:cNvPr>
          <p:cNvSpPr txBox="1"/>
          <p:nvPr/>
        </p:nvSpPr>
        <p:spPr>
          <a:xfrm>
            <a:off x="11099723" y="49344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5847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E92CA34-EC63-5E60-1349-8C8DBE3A2173}"/>
              </a:ext>
            </a:extLst>
          </p:cNvPr>
          <p:cNvSpPr txBox="1"/>
          <p:nvPr/>
        </p:nvSpPr>
        <p:spPr>
          <a:xfrm>
            <a:off x="10121058" y="5722976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124CCD5-EAD4-B861-FA0A-48E43664C809}"/>
              </a:ext>
            </a:extLst>
          </p:cNvPr>
          <p:cNvSpPr txBox="1"/>
          <p:nvPr/>
        </p:nvSpPr>
        <p:spPr>
          <a:xfrm>
            <a:off x="11099723" y="572297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7307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AA239F0-A3BF-F60B-7D2E-597C30F61209}"/>
              </a:ext>
            </a:extLst>
          </p:cNvPr>
          <p:cNvSpPr txBox="1"/>
          <p:nvPr/>
        </p:nvSpPr>
        <p:spPr>
          <a:xfrm>
            <a:off x="10121058" y="6183944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71D518E-663B-1458-4FE1-5800FABF0D5D}"/>
              </a:ext>
            </a:extLst>
          </p:cNvPr>
          <p:cNvSpPr txBox="1"/>
          <p:nvPr/>
        </p:nvSpPr>
        <p:spPr>
          <a:xfrm>
            <a:off x="11099723" y="6183944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8767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F4D720A5-F7C9-17E7-9E68-35CEFFBC7384}"/>
              </a:ext>
            </a:extLst>
          </p:cNvPr>
          <p:cNvGrpSpPr/>
          <p:nvPr/>
        </p:nvGrpSpPr>
        <p:grpSpPr>
          <a:xfrm>
            <a:off x="2503420" y="4470990"/>
            <a:ext cx="7578253" cy="652993"/>
            <a:chOff x="2823952" y="2214880"/>
            <a:chExt cx="5062500" cy="652993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1512E289-331F-C9EA-F2D6-4B8AC2B30A34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43C62379-EA3C-B49D-A233-D98B7CD55467}"/>
                </a:ext>
              </a:extLst>
            </p:cNvPr>
            <p:cNvSpPr txBox="1"/>
            <p:nvPr/>
          </p:nvSpPr>
          <p:spPr>
            <a:xfrm rot="313988">
              <a:off x="6400970" y="2354178"/>
              <a:ext cx="14854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4387&gt;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F759D7A-2F57-F1D0-959F-277825CF63FE}"/>
              </a:ext>
            </a:extLst>
          </p:cNvPr>
          <p:cNvGrpSpPr/>
          <p:nvPr/>
        </p:nvGrpSpPr>
        <p:grpSpPr>
          <a:xfrm>
            <a:off x="2503419" y="5349905"/>
            <a:ext cx="7375685" cy="652993"/>
            <a:chOff x="2823952" y="2214880"/>
            <a:chExt cx="4927178" cy="652993"/>
          </a:xfrm>
        </p:grpSpPr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4D9DF0E7-F9D2-E459-751F-8EE42CCCB976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A37B192-8B31-7664-D933-F70BA1D89AFA}"/>
                </a:ext>
              </a:extLst>
            </p:cNvPr>
            <p:cNvSpPr txBox="1"/>
            <p:nvPr/>
          </p:nvSpPr>
          <p:spPr>
            <a:xfrm rot="313988">
              <a:off x="6425868" y="2360139"/>
              <a:ext cx="13252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5847&gt;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82EC4585-1D59-97B6-96DC-6D5AB5237F5A}"/>
              </a:ext>
            </a:extLst>
          </p:cNvPr>
          <p:cNvGrpSpPr/>
          <p:nvPr/>
        </p:nvGrpSpPr>
        <p:grpSpPr>
          <a:xfrm>
            <a:off x="2524878" y="5839895"/>
            <a:ext cx="7375724" cy="652993"/>
            <a:chOff x="2823952" y="2214880"/>
            <a:chExt cx="4927206" cy="652993"/>
          </a:xfrm>
        </p:grpSpPr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DDE68B4A-F93E-11A6-49E6-B7F079989B41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F95B1857-9A71-A7B2-6E24-9DDD5418FCBD}"/>
                </a:ext>
              </a:extLst>
            </p:cNvPr>
            <p:cNvSpPr txBox="1"/>
            <p:nvPr/>
          </p:nvSpPr>
          <p:spPr>
            <a:xfrm rot="313988">
              <a:off x="6412540" y="2359227"/>
              <a:ext cx="13386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7307&gt;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A0FAE702-5004-F2C2-8B14-FDEE13E46B28}"/>
              </a:ext>
            </a:extLst>
          </p:cNvPr>
          <p:cNvSpPr txBox="1"/>
          <p:nvPr/>
        </p:nvSpPr>
        <p:spPr>
          <a:xfrm>
            <a:off x="310015" y="40925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79FD86F-5218-A77C-F0AE-DAC1F80758CA}"/>
              </a:ext>
            </a:extLst>
          </p:cNvPr>
          <p:cNvSpPr txBox="1"/>
          <p:nvPr/>
        </p:nvSpPr>
        <p:spPr>
          <a:xfrm>
            <a:off x="1288680" y="40925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089CCF8-725C-1222-BBDE-323F776E00A4}"/>
              </a:ext>
            </a:extLst>
          </p:cNvPr>
          <p:cNvSpPr txBox="1"/>
          <p:nvPr/>
        </p:nvSpPr>
        <p:spPr>
          <a:xfrm>
            <a:off x="310015" y="4617863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CACCCD5-AFAB-6E04-769A-B5A1AECFC21F}"/>
              </a:ext>
            </a:extLst>
          </p:cNvPr>
          <p:cNvSpPr txBox="1"/>
          <p:nvPr/>
        </p:nvSpPr>
        <p:spPr>
          <a:xfrm>
            <a:off x="1288680" y="4617863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49E658D-3CA9-ABD4-0CE3-1873F6FA3A98}"/>
              </a:ext>
            </a:extLst>
          </p:cNvPr>
          <p:cNvSpPr txBox="1"/>
          <p:nvPr/>
        </p:nvSpPr>
        <p:spPr>
          <a:xfrm>
            <a:off x="310015" y="515424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4387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8711BA9-316C-97D4-A080-0976C2FB58A5}"/>
              </a:ext>
            </a:extLst>
          </p:cNvPr>
          <p:cNvSpPr txBox="1"/>
          <p:nvPr/>
        </p:nvSpPr>
        <p:spPr>
          <a:xfrm>
            <a:off x="1288680" y="5154245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59197C6-B034-6CB8-D471-238B13EE148E}"/>
              </a:ext>
            </a:extLst>
          </p:cNvPr>
          <p:cNvSpPr txBox="1">
            <a:spLocks/>
          </p:cNvSpPr>
          <p:nvPr/>
        </p:nvSpPr>
        <p:spPr>
          <a:xfrm>
            <a:off x="745183" y="949605"/>
            <a:ext cx="10737271" cy="121640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Assume windows size = 3, all segments contain 1460 bytes of data</a:t>
            </a:r>
          </a:p>
          <a:p>
            <a:r>
              <a:rPr lang="en-US" dirty="0"/>
              <a:t>Assume </a:t>
            </a:r>
            <a:r>
              <a:rPr lang="en-US" dirty="0" err="1"/>
              <a:t>OoO</a:t>
            </a:r>
            <a:r>
              <a:rPr lang="en-US" dirty="0"/>
              <a:t> segments are buffered by the receiver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0CA25F3-7A8A-8513-FEDA-A15EDB387C86}"/>
              </a:ext>
            </a:extLst>
          </p:cNvPr>
          <p:cNvSpPr/>
          <p:nvPr/>
        </p:nvSpPr>
        <p:spPr>
          <a:xfrm>
            <a:off x="10098636" y="1855456"/>
            <a:ext cx="1809941" cy="1323588"/>
          </a:xfrm>
          <a:prstGeom prst="wedgeRectCallout">
            <a:avLst>
              <a:gd name="adj1" fmla="val -548"/>
              <a:gd name="adj2" fmla="val 106987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 # only increments in order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4C0D53D6-7DBC-B5F4-79A5-982F2A51D312}"/>
              </a:ext>
            </a:extLst>
          </p:cNvPr>
          <p:cNvSpPr/>
          <p:nvPr/>
        </p:nvSpPr>
        <p:spPr>
          <a:xfrm>
            <a:off x="4790245" y="2550063"/>
            <a:ext cx="1351218" cy="935245"/>
          </a:xfrm>
          <a:prstGeom prst="wedgeRectCallout">
            <a:avLst>
              <a:gd name="adj1" fmla="val -61043"/>
              <a:gd name="adj2" fmla="val 127726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Duplicate ACK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371BF0DA-C9A1-93DA-4A6D-75A8977FA878}"/>
              </a:ext>
            </a:extLst>
          </p:cNvPr>
          <p:cNvSpPr/>
          <p:nvPr/>
        </p:nvSpPr>
        <p:spPr>
          <a:xfrm>
            <a:off x="2908632" y="5497466"/>
            <a:ext cx="2250901" cy="1158226"/>
          </a:xfrm>
          <a:prstGeom prst="wedgeRectCallout">
            <a:avLst>
              <a:gd name="adj1" fmla="val -62890"/>
              <a:gd name="adj2" fmla="val -102540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Windows does not slide, no transmission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65282B2C-FCA3-F81C-9676-DC94F3983074}"/>
              </a:ext>
            </a:extLst>
          </p:cNvPr>
          <p:cNvSpPr/>
          <p:nvPr/>
        </p:nvSpPr>
        <p:spPr>
          <a:xfrm>
            <a:off x="9987545" y="5394424"/>
            <a:ext cx="2073606" cy="1364309"/>
          </a:xfrm>
          <a:prstGeom prst="wedgeRectCallout">
            <a:avLst>
              <a:gd name="adj1" fmla="val -1573"/>
              <a:gd name="adj2" fmla="val -111227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 # catches up by two segments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2BAC68CC-68D3-1EF8-C882-42847DD69F50}"/>
              </a:ext>
            </a:extLst>
          </p:cNvPr>
          <p:cNvSpPr/>
          <p:nvPr/>
        </p:nvSpPr>
        <p:spPr>
          <a:xfrm>
            <a:off x="144836" y="5638321"/>
            <a:ext cx="1858553" cy="1158226"/>
          </a:xfrm>
          <a:prstGeom prst="wedgeRectCallout">
            <a:avLst>
              <a:gd name="adj1" fmla="val -21318"/>
              <a:gd name="adj2" fmla="val -65208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Window slides by two segments</a:t>
            </a:r>
          </a:p>
        </p:txBody>
      </p:sp>
    </p:spTree>
    <p:extLst>
      <p:ext uri="{BB962C8B-B14F-4D97-AF65-F5344CB8AC3E}">
        <p14:creationId xmlns:p14="http://schemas.microsoft.com/office/powerpoint/2010/main" val="48418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0"/>
                            </p:stCondLst>
                            <p:childTnLst>
                              <p:par>
                                <p:cTn id="1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000"/>
                            </p:stCondLst>
                            <p:childTnLst>
                              <p:par>
                                <p:cTn id="1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5" grpId="0"/>
      <p:bldP spid="36" grpId="0"/>
      <p:bldP spid="73" grpId="0"/>
      <p:bldP spid="74" grpId="0"/>
      <p:bldP spid="85" grpId="0"/>
      <p:bldP spid="86" grpId="0"/>
      <p:bldP spid="87" grpId="0"/>
      <p:bldP spid="88" grpId="0"/>
      <p:bldP spid="89" grpId="0"/>
      <p:bldP spid="90" grpId="0"/>
      <p:bldP spid="122" grpId="0"/>
      <p:bldP spid="123" grpId="0"/>
      <p:bldP spid="124" grpId="0"/>
      <p:bldP spid="125" grpId="0"/>
      <p:bldP spid="126" grpId="0"/>
      <p:bldP spid="127" grpId="0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D7950-9567-8FF0-9F85-6ADBD58B2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FCCB17-5E56-FCFB-DBD5-1339B56EC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335BEB-A348-571D-A362-159E02CEE097}"/>
              </a:ext>
            </a:extLst>
          </p:cNvPr>
          <p:cNvSpPr txBox="1">
            <a:spLocks/>
          </p:cNvSpPr>
          <p:nvPr/>
        </p:nvSpPr>
        <p:spPr>
          <a:xfrm>
            <a:off x="341172" y="-1197"/>
            <a:ext cx="11444427" cy="855451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Packet Loss 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E51858-F28A-54E7-C6EC-2FC5D4E81381}"/>
              </a:ext>
            </a:extLst>
          </p:cNvPr>
          <p:cNvCxnSpPr>
            <a:cxnSpLocks/>
          </p:cNvCxnSpPr>
          <p:nvPr/>
        </p:nvCxnSpPr>
        <p:spPr>
          <a:xfrm>
            <a:off x="2350024" y="2836106"/>
            <a:ext cx="0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9D8C9D6-0468-DA97-8059-98B61EAE839F}"/>
              </a:ext>
            </a:extLst>
          </p:cNvPr>
          <p:cNvCxnSpPr>
            <a:cxnSpLocks/>
          </p:cNvCxnSpPr>
          <p:nvPr/>
        </p:nvCxnSpPr>
        <p:spPr>
          <a:xfrm>
            <a:off x="9751632" y="2836106"/>
            <a:ext cx="90344" cy="389784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DDA8E14-241A-0C68-A664-B7B096C6808C}"/>
              </a:ext>
            </a:extLst>
          </p:cNvPr>
          <p:cNvSpPr txBox="1"/>
          <p:nvPr/>
        </p:nvSpPr>
        <p:spPr>
          <a:xfrm>
            <a:off x="2063257" y="2275288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EAD336-CFA5-3B3A-FAAC-FEDE9F36CF22}"/>
              </a:ext>
            </a:extLst>
          </p:cNvPr>
          <p:cNvSpPr txBox="1"/>
          <p:nvPr/>
        </p:nvSpPr>
        <p:spPr>
          <a:xfrm>
            <a:off x="9008636" y="2275288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3071210-B1D6-CCFE-2564-8C3B1995C0DD}"/>
              </a:ext>
            </a:extLst>
          </p:cNvPr>
          <p:cNvGrpSpPr/>
          <p:nvPr/>
        </p:nvGrpSpPr>
        <p:grpSpPr>
          <a:xfrm>
            <a:off x="2459909" y="2912440"/>
            <a:ext cx="7240225" cy="652993"/>
            <a:chOff x="2823952" y="2214880"/>
            <a:chExt cx="4836688" cy="65299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A77FEE8-8178-8147-279C-9682BFD818F1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D22841A-3B0F-61C8-2072-66A783925812}"/>
                </a:ext>
              </a:extLst>
            </p:cNvPr>
            <p:cNvSpPr txBox="1"/>
            <p:nvPr/>
          </p:nvSpPr>
          <p:spPr>
            <a:xfrm rot="313988">
              <a:off x="6556635" y="2376644"/>
              <a:ext cx="92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7&gt;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8A94FF3-1FB8-E492-D27D-F63037E5D24C}"/>
              </a:ext>
            </a:extLst>
          </p:cNvPr>
          <p:cNvSpPr txBox="1"/>
          <p:nvPr/>
        </p:nvSpPr>
        <p:spPr>
          <a:xfrm>
            <a:off x="341173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B8CF32-0C1D-266F-52D1-F4F78ED77B3D}"/>
              </a:ext>
            </a:extLst>
          </p:cNvPr>
          <p:cNvSpPr txBox="1"/>
          <p:nvPr/>
        </p:nvSpPr>
        <p:spPr>
          <a:xfrm>
            <a:off x="1319839" y="2336842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828E80-156F-5D28-6B59-827768A54F8A}"/>
              </a:ext>
            </a:extLst>
          </p:cNvPr>
          <p:cNvSpPr txBox="1"/>
          <p:nvPr/>
        </p:nvSpPr>
        <p:spPr>
          <a:xfrm>
            <a:off x="10085152" y="2336842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37FE0C-03E0-0959-A67E-D14358FECA4B}"/>
              </a:ext>
            </a:extLst>
          </p:cNvPr>
          <p:cNvSpPr txBox="1"/>
          <p:nvPr/>
        </p:nvSpPr>
        <p:spPr>
          <a:xfrm>
            <a:off x="11063818" y="2336842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D87DF0-622B-651A-49F9-857D3618B943}"/>
              </a:ext>
            </a:extLst>
          </p:cNvPr>
          <p:cNvSpPr txBox="1"/>
          <p:nvPr/>
        </p:nvSpPr>
        <p:spPr>
          <a:xfrm>
            <a:off x="310015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923D290-4AD0-ED4C-44FF-071547BB6E5D}"/>
              </a:ext>
            </a:extLst>
          </p:cNvPr>
          <p:cNvSpPr txBox="1"/>
          <p:nvPr/>
        </p:nvSpPr>
        <p:spPr>
          <a:xfrm>
            <a:off x="1288680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B8458B-D97C-620D-7096-98CC95E84FD2}"/>
              </a:ext>
            </a:extLst>
          </p:cNvPr>
          <p:cNvSpPr txBox="1"/>
          <p:nvPr/>
        </p:nvSpPr>
        <p:spPr>
          <a:xfrm>
            <a:off x="10121058" y="333397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0AFEDB0-4D22-A665-DF15-1FA357E16DA3}"/>
              </a:ext>
            </a:extLst>
          </p:cNvPr>
          <p:cNvSpPr txBox="1"/>
          <p:nvPr/>
        </p:nvSpPr>
        <p:spPr>
          <a:xfrm>
            <a:off x="11099723" y="3333970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C4C2CAF-F583-FCC1-5E22-50DB9934D37F}"/>
              </a:ext>
            </a:extLst>
          </p:cNvPr>
          <p:cNvSpPr txBox="1"/>
          <p:nvPr/>
        </p:nvSpPr>
        <p:spPr>
          <a:xfrm>
            <a:off x="10121058" y="3817691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48D546-9B4F-DF94-4D0A-1C5154C8EA66}"/>
              </a:ext>
            </a:extLst>
          </p:cNvPr>
          <p:cNvSpPr txBox="1"/>
          <p:nvPr/>
        </p:nvSpPr>
        <p:spPr>
          <a:xfrm>
            <a:off x="11099723" y="381769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FDC13F-6848-2D83-26D9-C97F37776504}"/>
              </a:ext>
            </a:extLst>
          </p:cNvPr>
          <p:cNvSpPr txBox="1"/>
          <p:nvPr/>
        </p:nvSpPr>
        <p:spPr>
          <a:xfrm>
            <a:off x="10121058" y="26931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ACF2BAA-907F-2EA8-CE5E-02333363B299}"/>
              </a:ext>
            </a:extLst>
          </p:cNvPr>
          <p:cNvSpPr txBox="1"/>
          <p:nvPr/>
        </p:nvSpPr>
        <p:spPr>
          <a:xfrm>
            <a:off x="11099723" y="269314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FFB5345A-7974-0387-13E4-80039D83E2C9}"/>
              </a:ext>
            </a:extLst>
          </p:cNvPr>
          <p:cNvGrpSpPr/>
          <p:nvPr/>
        </p:nvGrpSpPr>
        <p:grpSpPr>
          <a:xfrm>
            <a:off x="2471289" y="3108533"/>
            <a:ext cx="3505122" cy="511887"/>
            <a:chOff x="2823952" y="1984444"/>
            <a:chExt cx="2341527" cy="511887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ED2C56D-F0CE-4952-01FB-67559C942558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2341527" cy="28145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8676BBF-160A-8A31-BF55-2D6397BC23D6}"/>
                </a:ext>
              </a:extLst>
            </p:cNvPr>
            <p:cNvSpPr txBox="1"/>
            <p:nvPr/>
          </p:nvSpPr>
          <p:spPr>
            <a:xfrm rot="332116">
              <a:off x="3272507" y="1984444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1467&gt;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B4E0003-53A4-B504-3B78-5AF584D89671}"/>
              </a:ext>
            </a:extLst>
          </p:cNvPr>
          <p:cNvGrpSpPr/>
          <p:nvPr/>
        </p:nvGrpSpPr>
        <p:grpSpPr>
          <a:xfrm>
            <a:off x="2472851" y="3571511"/>
            <a:ext cx="7214069" cy="429075"/>
            <a:chOff x="2823952" y="1903410"/>
            <a:chExt cx="4819215" cy="429075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E47D2379-7F26-4DC8-C306-7FB1FF8BB046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4819215" cy="11760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965D9B0-82F3-3F9B-DA7D-78CA19194D59}"/>
                </a:ext>
              </a:extLst>
            </p:cNvPr>
            <p:cNvSpPr txBox="1"/>
            <p:nvPr/>
          </p:nvSpPr>
          <p:spPr>
            <a:xfrm>
              <a:off x="6345638" y="1903410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2927&gt;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F4DD71D-C300-FBEC-6919-58CA04FB7504}"/>
              </a:ext>
            </a:extLst>
          </p:cNvPr>
          <p:cNvGrpSpPr/>
          <p:nvPr/>
        </p:nvGrpSpPr>
        <p:grpSpPr>
          <a:xfrm>
            <a:off x="2429841" y="3703096"/>
            <a:ext cx="7198490" cy="550106"/>
            <a:chOff x="2795942" y="3036520"/>
            <a:chExt cx="4864699" cy="55010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A0EA762-49E3-B340-A5A8-DD37B722C801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EB62B70-058F-7860-3A60-E9E632EA3CE1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AF37043-E516-D43C-703F-FA654C2D9B78}"/>
              </a:ext>
            </a:extLst>
          </p:cNvPr>
          <p:cNvGrpSpPr/>
          <p:nvPr/>
        </p:nvGrpSpPr>
        <p:grpSpPr>
          <a:xfrm>
            <a:off x="2473327" y="4214336"/>
            <a:ext cx="7198488" cy="550106"/>
            <a:chOff x="2795943" y="3036520"/>
            <a:chExt cx="4864698" cy="550106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C7862604-210C-F105-F6A2-5A85BCC41047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07F2834-A1FF-A0F7-3B45-4EEDD4853E4F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550E9BFE-1AF9-7920-AA50-3D3BEC247F36}"/>
              </a:ext>
            </a:extLst>
          </p:cNvPr>
          <p:cNvSpPr txBox="1"/>
          <p:nvPr/>
        </p:nvSpPr>
        <p:spPr>
          <a:xfrm>
            <a:off x="10121058" y="49344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EEDB5B4-32D0-28DA-FAFD-A65F9D58062B}"/>
              </a:ext>
            </a:extLst>
          </p:cNvPr>
          <p:cNvSpPr txBox="1"/>
          <p:nvPr/>
        </p:nvSpPr>
        <p:spPr>
          <a:xfrm>
            <a:off x="11099723" y="49344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D3A58891-627C-20D0-4039-D4ECDE9B74DE}"/>
              </a:ext>
            </a:extLst>
          </p:cNvPr>
          <p:cNvGrpSpPr/>
          <p:nvPr/>
        </p:nvGrpSpPr>
        <p:grpSpPr>
          <a:xfrm>
            <a:off x="2503420" y="4470990"/>
            <a:ext cx="7578253" cy="652993"/>
            <a:chOff x="2823952" y="2214880"/>
            <a:chExt cx="5062500" cy="652993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70B24158-5A9C-319A-06DF-2B6485B570D4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2B8E6EB3-48E0-B713-3217-0FC63A9B84E3}"/>
                </a:ext>
              </a:extLst>
            </p:cNvPr>
            <p:cNvSpPr txBox="1"/>
            <p:nvPr/>
          </p:nvSpPr>
          <p:spPr>
            <a:xfrm rot="313988">
              <a:off x="6400970" y="2354178"/>
              <a:ext cx="14854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4387&gt;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6E1508AB-4DAD-4A72-FB3B-B6A13DB7B1D6}"/>
              </a:ext>
            </a:extLst>
          </p:cNvPr>
          <p:cNvSpPr txBox="1"/>
          <p:nvPr/>
        </p:nvSpPr>
        <p:spPr>
          <a:xfrm>
            <a:off x="310015" y="409256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1648BF-9814-46F7-3AF3-A33810CEC448}"/>
              </a:ext>
            </a:extLst>
          </p:cNvPr>
          <p:cNvSpPr txBox="1"/>
          <p:nvPr/>
        </p:nvSpPr>
        <p:spPr>
          <a:xfrm>
            <a:off x="1288680" y="40925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5D42C5D-562B-15A2-A2EA-61047CBA712B}"/>
              </a:ext>
            </a:extLst>
          </p:cNvPr>
          <p:cNvSpPr txBox="1"/>
          <p:nvPr/>
        </p:nvSpPr>
        <p:spPr>
          <a:xfrm>
            <a:off x="310015" y="4617863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B0E6203-76C9-A870-5A4E-9F28AAAA95C0}"/>
              </a:ext>
            </a:extLst>
          </p:cNvPr>
          <p:cNvSpPr txBox="1"/>
          <p:nvPr/>
        </p:nvSpPr>
        <p:spPr>
          <a:xfrm>
            <a:off x="1288680" y="4617863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C26D733C-0AF9-1E5D-63EF-8B12EAF171D2}"/>
              </a:ext>
            </a:extLst>
          </p:cNvPr>
          <p:cNvSpPr txBox="1">
            <a:spLocks/>
          </p:cNvSpPr>
          <p:nvPr/>
        </p:nvSpPr>
        <p:spPr>
          <a:xfrm>
            <a:off x="745183" y="949605"/>
            <a:ext cx="10737271" cy="121640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Assume windows size = 3, all segments contain 1460 bytes of data</a:t>
            </a:r>
          </a:p>
          <a:p>
            <a:r>
              <a:rPr lang="en-US" dirty="0"/>
              <a:t>Assume </a:t>
            </a:r>
            <a:r>
              <a:rPr lang="en-US" dirty="0" err="1"/>
              <a:t>OoO</a:t>
            </a:r>
            <a:r>
              <a:rPr lang="en-US" dirty="0"/>
              <a:t> segments are buffered by the receiver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B62CB11C-F4D7-0E63-EF8E-91DD13BD12C4}"/>
              </a:ext>
            </a:extLst>
          </p:cNvPr>
          <p:cNvSpPr/>
          <p:nvPr/>
        </p:nvSpPr>
        <p:spPr>
          <a:xfrm>
            <a:off x="10098636" y="1855456"/>
            <a:ext cx="1809941" cy="1323588"/>
          </a:xfrm>
          <a:prstGeom prst="wedgeRectCallout">
            <a:avLst>
              <a:gd name="adj1" fmla="val -548"/>
              <a:gd name="adj2" fmla="val 106987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 # only increments in order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18E6708-1148-4ED2-D1EE-F1EEDE81429B}"/>
              </a:ext>
            </a:extLst>
          </p:cNvPr>
          <p:cNvSpPr/>
          <p:nvPr/>
        </p:nvSpPr>
        <p:spPr>
          <a:xfrm>
            <a:off x="4685760" y="2392050"/>
            <a:ext cx="1351218" cy="935245"/>
          </a:xfrm>
          <a:prstGeom prst="wedgeRectCallout">
            <a:avLst>
              <a:gd name="adj1" fmla="val -53174"/>
              <a:gd name="adj2" fmla="val 145916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Duplicate ACK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2DEC23AF-2998-CA9E-D6D2-20A44F6B0982}"/>
              </a:ext>
            </a:extLst>
          </p:cNvPr>
          <p:cNvSpPr/>
          <p:nvPr/>
        </p:nvSpPr>
        <p:spPr>
          <a:xfrm>
            <a:off x="2908632" y="5497466"/>
            <a:ext cx="2250901" cy="1158226"/>
          </a:xfrm>
          <a:prstGeom prst="wedgeRectCallout">
            <a:avLst>
              <a:gd name="adj1" fmla="val -62890"/>
              <a:gd name="adj2" fmla="val -102540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Window does not slide, no transmission</a:t>
            </a:r>
          </a:p>
        </p:txBody>
      </p:sp>
      <p:sp>
        <p:nvSpPr>
          <p:cNvPr id="22" name="Multiplication Sign 21">
            <a:extLst>
              <a:ext uri="{FF2B5EF4-FFF2-40B4-BE49-F238E27FC236}">
                <a16:creationId xmlns:a16="http://schemas.microsoft.com/office/drawing/2014/main" id="{9D87E8B4-E757-339A-384E-715959A91999}"/>
              </a:ext>
            </a:extLst>
          </p:cNvPr>
          <p:cNvSpPr/>
          <p:nvPr/>
        </p:nvSpPr>
        <p:spPr>
          <a:xfrm>
            <a:off x="5912195" y="3407319"/>
            <a:ext cx="448116" cy="448116"/>
          </a:xfrm>
          <a:prstGeom prst="mathMultiply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18FE860-750E-68A1-E895-66124B281290}"/>
              </a:ext>
            </a:extLst>
          </p:cNvPr>
          <p:cNvGrpSpPr/>
          <p:nvPr/>
        </p:nvGrpSpPr>
        <p:grpSpPr>
          <a:xfrm>
            <a:off x="2463704" y="5253769"/>
            <a:ext cx="7198488" cy="550106"/>
            <a:chOff x="2795943" y="3036520"/>
            <a:chExt cx="4864698" cy="550106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6E2DA42-D470-F3B2-B071-E71D7AC40A88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6A47106-ACB4-E781-3CFE-2B4BB5619CE9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88D2A44C-131F-3648-DB60-9A2E6627C01A}"/>
              </a:ext>
            </a:extLst>
          </p:cNvPr>
          <p:cNvSpPr txBox="1"/>
          <p:nvPr/>
        </p:nvSpPr>
        <p:spPr>
          <a:xfrm>
            <a:off x="327999" y="5622282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19ED7A9-34A8-B170-1AC5-DCBC88A6D383}"/>
              </a:ext>
            </a:extLst>
          </p:cNvPr>
          <p:cNvSpPr txBox="1"/>
          <p:nvPr/>
        </p:nvSpPr>
        <p:spPr>
          <a:xfrm>
            <a:off x="1306664" y="562228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408202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5" grpId="0"/>
      <p:bldP spid="36" grpId="0"/>
      <p:bldP spid="85" grpId="0"/>
      <p:bldP spid="86" grpId="0"/>
      <p:bldP spid="122" grpId="0"/>
      <p:bldP spid="123" grpId="0"/>
      <p:bldP spid="124" grpId="0"/>
      <p:bldP spid="125" grpId="0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22" grpId="0" animBg="1"/>
      <p:bldP spid="34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for Multiplexing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22998" y="1600200"/>
            <a:ext cx="5588203" cy="5105400"/>
          </a:xfrm>
        </p:spPr>
        <p:txBody>
          <a:bodyPr/>
          <a:lstStyle/>
          <a:p>
            <a:r>
              <a:rPr lang="en-US" dirty="0"/>
              <a:t>Datagram network</a:t>
            </a:r>
          </a:p>
          <a:p>
            <a:pPr lvl="1"/>
            <a:r>
              <a:rPr lang="en-US" dirty="0"/>
              <a:t>No circuits</a:t>
            </a:r>
          </a:p>
          <a:p>
            <a:pPr lvl="1"/>
            <a:r>
              <a:rPr lang="en-US" dirty="0"/>
              <a:t>No connections</a:t>
            </a:r>
          </a:p>
          <a:p>
            <a:r>
              <a:rPr lang="en-US" dirty="0"/>
              <a:t>Clients run many applications at the same time</a:t>
            </a:r>
          </a:p>
          <a:p>
            <a:pPr lvl="1"/>
            <a:r>
              <a:rPr lang="en-US" dirty="0"/>
              <a:t>Who to deliver packets to?</a:t>
            </a:r>
          </a:p>
          <a:p>
            <a:r>
              <a:rPr lang="en-US" dirty="0"/>
              <a:t>IP header “protocol” field</a:t>
            </a:r>
          </a:p>
          <a:p>
            <a:pPr lvl="1"/>
            <a:r>
              <a:rPr lang="en-US" dirty="0"/>
              <a:t>8 bits = 256 concurrent streams</a:t>
            </a:r>
          </a:p>
          <a:p>
            <a:r>
              <a:rPr lang="en-US" dirty="0"/>
              <a:t>Insert Transport Layer to handle </a:t>
            </a:r>
            <a:r>
              <a:rPr lang="en-US" dirty="0" err="1"/>
              <a:t>demultiplexing</a:t>
            </a:r>
            <a:endParaRPr lang="en-US" dirty="0"/>
          </a:p>
        </p:txBody>
      </p:sp>
      <p:cxnSp>
        <p:nvCxnSpPr>
          <p:cNvPr id="15" name="Straight Connector 14"/>
          <p:cNvCxnSpPr>
            <a:endCxn id="11" idx="0"/>
          </p:cNvCxnSpPr>
          <p:nvPr/>
        </p:nvCxnSpPr>
        <p:spPr>
          <a:xfrm>
            <a:off x="7073071" y="2293949"/>
            <a:ext cx="1121196" cy="14773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1" idx="0"/>
          </p:cNvCxnSpPr>
          <p:nvPr/>
        </p:nvCxnSpPr>
        <p:spPr>
          <a:xfrm flipH="1">
            <a:off x="8194267" y="2293925"/>
            <a:ext cx="351620" cy="1477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0"/>
          </p:cNvCxnSpPr>
          <p:nvPr/>
        </p:nvCxnSpPr>
        <p:spPr>
          <a:xfrm flipH="1">
            <a:off x="8194268" y="2293949"/>
            <a:ext cx="1983065" cy="14773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Up Arrow 26"/>
          <p:cNvSpPr/>
          <p:nvPr/>
        </p:nvSpPr>
        <p:spPr>
          <a:xfrm>
            <a:off x="6969838" y="5604236"/>
            <a:ext cx="2452650" cy="1059136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Packet</a:t>
            </a:r>
          </a:p>
        </p:txBody>
      </p:sp>
      <p:pic>
        <p:nvPicPr>
          <p:cNvPr id="7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604" y="1672431"/>
            <a:ext cx="1243037" cy="12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003" y="1694041"/>
            <a:ext cx="1199771" cy="119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108" y="1619737"/>
            <a:ext cx="1348376" cy="134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7072940" y="3771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072940" y="4349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7073071" y="4922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pic>
        <p:nvPicPr>
          <p:cNvPr id="14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6262" y="4055594"/>
            <a:ext cx="1635731" cy="1635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Content Placeholder 2"/>
          <p:cNvSpPr txBox="1">
            <a:spLocks/>
          </p:cNvSpPr>
          <p:nvPr/>
        </p:nvSpPr>
        <p:spPr>
          <a:xfrm>
            <a:off x="7074836" y="3198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243610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EA035-14D1-3B19-526F-CDCDEAB7F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C5DBA3-0313-08C4-2EC6-16784774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4B828A9-6264-FC34-66CB-4C46D0EB04C2}"/>
              </a:ext>
            </a:extLst>
          </p:cNvPr>
          <p:cNvCxnSpPr>
            <a:cxnSpLocks/>
          </p:cNvCxnSpPr>
          <p:nvPr/>
        </p:nvCxnSpPr>
        <p:spPr>
          <a:xfrm>
            <a:off x="2383076" y="681241"/>
            <a:ext cx="0" cy="575765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C932CEA-F363-1FD7-57D0-CE063606023E}"/>
              </a:ext>
            </a:extLst>
          </p:cNvPr>
          <p:cNvSpPr txBox="1"/>
          <p:nvPr/>
        </p:nvSpPr>
        <p:spPr>
          <a:xfrm>
            <a:off x="2096309" y="120423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Client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2B4680-8F41-4DCA-B292-CA0FC1DB9EAB}"/>
              </a:ext>
            </a:extLst>
          </p:cNvPr>
          <p:cNvSpPr txBox="1"/>
          <p:nvPr/>
        </p:nvSpPr>
        <p:spPr>
          <a:xfrm>
            <a:off x="9041688" y="120423"/>
            <a:ext cx="984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Server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BAB9FE6-C7BC-F845-E062-A4945B781EAD}"/>
              </a:ext>
            </a:extLst>
          </p:cNvPr>
          <p:cNvGrpSpPr/>
          <p:nvPr/>
        </p:nvGrpSpPr>
        <p:grpSpPr>
          <a:xfrm>
            <a:off x="2492961" y="757575"/>
            <a:ext cx="7240225" cy="652993"/>
            <a:chOff x="2823952" y="2214880"/>
            <a:chExt cx="4836688" cy="65299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9CF441F-CD61-1197-BF7F-6091E34D373F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7E6747F-BFBC-65F0-94ED-09DDA047AFAE}"/>
                </a:ext>
              </a:extLst>
            </p:cNvPr>
            <p:cNvSpPr txBox="1"/>
            <p:nvPr/>
          </p:nvSpPr>
          <p:spPr>
            <a:xfrm rot="313988">
              <a:off x="6556635" y="2376644"/>
              <a:ext cx="92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7&gt;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6024D2C3-C2E5-6EB2-BBFA-71ECF2572C8C}"/>
              </a:ext>
            </a:extLst>
          </p:cNvPr>
          <p:cNvSpPr txBox="1"/>
          <p:nvPr/>
        </p:nvSpPr>
        <p:spPr>
          <a:xfrm>
            <a:off x="374225" y="181977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224DA3-C183-99DA-D86B-69FB641BCDFD}"/>
              </a:ext>
            </a:extLst>
          </p:cNvPr>
          <p:cNvSpPr txBox="1"/>
          <p:nvPr/>
        </p:nvSpPr>
        <p:spPr>
          <a:xfrm>
            <a:off x="1352891" y="181977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Ack#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5961A2-CF4E-5880-A2D2-0ED7AA281BBC}"/>
              </a:ext>
            </a:extLst>
          </p:cNvPr>
          <p:cNvSpPr txBox="1"/>
          <p:nvPr/>
        </p:nvSpPr>
        <p:spPr>
          <a:xfrm>
            <a:off x="10118204" y="181977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Seq #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CC85D17-180A-DC4C-EB15-C7902A70FD45}"/>
              </a:ext>
            </a:extLst>
          </p:cNvPr>
          <p:cNvSpPr txBox="1"/>
          <p:nvPr/>
        </p:nvSpPr>
        <p:spPr>
          <a:xfrm>
            <a:off x="11096870" y="181977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Ack #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F922D6-275D-5054-1F3B-BFF679A2DA8B}"/>
              </a:ext>
            </a:extLst>
          </p:cNvPr>
          <p:cNvSpPr txBox="1"/>
          <p:nvPr/>
        </p:nvSpPr>
        <p:spPr>
          <a:xfrm>
            <a:off x="343067" y="538281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D4F2F6B-BD60-6680-1517-926AE9AC1EB9}"/>
              </a:ext>
            </a:extLst>
          </p:cNvPr>
          <p:cNvSpPr txBox="1"/>
          <p:nvPr/>
        </p:nvSpPr>
        <p:spPr>
          <a:xfrm>
            <a:off x="1321732" y="53828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5F326C-B62B-57C9-8357-79EC150A395A}"/>
              </a:ext>
            </a:extLst>
          </p:cNvPr>
          <p:cNvSpPr txBox="1"/>
          <p:nvPr/>
        </p:nvSpPr>
        <p:spPr>
          <a:xfrm>
            <a:off x="10154110" y="1179105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BA422E-DEEA-1AEE-6982-42036D992F05}"/>
              </a:ext>
            </a:extLst>
          </p:cNvPr>
          <p:cNvSpPr txBox="1"/>
          <p:nvPr/>
        </p:nvSpPr>
        <p:spPr>
          <a:xfrm>
            <a:off x="11132775" y="1179105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CAFEB77-3CBA-F707-4D36-16FE0B485959}"/>
              </a:ext>
            </a:extLst>
          </p:cNvPr>
          <p:cNvSpPr txBox="1"/>
          <p:nvPr/>
        </p:nvSpPr>
        <p:spPr>
          <a:xfrm>
            <a:off x="10154110" y="1662826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C06EC1-2A2E-182A-8D16-BD39123331E6}"/>
              </a:ext>
            </a:extLst>
          </p:cNvPr>
          <p:cNvSpPr txBox="1"/>
          <p:nvPr/>
        </p:nvSpPr>
        <p:spPr>
          <a:xfrm>
            <a:off x="11132775" y="1662826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46388A-CF25-BE54-22E1-89DD0A7000EF}"/>
              </a:ext>
            </a:extLst>
          </p:cNvPr>
          <p:cNvSpPr txBox="1"/>
          <p:nvPr/>
        </p:nvSpPr>
        <p:spPr>
          <a:xfrm>
            <a:off x="10154110" y="53828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ADCA082-B913-1133-DB51-D3B378286630}"/>
              </a:ext>
            </a:extLst>
          </p:cNvPr>
          <p:cNvSpPr txBox="1"/>
          <p:nvPr/>
        </p:nvSpPr>
        <p:spPr>
          <a:xfrm>
            <a:off x="11132775" y="538281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7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00A28D2-D339-77F7-D57D-6BA9207653AD}"/>
              </a:ext>
            </a:extLst>
          </p:cNvPr>
          <p:cNvGrpSpPr/>
          <p:nvPr/>
        </p:nvGrpSpPr>
        <p:grpSpPr>
          <a:xfrm>
            <a:off x="2504341" y="953668"/>
            <a:ext cx="3505122" cy="511887"/>
            <a:chOff x="2823952" y="1984444"/>
            <a:chExt cx="2341527" cy="511887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1F287C5A-A34D-A372-8C94-954D0A04028C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2341527" cy="28145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695504CA-3AC0-0D6E-2BA6-A19C92EE06DD}"/>
                </a:ext>
              </a:extLst>
            </p:cNvPr>
            <p:cNvSpPr txBox="1"/>
            <p:nvPr/>
          </p:nvSpPr>
          <p:spPr>
            <a:xfrm rot="332116">
              <a:off x="3272507" y="1984444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1467&gt;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88319C4-EFBA-D3AE-CC09-AE9BB72274FA}"/>
              </a:ext>
            </a:extLst>
          </p:cNvPr>
          <p:cNvGrpSpPr/>
          <p:nvPr/>
        </p:nvGrpSpPr>
        <p:grpSpPr>
          <a:xfrm>
            <a:off x="2505903" y="1416646"/>
            <a:ext cx="7214069" cy="429075"/>
            <a:chOff x="2823952" y="1903410"/>
            <a:chExt cx="4819215" cy="429075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0301CD25-58FB-E179-0CB4-CF91E736EA32}"/>
                </a:ext>
              </a:extLst>
            </p:cNvPr>
            <p:cNvCxnSpPr>
              <a:cxnSpLocks/>
            </p:cNvCxnSpPr>
            <p:nvPr/>
          </p:nvCxnSpPr>
          <p:spPr>
            <a:xfrm>
              <a:off x="2823952" y="2214880"/>
              <a:ext cx="4819215" cy="11760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777FB34-A9E8-1F83-38D8-A56E138638D5}"/>
                </a:ext>
              </a:extLst>
            </p:cNvPr>
            <p:cNvSpPr txBox="1"/>
            <p:nvPr/>
          </p:nvSpPr>
          <p:spPr>
            <a:xfrm>
              <a:off x="6345638" y="1903410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2927&gt;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F1BFA56-9135-95F2-5C5C-D4C804C8B0B2}"/>
              </a:ext>
            </a:extLst>
          </p:cNvPr>
          <p:cNvGrpSpPr/>
          <p:nvPr/>
        </p:nvGrpSpPr>
        <p:grpSpPr>
          <a:xfrm>
            <a:off x="2462893" y="1548231"/>
            <a:ext cx="7198490" cy="550106"/>
            <a:chOff x="2795942" y="3036520"/>
            <a:chExt cx="4864699" cy="55010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FE5E147-0ACD-8AE9-CDF1-294FE6BD3585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14DE740-501D-ED6B-7D1E-1DD5BEA65324}"/>
                </a:ext>
              </a:extLst>
            </p:cNvPr>
            <p:cNvSpPr txBox="1"/>
            <p:nvPr/>
          </p:nvSpPr>
          <p:spPr>
            <a:xfrm rot="21320940">
              <a:off x="2795942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1848B28-7D4E-A4F6-1093-9240CBE4EB76}"/>
              </a:ext>
            </a:extLst>
          </p:cNvPr>
          <p:cNvGrpSpPr/>
          <p:nvPr/>
        </p:nvGrpSpPr>
        <p:grpSpPr>
          <a:xfrm>
            <a:off x="2506379" y="2059471"/>
            <a:ext cx="7198488" cy="550106"/>
            <a:chOff x="2795943" y="3036520"/>
            <a:chExt cx="4864698" cy="550106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6E21E5C-056D-3C2C-0A40-5C52785D096F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DF0D9C5-FF02-E47F-65A9-D45BC63C6510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AA9E16E6-A82C-B5A5-0A0D-020BADC4E177}"/>
              </a:ext>
            </a:extLst>
          </p:cNvPr>
          <p:cNvSpPr txBox="1"/>
          <p:nvPr/>
        </p:nvSpPr>
        <p:spPr>
          <a:xfrm>
            <a:off x="10154110" y="27796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04CBC9B-684C-3BBC-1295-00C516D45A42}"/>
              </a:ext>
            </a:extLst>
          </p:cNvPr>
          <p:cNvSpPr txBox="1"/>
          <p:nvPr/>
        </p:nvSpPr>
        <p:spPr>
          <a:xfrm>
            <a:off x="11132775" y="277960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FF4B1EA5-F4FE-9595-D94F-DFFE5DAB3D98}"/>
              </a:ext>
            </a:extLst>
          </p:cNvPr>
          <p:cNvGrpSpPr/>
          <p:nvPr/>
        </p:nvGrpSpPr>
        <p:grpSpPr>
          <a:xfrm>
            <a:off x="2536472" y="2316125"/>
            <a:ext cx="7578253" cy="652993"/>
            <a:chOff x="2823952" y="2214880"/>
            <a:chExt cx="5062500" cy="652993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8DD71BCB-DD21-F0CB-3E7B-D2B99203E95A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42203963-179B-C568-4361-A614C610E905}"/>
                </a:ext>
              </a:extLst>
            </p:cNvPr>
            <p:cNvSpPr txBox="1"/>
            <p:nvPr/>
          </p:nvSpPr>
          <p:spPr>
            <a:xfrm rot="313988">
              <a:off x="6400970" y="2354178"/>
              <a:ext cx="14854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&lt;Seq # 4387&gt;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3E5FFD22-0FDD-3C75-27BB-80247CF037A3}"/>
              </a:ext>
            </a:extLst>
          </p:cNvPr>
          <p:cNvSpPr txBox="1"/>
          <p:nvPr/>
        </p:nvSpPr>
        <p:spPr>
          <a:xfrm>
            <a:off x="343067" y="193770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20604CC-6719-5992-918D-EF3EF94F133F}"/>
              </a:ext>
            </a:extLst>
          </p:cNvPr>
          <p:cNvSpPr txBox="1"/>
          <p:nvPr/>
        </p:nvSpPr>
        <p:spPr>
          <a:xfrm>
            <a:off x="1321732" y="19377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55E7C99-855A-F5C0-5CDE-F0B24FEF1EF7}"/>
              </a:ext>
            </a:extLst>
          </p:cNvPr>
          <p:cNvSpPr txBox="1"/>
          <p:nvPr/>
        </p:nvSpPr>
        <p:spPr>
          <a:xfrm>
            <a:off x="343067" y="2462998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5CA3A53-74ED-56AF-EDF7-A12C19D92A39}"/>
              </a:ext>
            </a:extLst>
          </p:cNvPr>
          <p:cNvSpPr txBox="1"/>
          <p:nvPr/>
        </p:nvSpPr>
        <p:spPr>
          <a:xfrm>
            <a:off x="1321732" y="246299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22" name="Multiplication Sign 21">
            <a:extLst>
              <a:ext uri="{FF2B5EF4-FFF2-40B4-BE49-F238E27FC236}">
                <a16:creationId xmlns:a16="http://schemas.microsoft.com/office/drawing/2014/main" id="{B9C45BF6-5900-D51C-6FC1-B48827B66BB0}"/>
              </a:ext>
            </a:extLst>
          </p:cNvPr>
          <p:cNvSpPr/>
          <p:nvPr/>
        </p:nvSpPr>
        <p:spPr>
          <a:xfrm>
            <a:off x="5945247" y="1252454"/>
            <a:ext cx="448116" cy="448116"/>
          </a:xfrm>
          <a:prstGeom prst="mathMultiply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723BAD4-BB9B-DE06-F837-04E849256BEE}"/>
              </a:ext>
            </a:extLst>
          </p:cNvPr>
          <p:cNvGrpSpPr/>
          <p:nvPr/>
        </p:nvGrpSpPr>
        <p:grpSpPr>
          <a:xfrm>
            <a:off x="2496756" y="3098904"/>
            <a:ext cx="7198488" cy="550106"/>
            <a:chOff x="2795943" y="3036520"/>
            <a:chExt cx="4864698" cy="550106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5B0F82C8-FA78-A734-F0C0-A69069DF32D5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0864089-2791-F897-02D6-42949D8F33E1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1467&gt;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D54AC806-5D23-108D-4FAC-0FB0C0BBD84B}"/>
              </a:ext>
            </a:extLst>
          </p:cNvPr>
          <p:cNvSpPr txBox="1"/>
          <p:nvPr/>
        </p:nvSpPr>
        <p:spPr>
          <a:xfrm>
            <a:off x="343067" y="3467417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1467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CA4582B-3E83-7A81-2DFA-EB9AAF21CA64}"/>
              </a:ext>
            </a:extLst>
          </p:cNvPr>
          <p:cNvSpPr txBox="1"/>
          <p:nvPr/>
        </p:nvSpPr>
        <p:spPr>
          <a:xfrm>
            <a:off x="1321732" y="346741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65C097-3B9F-5C76-3798-1CFEAA84E943}"/>
              </a:ext>
            </a:extLst>
          </p:cNvPr>
          <p:cNvCxnSpPr>
            <a:cxnSpLocks/>
          </p:cNvCxnSpPr>
          <p:nvPr/>
        </p:nvCxnSpPr>
        <p:spPr>
          <a:xfrm>
            <a:off x="9850676" y="681241"/>
            <a:ext cx="0" cy="575765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DA8B81-1028-487B-EB2B-C9E7C935B57B}"/>
              </a:ext>
            </a:extLst>
          </p:cNvPr>
          <p:cNvGrpSpPr/>
          <p:nvPr/>
        </p:nvGrpSpPr>
        <p:grpSpPr>
          <a:xfrm>
            <a:off x="2551706" y="4588814"/>
            <a:ext cx="7240225" cy="652993"/>
            <a:chOff x="2823952" y="2214880"/>
            <a:chExt cx="4836688" cy="652993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F9DE8072-7424-56CA-F8F7-7D6E07827E3D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81EC93D-11A4-3051-377F-F250118AEEE9}"/>
                </a:ext>
              </a:extLst>
            </p:cNvPr>
            <p:cNvSpPr txBox="1"/>
            <p:nvPr/>
          </p:nvSpPr>
          <p:spPr>
            <a:xfrm rot="313988">
              <a:off x="6415282" y="2376644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1467&gt;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D0CAA44-C25A-B263-5A0B-FC320F98E67B}"/>
              </a:ext>
            </a:extLst>
          </p:cNvPr>
          <p:cNvSpPr txBox="1"/>
          <p:nvPr/>
        </p:nvSpPr>
        <p:spPr>
          <a:xfrm>
            <a:off x="10154110" y="4995119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4B5541-6C56-A4F6-DFD8-E5FC451ADA20}"/>
              </a:ext>
            </a:extLst>
          </p:cNvPr>
          <p:cNvSpPr txBox="1"/>
          <p:nvPr/>
        </p:nvSpPr>
        <p:spPr>
          <a:xfrm>
            <a:off x="11132775" y="4995119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5847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2C2C82-FBC7-1FDD-4AA6-26A87D0C0F73}"/>
              </a:ext>
            </a:extLst>
          </p:cNvPr>
          <p:cNvSpPr txBox="1"/>
          <p:nvPr/>
        </p:nvSpPr>
        <p:spPr>
          <a:xfrm>
            <a:off x="343067" y="5689588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5847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67E8BB-FB26-AF51-6DEF-C32B918F961D}"/>
              </a:ext>
            </a:extLst>
          </p:cNvPr>
          <p:cNvSpPr txBox="1"/>
          <p:nvPr/>
        </p:nvSpPr>
        <p:spPr>
          <a:xfrm>
            <a:off x="1321732" y="568958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23</a:t>
            </a:r>
          </a:p>
        </p:txBody>
      </p:sp>
      <p:sp>
        <p:nvSpPr>
          <p:cNvPr id="49" name="Speech Bubble: Rectangle 48">
            <a:extLst>
              <a:ext uri="{FF2B5EF4-FFF2-40B4-BE49-F238E27FC236}">
                <a16:creationId xmlns:a16="http://schemas.microsoft.com/office/drawing/2014/main" id="{3F25FC6C-C122-6666-6DE5-CD5E3F0EAE69}"/>
              </a:ext>
            </a:extLst>
          </p:cNvPr>
          <p:cNvSpPr/>
          <p:nvPr/>
        </p:nvSpPr>
        <p:spPr>
          <a:xfrm>
            <a:off x="5434550" y="5959162"/>
            <a:ext cx="2687469" cy="836958"/>
          </a:xfrm>
          <a:prstGeom prst="wedgeRectCallout">
            <a:avLst>
              <a:gd name="adj1" fmla="val -150824"/>
              <a:gd name="adj2" fmla="val -3309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Window slides by three segments</a:t>
            </a:r>
          </a:p>
        </p:txBody>
      </p:sp>
      <p:sp>
        <p:nvSpPr>
          <p:cNvPr id="51" name="Arrow: Pentagon 50">
            <a:extLst>
              <a:ext uri="{FF2B5EF4-FFF2-40B4-BE49-F238E27FC236}">
                <a16:creationId xmlns:a16="http://schemas.microsoft.com/office/drawing/2014/main" id="{46EE56CC-8C1E-A950-FA91-938898E55B28}"/>
              </a:ext>
            </a:extLst>
          </p:cNvPr>
          <p:cNvSpPr/>
          <p:nvPr/>
        </p:nvSpPr>
        <p:spPr>
          <a:xfrm>
            <a:off x="309241" y="4134607"/>
            <a:ext cx="1905206" cy="839928"/>
          </a:xfrm>
          <a:prstGeom prst="homePlat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Timeout, retransmit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3A0C338-20F1-EBB6-68D0-1924AB7A8421}"/>
              </a:ext>
            </a:extLst>
          </p:cNvPr>
          <p:cNvGrpSpPr/>
          <p:nvPr/>
        </p:nvGrpSpPr>
        <p:grpSpPr>
          <a:xfrm>
            <a:off x="2545099" y="4974535"/>
            <a:ext cx="7240225" cy="652993"/>
            <a:chOff x="2823952" y="2214880"/>
            <a:chExt cx="4836688" cy="652993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8D22809E-6123-D3AD-548C-463153654DA5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8F75182-3763-F85B-8791-4C6099635EFE}"/>
                </a:ext>
              </a:extLst>
            </p:cNvPr>
            <p:cNvSpPr txBox="1"/>
            <p:nvPr/>
          </p:nvSpPr>
          <p:spPr>
            <a:xfrm rot="313988">
              <a:off x="6415282" y="2376644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2927&gt;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7F02103-3CB0-867B-D607-AADDEC0B54B7}"/>
              </a:ext>
            </a:extLst>
          </p:cNvPr>
          <p:cNvGrpSpPr/>
          <p:nvPr/>
        </p:nvGrpSpPr>
        <p:grpSpPr>
          <a:xfrm>
            <a:off x="2537529" y="5407092"/>
            <a:ext cx="7240225" cy="652993"/>
            <a:chOff x="2823952" y="2214880"/>
            <a:chExt cx="4836688" cy="652993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9BA23CB-F1F4-F56B-77DF-5B6F154882DD}"/>
                </a:ext>
              </a:extLst>
            </p:cNvPr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658454C-BCA3-99F6-BEB7-746CDC889F56}"/>
                </a:ext>
              </a:extLst>
            </p:cNvPr>
            <p:cNvSpPr txBox="1"/>
            <p:nvPr/>
          </p:nvSpPr>
          <p:spPr>
            <a:xfrm rot="313988">
              <a:off x="6415282" y="2376644"/>
              <a:ext cx="12038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&lt;Seq # 4387&gt;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151DBEE-8E13-9681-8BD7-B38A2BD0870D}"/>
              </a:ext>
            </a:extLst>
          </p:cNvPr>
          <p:cNvGrpSpPr/>
          <p:nvPr/>
        </p:nvGrpSpPr>
        <p:grpSpPr>
          <a:xfrm>
            <a:off x="2557341" y="5430969"/>
            <a:ext cx="7198488" cy="550106"/>
            <a:chOff x="2795943" y="3036520"/>
            <a:chExt cx="4864698" cy="550106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71DB4F3E-B5E9-D9D7-3E80-BEEEE2EEEFBD}"/>
                </a:ext>
              </a:extLst>
            </p:cNvPr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76047BE-0DE8-B4E3-2F22-392BA80DB32A}"/>
                </a:ext>
              </a:extLst>
            </p:cNvPr>
            <p:cNvSpPr txBox="1"/>
            <p:nvPr/>
          </p:nvSpPr>
          <p:spPr>
            <a:xfrm rot="21320940">
              <a:off x="2795943" y="3070180"/>
              <a:ext cx="15848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&lt;ACK, Ack # 5847&gt;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773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/>
      <p:bldP spid="48" grpId="0"/>
      <p:bldP spid="49" grpId="0" animBg="1"/>
      <p:bldP spid="5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37E6-D018-897F-2F4E-0068230E3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1AFF-C283-BCC3-EFC6-9ED04613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3B8A42-E71B-858C-93E7-11401879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3D2AE8-863B-A72F-5B53-4540A50877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64800" cy="5105400"/>
          </a:xfrm>
        </p:spPr>
        <p:txBody>
          <a:bodyPr/>
          <a:lstStyle/>
          <a:p>
            <a:r>
              <a:rPr lang="en-US" dirty="0"/>
              <a:t>Checksum detects (some) packet corruption</a:t>
            </a:r>
          </a:p>
          <a:p>
            <a:pPr lvl="1"/>
            <a:r>
              <a:rPr lang="en-US" dirty="0"/>
              <a:t>Computed over IP header, TCP header, and data</a:t>
            </a:r>
          </a:p>
          <a:p>
            <a:pPr lvl="1"/>
            <a:r>
              <a:rPr lang="en-US" dirty="0"/>
              <a:t>Corrupt packets are dropped</a:t>
            </a:r>
          </a:p>
          <a:p>
            <a:r>
              <a:rPr lang="en-US" dirty="0"/>
              <a:t>Sequence numbers catch sequence problems</a:t>
            </a:r>
          </a:p>
          <a:p>
            <a:pPr lvl="1"/>
            <a:r>
              <a:rPr lang="en-US" dirty="0"/>
              <a:t>Duplicates are ignored</a:t>
            </a:r>
          </a:p>
          <a:p>
            <a:pPr lvl="1"/>
            <a:r>
              <a:rPr lang="en-US" dirty="0"/>
              <a:t>Out-of-order packets are reordered or dropped</a:t>
            </a:r>
          </a:p>
          <a:p>
            <a:r>
              <a:rPr lang="en-US" dirty="0"/>
              <a:t>Lost segments detected by sender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chemeClr val="accent1"/>
                </a:solidFill>
              </a:rPr>
              <a:t>timeout</a:t>
            </a:r>
            <a:r>
              <a:rPr lang="en-US" dirty="0"/>
              <a:t> to detect lost segments and missing ACKs</a:t>
            </a:r>
          </a:p>
          <a:p>
            <a:pPr lvl="1"/>
            <a:r>
              <a:rPr lang="en-US" dirty="0"/>
              <a:t>Need to estimate RTT to calibrate the timeout</a:t>
            </a:r>
          </a:p>
          <a:p>
            <a:pPr lvl="1"/>
            <a:r>
              <a:rPr lang="en-US" dirty="0"/>
              <a:t>Sender must keep copies of all data until ACK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1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Retransmission Time Outs (RTO)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1663995"/>
          </a:xfrm>
        </p:spPr>
        <p:txBody>
          <a:bodyPr/>
          <a:lstStyle/>
          <a:p>
            <a:r>
              <a:rPr lang="en-US" dirty="0"/>
              <a:t>Problem: time-out is linked to round trip time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18430" y="2725939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863011" y="2722253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229360" y="2560808"/>
            <a:ext cx="1998629" cy="682881"/>
            <a:chOff x="2210670" y="1973414"/>
            <a:chExt cx="4221087" cy="682881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3353836" cy="44141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2210670" y="1973414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Initial Send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19738" y="4437100"/>
            <a:ext cx="2290108" cy="659029"/>
            <a:chOff x="2823952" y="2927597"/>
            <a:chExt cx="4836689" cy="659029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1131928">
              <a:off x="3881699" y="2927597"/>
              <a:ext cx="15083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19738" y="3686849"/>
            <a:ext cx="2290108" cy="743370"/>
            <a:chOff x="2850395" y="3503510"/>
            <a:chExt cx="4810245" cy="74337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737497">
              <a:off x="4186572" y="3503510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Retry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504329" y="2802273"/>
            <a:ext cx="837591" cy="1075615"/>
            <a:chOff x="2014791" y="2763244"/>
            <a:chExt cx="837591" cy="1439131"/>
          </a:xfrm>
        </p:grpSpPr>
        <p:sp>
          <p:nvSpPr>
            <p:cNvPr id="18" name="Left Brace 17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RTO</a:t>
              </a:r>
            </a:p>
          </p:txBody>
        </p:sp>
      </p:grpSp>
      <p:sp>
        <p:nvSpPr>
          <p:cNvPr id="20" name="Multiply 19"/>
          <p:cNvSpPr/>
          <p:nvPr/>
        </p:nvSpPr>
        <p:spPr>
          <a:xfrm rot="812648">
            <a:off x="3896653" y="291898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780784" y="2729625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0225365" y="2725939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7882094" y="2717733"/>
            <a:ext cx="2290106" cy="738607"/>
            <a:chOff x="2823952" y="2126653"/>
            <a:chExt cx="4836684" cy="738607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Initial Send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882092" y="3424396"/>
            <a:ext cx="2290108" cy="862754"/>
            <a:chOff x="2823952" y="2922727"/>
            <a:chExt cx="4836689" cy="862754"/>
          </a:xfrm>
        </p:grpSpPr>
        <p:cxnSp>
          <p:nvCxnSpPr>
            <p:cNvPr id="27" name="Straight Arrow Connector 26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 rot="20462123">
              <a:off x="4644590" y="292272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ACK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882092" y="3903190"/>
            <a:ext cx="2290108" cy="562615"/>
            <a:chOff x="2850395" y="3684265"/>
            <a:chExt cx="4810245" cy="562615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737497">
              <a:off x="5481889" y="3684265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Retry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866683" y="2805959"/>
            <a:ext cx="837591" cy="1075615"/>
            <a:chOff x="2014791" y="2763244"/>
            <a:chExt cx="837591" cy="1439131"/>
          </a:xfrm>
        </p:grpSpPr>
        <p:sp>
          <p:nvSpPr>
            <p:cNvPr id="33" name="Left Brace 32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RTO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 flipH="1">
            <a:off x="4733498" y="2365925"/>
            <a:ext cx="1892598" cy="977840"/>
            <a:chOff x="1219200" y="4830095"/>
            <a:chExt cx="5181606" cy="1431699"/>
          </a:xfrm>
        </p:grpSpPr>
        <p:sp>
          <p:nvSpPr>
            <p:cNvPr id="39" name="Rectangular Callout 38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-65487"/>
                <a:gd name="adj2" fmla="val 4150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219208" y="4830095"/>
              <a:ext cx="5181598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Timeout is too short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5194241" y="4138163"/>
            <a:ext cx="2240432" cy="1409080"/>
            <a:chOff x="1219200" y="4872043"/>
            <a:chExt cx="5181606" cy="1389751"/>
          </a:xfrm>
        </p:grpSpPr>
        <p:sp>
          <p:nvSpPr>
            <p:cNvPr id="42" name="Rectangular Callout 41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-37959"/>
                <a:gd name="adj2" fmla="val 2127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19207" y="4872043"/>
              <a:ext cx="5181599" cy="1365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What about if timeout is too long?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658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Trip Time Estimation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4029740"/>
            <a:ext cx="8839200" cy="2675860"/>
          </a:xfrm>
        </p:spPr>
        <p:txBody>
          <a:bodyPr/>
          <a:lstStyle/>
          <a:p>
            <a:r>
              <a:rPr lang="en-US" dirty="0"/>
              <a:t>Original TCP round-trip estimator</a:t>
            </a:r>
          </a:p>
          <a:p>
            <a:pPr lvl="1"/>
            <a:r>
              <a:rPr lang="en-US" dirty="0"/>
              <a:t>RTT estimated as a moving average</a:t>
            </a:r>
          </a:p>
          <a:p>
            <a:pPr lvl="1"/>
            <a:r>
              <a:rPr lang="en-US" dirty="0" err="1"/>
              <a:t>new_rtt</a:t>
            </a:r>
            <a:r>
              <a:rPr lang="en-US" dirty="0"/>
              <a:t> = </a:t>
            </a:r>
            <a:r>
              <a:rPr lang="el-GR" dirty="0"/>
              <a:t>α</a:t>
            </a:r>
            <a:r>
              <a:rPr lang="en-US" dirty="0"/>
              <a:t> (</a:t>
            </a:r>
            <a:r>
              <a:rPr lang="en-US" dirty="0" err="1"/>
              <a:t>old_rtt</a:t>
            </a:r>
            <a:r>
              <a:rPr lang="en-US" dirty="0"/>
              <a:t>) + (1 – </a:t>
            </a:r>
            <a:r>
              <a:rPr lang="el-GR" dirty="0"/>
              <a:t>α</a:t>
            </a:r>
            <a:r>
              <a:rPr lang="en-US" dirty="0"/>
              <a:t>)(</a:t>
            </a:r>
            <a:r>
              <a:rPr lang="en-US" dirty="0" err="1"/>
              <a:t>new_sample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Recommended </a:t>
            </a:r>
            <a:r>
              <a:rPr lang="el-GR" dirty="0"/>
              <a:t>α</a:t>
            </a:r>
            <a:r>
              <a:rPr lang="en-US" dirty="0"/>
              <a:t>: 0.8-0.9 (0.875 for most TCPs)</a:t>
            </a:r>
          </a:p>
          <a:p>
            <a:r>
              <a:rPr lang="en-US" dirty="0"/>
              <a:t>RTO = 2 * </a:t>
            </a:r>
            <a:r>
              <a:rPr lang="en-US" dirty="0" err="1"/>
              <a:t>new_rtt</a:t>
            </a:r>
            <a:r>
              <a:rPr lang="en-US" dirty="0"/>
              <a:t> (i.</a:t>
            </a:r>
            <a:r>
              <a:rPr lang="en-US"/>
              <a:t>e., </a:t>
            </a:r>
            <a:r>
              <a:rPr lang="en-US" dirty="0"/>
              <a:t>TCP is conservative)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936931" y="1783950"/>
            <a:ext cx="0" cy="1841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381512" y="1780264"/>
            <a:ext cx="0" cy="18454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038241" y="1772059"/>
            <a:ext cx="2290106" cy="738607"/>
            <a:chOff x="2823952" y="2126653"/>
            <a:chExt cx="4836684" cy="738607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Data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38239" y="2559182"/>
            <a:ext cx="2290108" cy="782294"/>
            <a:chOff x="2823952" y="3003187"/>
            <a:chExt cx="4836689" cy="782294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0462123">
              <a:off x="4124704" y="300318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ACK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92219" y="1860284"/>
            <a:ext cx="1625669" cy="1481192"/>
            <a:chOff x="1226713" y="2763244"/>
            <a:chExt cx="1625669" cy="1439131"/>
          </a:xfrm>
        </p:grpSpPr>
        <p:sp>
          <p:nvSpPr>
            <p:cNvPr id="17" name="Left Brace 16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26713" y="3102029"/>
              <a:ext cx="1353007" cy="80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RTT Sample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993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RTT Sample Ambiguity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464663" y="5125190"/>
            <a:ext cx="9512181" cy="1580410"/>
          </a:xfrm>
        </p:spPr>
        <p:txBody>
          <a:bodyPr/>
          <a:lstStyle/>
          <a:p>
            <a:r>
              <a:rPr lang="en-US" dirty="0" err="1"/>
              <a:t>Karn’s</a:t>
            </a:r>
            <a:r>
              <a:rPr lang="en-US" dirty="0"/>
              <a:t> algorithm: ignore samples for retransmitted segments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7318" y="1923661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261899" y="1919975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628248" y="1758530"/>
            <a:ext cx="1998629" cy="682881"/>
            <a:chOff x="2210670" y="1973414"/>
            <a:chExt cx="4221087" cy="682881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3353836" cy="44141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2210670" y="1973414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Initial Send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18626" y="3634822"/>
            <a:ext cx="2290108" cy="659029"/>
            <a:chOff x="2823952" y="2927597"/>
            <a:chExt cx="4836689" cy="659029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1131928">
              <a:off x="3881699" y="2927597"/>
              <a:ext cx="15083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918626" y="2884571"/>
            <a:ext cx="2290108" cy="743370"/>
            <a:chOff x="2850395" y="3503510"/>
            <a:chExt cx="4810245" cy="74337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737497">
              <a:off x="4186572" y="3503510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Retry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903217" y="1999995"/>
            <a:ext cx="837591" cy="1075615"/>
            <a:chOff x="2014791" y="2763244"/>
            <a:chExt cx="837591" cy="1439131"/>
          </a:xfrm>
        </p:grpSpPr>
        <p:sp>
          <p:nvSpPr>
            <p:cNvPr id="17" name="Left Brace 16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RTO</a:t>
              </a:r>
            </a:p>
          </p:txBody>
        </p:sp>
      </p:grpSp>
      <p:sp>
        <p:nvSpPr>
          <p:cNvPr id="19" name="Multiply 18"/>
          <p:cNvSpPr/>
          <p:nvPr/>
        </p:nvSpPr>
        <p:spPr>
          <a:xfrm rot="812648">
            <a:off x="4295541" y="2116702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519454" y="1910002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9964035" y="1906316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7620764" y="1898110"/>
            <a:ext cx="2290106" cy="738607"/>
            <a:chOff x="2823952" y="2126653"/>
            <a:chExt cx="4836684" cy="738607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Initial Send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20762" y="2604773"/>
            <a:ext cx="2290108" cy="862754"/>
            <a:chOff x="2823952" y="2922727"/>
            <a:chExt cx="4836689" cy="862754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0462123">
              <a:off x="4644590" y="292272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ACK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20762" y="3083567"/>
            <a:ext cx="2290108" cy="562615"/>
            <a:chOff x="2850395" y="3684265"/>
            <a:chExt cx="4810245" cy="562615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737497">
              <a:off x="5481889" y="3684265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Retry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605353" y="1986336"/>
            <a:ext cx="837591" cy="1075615"/>
            <a:chOff x="2014791" y="2763244"/>
            <a:chExt cx="837591" cy="1439131"/>
          </a:xfrm>
        </p:grpSpPr>
        <p:sp>
          <p:nvSpPr>
            <p:cNvPr id="32" name="Left Brace 31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RTO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903217" y="3029066"/>
            <a:ext cx="837590" cy="1334011"/>
            <a:chOff x="2014792" y="2699063"/>
            <a:chExt cx="837590" cy="1578816"/>
          </a:xfrm>
        </p:grpSpPr>
        <p:sp>
          <p:nvSpPr>
            <p:cNvPr id="41" name="Left Brace 40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1456217" y="3257638"/>
              <a:ext cx="1578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Sample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672520" y="3039674"/>
            <a:ext cx="1770422" cy="461665"/>
            <a:chOff x="1081960" y="2645790"/>
            <a:chExt cx="1770422" cy="1685359"/>
          </a:xfrm>
        </p:grpSpPr>
        <p:sp>
          <p:nvSpPr>
            <p:cNvPr id="44" name="Left Brace 43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81960" y="2645790"/>
              <a:ext cx="1443703" cy="1685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Sample?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740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E3149-D251-1102-FB47-BC8981C94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93D2-71B6-0E45-B0ED-694990D2C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TCP Options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310616-72D2-9501-2659-65E2A3C6E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DCD158-F5B0-761C-0E05-CDFB2C9AE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43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0D78B-F264-B804-DD04-CF78CB673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7255E-19EB-4B1F-D3AF-7F93A2DB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TCP Options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38B166-6F30-B729-C91D-7F1D5A20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E252FB-9A71-1734-4D6E-097FFCD20B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6400" y="4646428"/>
            <a:ext cx="8839200" cy="20591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Window scaling</a:t>
            </a:r>
          </a:p>
          <a:p>
            <a:r>
              <a:rPr lang="en-US" dirty="0"/>
              <a:t>Timestamp</a:t>
            </a:r>
          </a:p>
          <a:p>
            <a:r>
              <a:rPr lang="en-US" dirty="0"/>
              <a:t>SACK: selective acknowledgement</a:t>
            </a:r>
          </a:p>
          <a:p>
            <a:r>
              <a:rPr lang="en-US" dirty="0"/>
              <a:t>Maximum segment size (MSS)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75700C-B695-E0FB-332C-9A8C7FB33478}"/>
              </a:ext>
            </a:extLst>
          </p:cNvPr>
          <p:cNvSpPr/>
          <p:nvPr/>
        </p:nvSpPr>
        <p:spPr>
          <a:xfrm>
            <a:off x="2551450" y="3909921"/>
            <a:ext cx="7323572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B6121D-B5B5-3AED-FCD1-D4771A059AAC}"/>
              </a:ext>
            </a:extLst>
          </p:cNvPr>
          <p:cNvSpPr/>
          <p:nvPr/>
        </p:nvSpPr>
        <p:spPr>
          <a:xfrm>
            <a:off x="6216742" y="199848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Port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1F0976-87E9-B2D3-7D0D-AF88C145807F}"/>
              </a:ext>
            </a:extLst>
          </p:cNvPr>
          <p:cNvSpPr/>
          <p:nvPr/>
        </p:nvSpPr>
        <p:spPr>
          <a:xfrm>
            <a:off x="2252003" y="150859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85FFF4-0CE7-52AA-81B8-7B0D117EBFD7}"/>
              </a:ext>
            </a:extLst>
          </p:cNvPr>
          <p:cNvSpPr/>
          <p:nvPr/>
        </p:nvSpPr>
        <p:spPr>
          <a:xfrm>
            <a:off x="5917297" y="150859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AF3641-FF29-BE62-441F-E6F5524972DB}"/>
              </a:ext>
            </a:extLst>
          </p:cNvPr>
          <p:cNvSpPr/>
          <p:nvPr/>
        </p:nvSpPr>
        <p:spPr>
          <a:xfrm>
            <a:off x="9575574" y="1508595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8A4D95-2B77-A367-331E-8582596CF514}"/>
              </a:ext>
            </a:extLst>
          </p:cNvPr>
          <p:cNvSpPr/>
          <p:nvPr/>
        </p:nvSpPr>
        <p:spPr>
          <a:xfrm>
            <a:off x="2551449" y="238213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Sequence Number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B25C51-458D-6182-55C9-4407B336B396}"/>
              </a:ext>
            </a:extLst>
          </p:cNvPr>
          <p:cNvSpPr/>
          <p:nvPr/>
        </p:nvSpPr>
        <p:spPr>
          <a:xfrm>
            <a:off x="2551449" y="199250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Port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7562EA-7D67-6FCC-B517-EC11BDA1D22E}"/>
              </a:ext>
            </a:extLst>
          </p:cNvPr>
          <p:cNvSpPr/>
          <p:nvPr/>
        </p:nvSpPr>
        <p:spPr>
          <a:xfrm>
            <a:off x="2551446" y="276249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Acknowledgement Number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0C4D61-B919-D393-CC54-131E282D17BA}"/>
              </a:ext>
            </a:extLst>
          </p:cNvPr>
          <p:cNvSpPr/>
          <p:nvPr/>
        </p:nvSpPr>
        <p:spPr>
          <a:xfrm>
            <a:off x="6216740" y="3140265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Advertised Window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F7D241-38B4-A293-2B71-6158470A78EA}"/>
              </a:ext>
            </a:extLst>
          </p:cNvPr>
          <p:cNvSpPr/>
          <p:nvPr/>
        </p:nvSpPr>
        <p:spPr>
          <a:xfrm>
            <a:off x="6216743" y="352626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Urgent Pointer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B3A4AF-7B4E-D821-AC2C-907A9032A2D3}"/>
              </a:ext>
            </a:extLst>
          </p:cNvPr>
          <p:cNvSpPr/>
          <p:nvPr/>
        </p:nvSpPr>
        <p:spPr>
          <a:xfrm>
            <a:off x="3482722" y="3146148"/>
            <a:ext cx="27305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Flags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45C8B9-DF54-8BA4-729A-45A479555E8A}"/>
              </a:ext>
            </a:extLst>
          </p:cNvPr>
          <p:cNvSpPr/>
          <p:nvPr/>
        </p:nvSpPr>
        <p:spPr>
          <a:xfrm>
            <a:off x="2554961" y="3530458"/>
            <a:ext cx="366178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ED17E2-EC51-B7BC-4EFC-9560CF51F89B}"/>
              </a:ext>
            </a:extLst>
          </p:cNvPr>
          <p:cNvSpPr/>
          <p:nvPr/>
        </p:nvSpPr>
        <p:spPr>
          <a:xfrm>
            <a:off x="3183277" y="150859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A006F2-856D-C821-2399-680FC0FDA7BB}"/>
              </a:ext>
            </a:extLst>
          </p:cNvPr>
          <p:cNvSpPr/>
          <p:nvPr/>
        </p:nvSpPr>
        <p:spPr>
          <a:xfrm>
            <a:off x="2554961" y="3140265"/>
            <a:ext cx="9381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3DAF1A2-5D69-F8D7-59A0-395030495585}"/>
              </a:ext>
            </a:extLst>
          </p:cNvPr>
          <p:cNvSpPr/>
          <p:nvPr/>
        </p:nvSpPr>
        <p:spPr>
          <a:xfrm>
            <a:off x="2252002" y="3806456"/>
            <a:ext cx="7922464" cy="60605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4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CFC7A-1053-FF08-9E5A-043DB495E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978B-B2C0-ABFE-F7A2-C9AC6C31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Utilization, Revisited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C68212-1448-6F05-E0AA-D4DC732F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996887-2249-D12F-86AF-CB71947E31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812130" cy="5257800"/>
          </a:xfrm>
        </p:spPr>
        <p:txBody>
          <a:bodyPr>
            <a:normAutofit/>
          </a:bodyPr>
          <a:lstStyle/>
          <a:p>
            <a:r>
              <a:rPr lang="en-US" dirty="0"/>
              <a:t>Sequence numbers are 32 bits, advertised windows are 16 bits</a:t>
            </a:r>
          </a:p>
          <a:p>
            <a:pPr lvl="1"/>
            <a:r>
              <a:rPr lang="en-US" dirty="0"/>
              <a:t>The most data that can be in flight in parallel is 2^16 bytes</a:t>
            </a:r>
          </a:p>
          <a:p>
            <a:r>
              <a:rPr lang="en-US" dirty="0"/>
              <a:t>Recall that link capacity is measured by the bandwidth delay product</a:t>
            </a:r>
          </a:p>
          <a:p>
            <a:pPr lvl="1"/>
            <a:r>
              <a:rPr lang="en-US" dirty="0"/>
              <a:t>bandwidth * delay = capacity</a:t>
            </a:r>
          </a:p>
          <a:p>
            <a:r>
              <a:rPr lang="en-US" dirty="0"/>
              <a:t>What is the maximum bandwidth TCP can utilize?</a:t>
            </a:r>
          </a:p>
          <a:p>
            <a:pPr lvl="1"/>
            <a:r>
              <a:rPr lang="en-US" dirty="0"/>
              <a:t>100 </a:t>
            </a:r>
            <a:r>
              <a:rPr lang="en-US" dirty="0" err="1"/>
              <a:t>ms</a:t>
            </a:r>
            <a:r>
              <a:rPr lang="en-US" dirty="0"/>
              <a:t> of delay </a:t>
            </a:r>
            <a:r>
              <a:rPr lang="en-US" dirty="0">
                <a:sym typeface="Wingdings" panose="05000000000000000000" pitchFamily="2" charset="2"/>
              </a:rPr>
              <a:t> 2^16 bytes / 100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~ 5 Kbps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500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of delay  2^16 bytes / 500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~ 1 Kbps</a:t>
            </a:r>
            <a:endParaRPr lang="en-US" dirty="0"/>
          </a:p>
          <a:p>
            <a:r>
              <a:rPr lang="en-US" dirty="0"/>
              <a:t>But ethernet scales to 1 Gbps, 10 Gbps, 100 Gbps…</a:t>
            </a:r>
          </a:p>
        </p:txBody>
      </p:sp>
    </p:spTree>
    <p:extLst>
      <p:ext uri="{BB962C8B-B14F-4D97-AF65-F5344CB8AC3E}">
        <p14:creationId xmlns:p14="http://schemas.microsoft.com/office/powerpoint/2010/main" val="2507304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C9758-00C0-7867-6A02-71CF38223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E327-0787-AA20-0353-791D4E48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 Scaling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22ADA2-EA55-BE18-358C-E7E963489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E4FD2-1163-B371-09D9-34590F4BF7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69312"/>
            <a:ext cx="10312400" cy="5036288"/>
          </a:xfrm>
        </p:spPr>
        <p:txBody>
          <a:bodyPr/>
          <a:lstStyle/>
          <a:p>
            <a:r>
              <a:rPr lang="en-US" dirty="0"/>
              <a:t>Problem: the advertised window is only 16-bits</a:t>
            </a:r>
          </a:p>
          <a:p>
            <a:pPr lvl="1"/>
            <a:r>
              <a:rPr lang="en-US" dirty="0"/>
              <a:t>Effectively caps the window at 65536 bytes, 64 KB</a:t>
            </a:r>
          </a:p>
          <a:p>
            <a:pPr lvl="1"/>
            <a:endParaRPr lang="en-US" dirty="0"/>
          </a:p>
          <a:p>
            <a:pPr marL="502920" indent="-457200"/>
            <a:r>
              <a:rPr lang="en-US" dirty="0"/>
              <a:t>Solution: introduce a window scaling value</a:t>
            </a:r>
          </a:p>
          <a:p>
            <a:pPr marL="822960" lvl="1" indent="-457200"/>
            <a:r>
              <a:rPr lang="en-US" i="1" dirty="0" err="1"/>
              <a:t>scaled_adv_wnd</a:t>
            </a:r>
            <a:r>
              <a:rPr lang="en-US" dirty="0"/>
              <a:t> = </a:t>
            </a:r>
            <a:r>
              <a:rPr lang="en-US" i="1" dirty="0" err="1"/>
              <a:t>adv_wnd</a:t>
            </a:r>
            <a:r>
              <a:rPr lang="en-US" dirty="0"/>
              <a:t> &lt;&lt; </a:t>
            </a:r>
            <a:r>
              <a:rPr lang="en-US" i="1" dirty="0" err="1"/>
              <a:t>wnd_scale</a:t>
            </a:r>
            <a:r>
              <a:rPr lang="en-US" dirty="0"/>
              <a:t>;</a:t>
            </a:r>
          </a:p>
          <a:p>
            <a:pPr marL="822960" lvl="1" indent="-457200"/>
            <a:r>
              <a:rPr lang="en-US" dirty="0"/>
              <a:t>Maximum shift is 14 bits, 1GB maximum window</a:t>
            </a:r>
          </a:p>
        </p:txBody>
      </p:sp>
    </p:spTree>
    <p:extLst>
      <p:ext uri="{BB962C8B-B14F-4D97-AF65-F5344CB8AC3E}">
        <p14:creationId xmlns:p14="http://schemas.microsoft.com/office/powerpoint/2010/main" val="18436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08D2D-501D-71D3-47AD-6E9EC4BA4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E2694-3E74-8B4B-F344-5F85DE51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Number Scaling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89B239-1B5A-CA82-71B1-335E8B43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35FF4-9EC1-C13E-F1D2-8F89AC4A0B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69312"/>
            <a:ext cx="10312400" cy="5036288"/>
          </a:xfrm>
        </p:spPr>
        <p:txBody>
          <a:bodyPr/>
          <a:lstStyle/>
          <a:p>
            <a:r>
              <a:rPr lang="en-US" dirty="0"/>
              <a:t>Problem: sequence numbers are only 32 bits</a:t>
            </a:r>
          </a:p>
          <a:p>
            <a:pPr lvl="1"/>
            <a:r>
              <a:rPr lang="en-US" dirty="0"/>
              <a:t>Effectively caps the window at 2^32 ~ 4 GB</a:t>
            </a:r>
          </a:p>
          <a:p>
            <a:r>
              <a:rPr lang="en-US" dirty="0"/>
              <a:t>What is the maximum bandwidth TCP can utilize?</a:t>
            </a:r>
          </a:p>
          <a:p>
            <a:pPr lvl="1"/>
            <a:r>
              <a:rPr lang="en-US" dirty="0"/>
              <a:t>100 </a:t>
            </a:r>
            <a:r>
              <a:rPr lang="en-US" dirty="0" err="1"/>
              <a:t>ms</a:t>
            </a:r>
            <a:r>
              <a:rPr lang="en-US" dirty="0"/>
              <a:t> of delay </a:t>
            </a:r>
            <a:r>
              <a:rPr lang="en-US" dirty="0">
                <a:sym typeface="Wingdings" panose="05000000000000000000" pitchFamily="2" charset="2"/>
              </a:rPr>
              <a:t> 2^32 bytes / 100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~ 344 Mbps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500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of delay  2^32 bytes / 500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r>
              <a:rPr lang="en-US" dirty="0">
                <a:sym typeface="Wingdings" panose="05000000000000000000" pitchFamily="2" charset="2"/>
              </a:rPr>
              <a:t> ~ 69 Mbps</a:t>
            </a:r>
            <a:endParaRPr lang="en-US" dirty="0"/>
          </a:p>
          <a:p>
            <a:r>
              <a:rPr lang="en-US" dirty="0"/>
              <a:t>Solution: the PAWS algorithm</a:t>
            </a:r>
          </a:p>
          <a:p>
            <a:pPr lvl="1"/>
            <a:r>
              <a:rPr lang="en-US" dirty="0"/>
              <a:t>32-bit timestamp option in TCP header</a:t>
            </a:r>
          </a:p>
          <a:p>
            <a:pPr lvl="1"/>
            <a:r>
              <a:rPr lang="en-US" dirty="0"/>
              <a:t>When was the packet sent (approximately)</a:t>
            </a:r>
          </a:p>
          <a:p>
            <a:pPr lvl="1"/>
            <a:r>
              <a:rPr lang="en-US" dirty="0"/>
              <a:t>Effectively extends the sequence numbers space to 64 bits</a:t>
            </a:r>
          </a:p>
          <a:p>
            <a:pPr marL="50292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37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Demultiplexing</a:t>
            </a:r>
            <a:r>
              <a:rPr lang="en-US" dirty="0"/>
              <a:t> Traffic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6092190"/>
            <a:ext cx="8839200" cy="6134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Endpoints identified by </a:t>
            </a:r>
            <a:r>
              <a:rPr lang="en-US" sz="2400" b="1" i="1" dirty="0"/>
              <a:t>&lt;</a:t>
            </a:r>
            <a:r>
              <a:rPr lang="en-US" sz="2400" b="1" i="1" dirty="0" err="1"/>
              <a:t>src_ip</a:t>
            </a:r>
            <a:r>
              <a:rPr lang="en-US" sz="2400" b="1" i="1" dirty="0"/>
              <a:t>, </a:t>
            </a:r>
            <a:r>
              <a:rPr lang="en-US" sz="2400" b="1" i="1" dirty="0" err="1"/>
              <a:t>src_port</a:t>
            </a:r>
            <a:r>
              <a:rPr lang="en-US" sz="2400" b="1" i="1" dirty="0"/>
              <a:t>, </a:t>
            </a:r>
            <a:r>
              <a:rPr lang="en-US" sz="2400" b="1" i="1" dirty="0" err="1"/>
              <a:t>dest_ip</a:t>
            </a:r>
            <a:r>
              <a:rPr lang="en-US" sz="2400" b="1" i="1" dirty="0"/>
              <a:t>, </a:t>
            </a:r>
            <a:r>
              <a:rPr lang="en-US" sz="2400" b="1" i="1" dirty="0" err="1"/>
              <a:t>dest_port</a:t>
            </a:r>
            <a:r>
              <a:rPr lang="en-US" sz="2400" b="1" i="1" dirty="0"/>
              <a:t>&gt;</a:t>
            </a:r>
          </a:p>
        </p:txBody>
      </p:sp>
      <p:pic>
        <p:nvPicPr>
          <p:cNvPr id="5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084" y="2045452"/>
            <a:ext cx="883738" cy="88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625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333" y="2008008"/>
            <a:ext cx="958629" cy="95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443" y="2008008"/>
            <a:ext cx="958629" cy="95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13" y="2045452"/>
            <a:ext cx="883738" cy="88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954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7354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1619083" y="4533471"/>
            <a:ext cx="1890664" cy="4409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618800" y="3414078"/>
            <a:ext cx="1890095" cy="454084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1619083" y="2266670"/>
            <a:ext cx="1890664" cy="441302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>
                <a:solidFill>
                  <a:schemeClr val="bg1"/>
                </a:solidFill>
              </a:rPr>
              <a:t>Application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638800" y="1627780"/>
            <a:ext cx="0" cy="37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591550" y="1627780"/>
            <a:ext cx="0" cy="37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0" idx="0"/>
            <a:endCxn id="5" idx="2"/>
          </p:cNvCxnSpPr>
          <p:nvPr/>
        </p:nvCxnSpPr>
        <p:spPr>
          <a:xfrm rot="16200000" flipV="1">
            <a:off x="3963768" y="3143377"/>
            <a:ext cx="431895" cy="3522"/>
          </a:xfrm>
          <a:prstGeom prst="curvedConnector3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20" idx="2"/>
            <a:endCxn id="28" idx="1"/>
          </p:cNvCxnSpPr>
          <p:nvPr/>
        </p:nvCxnSpPr>
        <p:spPr>
          <a:xfrm rot="16200000" flipH="1">
            <a:off x="3974648" y="4127982"/>
            <a:ext cx="646912" cy="233259"/>
          </a:xfrm>
          <a:prstGeom prst="curvedConnector3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21" idx="2"/>
            <a:endCxn id="28" idx="7"/>
          </p:cNvCxnSpPr>
          <p:nvPr/>
        </p:nvCxnSpPr>
        <p:spPr>
          <a:xfrm rot="5400000">
            <a:off x="4583359" y="4124312"/>
            <a:ext cx="646912" cy="240598"/>
          </a:xfrm>
          <a:prstGeom prst="curvedConnector3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21" idx="0"/>
            <a:endCxn id="6" idx="2"/>
          </p:cNvCxnSpPr>
          <p:nvPr/>
        </p:nvCxnSpPr>
        <p:spPr>
          <a:xfrm rot="5400000" flipH="1" flipV="1">
            <a:off x="4803478" y="3137448"/>
            <a:ext cx="447275" cy="12700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22" idx="0"/>
            <a:endCxn id="14" idx="2"/>
          </p:cNvCxnSpPr>
          <p:nvPr/>
        </p:nvCxnSpPr>
        <p:spPr>
          <a:xfrm rot="5400000" flipH="1" flipV="1">
            <a:off x="6034336" y="3145138"/>
            <a:ext cx="431895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/>
          <p:nvPr/>
        </p:nvCxnSpPr>
        <p:spPr>
          <a:xfrm rot="5400000" flipH="1" flipV="1">
            <a:off x="6759746" y="3135687"/>
            <a:ext cx="447275" cy="3522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26" idx="0"/>
            <a:endCxn id="13" idx="2"/>
          </p:cNvCxnSpPr>
          <p:nvPr/>
        </p:nvCxnSpPr>
        <p:spPr>
          <a:xfrm rot="5400000" flipH="1" flipV="1">
            <a:off x="7754533" y="3163862"/>
            <a:ext cx="394449" cy="1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24" idx="0"/>
            <a:endCxn id="16" idx="2"/>
          </p:cNvCxnSpPr>
          <p:nvPr/>
        </p:nvCxnSpPr>
        <p:spPr>
          <a:xfrm rot="5400000" flipH="1" flipV="1">
            <a:off x="8990207" y="3137448"/>
            <a:ext cx="447275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>
            <a:endCxn id="11" idx="2"/>
          </p:cNvCxnSpPr>
          <p:nvPr/>
        </p:nvCxnSpPr>
        <p:spPr>
          <a:xfrm rot="5400000" flipH="1" flipV="1">
            <a:off x="9855854" y="3230431"/>
            <a:ext cx="527589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>
            <a:stCxn id="22" idx="2"/>
            <a:endCxn id="29" idx="1"/>
          </p:cNvCxnSpPr>
          <p:nvPr/>
        </p:nvCxnSpPr>
        <p:spPr>
          <a:xfrm rot="16200000" flipH="1">
            <a:off x="6265272" y="3906165"/>
            <a:ext cx="646912" cy="676893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/>
          <p:nvPr/>
        </p:nvCxnSpPr>
        <p:spPr>
          <a:xfrm rot="16200000" flipH="1">
            <a:off x="6739528" y="4197539"/>
            <a:ext cx="569913" cy="17145"/>
          </a:xfrm>
          <a:prstGeom prst="curvedConnector3">
            <a:avLst>
              <a:gd name="adj1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25" idx="2"/>
            <a:endCxn id="30" idx="7"/>
          </p:cNvCxnSpPr>
          <p:nvPr/>
        </p:nvCxnSpPr>
        <p:spPr>
          <a:xfrm rot="5400000">
            <a:off x="9619397" y="4127983"/>
            <a:ext cx="646912" cy="233259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24" idx="2"/>
            <a:endCxn id="30" idx="1"/>
          </p:cNvCxnSpPr>
          <p:nvPr/>
        </p:nvCxnSpPr>
        <p:spPr>
          <a:xfrm rot="16200000" flipH="1">
            <a:off x="9010686" y="4124312"/>
            <a:ext cx="646912" cy="240598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urved Connector 85"/>
          <p:cNvCxnSpPr>
            <a:stCxn id="26" idx="2"/>
            <a:endCxn id="29" idx="7"/>
          </p:cNvCxnSpPr>
          <p:nvPr/>
        </p:nvCxnSpPr>
        <p:spPr>
          <a:xfrm rot="5400000">
            <a:off x="7301901" y="3918213"/>
            <a:ext cx="646912" cy="652799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/>
          <p:nvPr/>
        </p:nvCxnSpPr>
        <p:spPr>
          <a:xfrm rot="5400000">
            <a:off x="6889069" y="4198490"/>
            <a:ext cx="569914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urved Connector 105"/>
          <p:cNvCxnSpPr/>
          <p:nvPr/>
        </p:nvCxnSpPr>
        <p:spPr>
          <a:xfrm rot="5400000" flipH="1" flipV="1">
            <a:off x="7015016" y="3139497"/>
            <a:ext cx="447275" cy="3522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901440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7079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70247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15886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33808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779447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671721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P5</a:t>
            </a:r>
          </a:p>
        </p:txBody>
      </p:sp>
      <p:sp>
        <p:nvSpPr>
          <p:cNvPr id="28" name="Oval 27"/>
          <p:cNvSpPr/>
          <p:nvPr/>
        </p:nvSpPr>
        <p:spPr>
          <a:xfrm>
            <a:off x="4337735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9377442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Curved Connector 46"/>
          <p:cNvCxnSpPr>
            <a:stCxn id="28" idx="3"/>
            <a:endCxn id="29" idx="3"/>
          </p:cNvCxnSpPr>
          <p:nvPr/>
        </p:nvCxnSpPr>
        <p:spPr>
          <a:xfrm rot="16200000" flipH="1">
            <a:off x="5670954" y="3683629"/>
            <a:ext cx="12700" cy="2512441"/>
          </a:xfrm>
          <a:prstGeom prst="curvedConnector3">
            <a:avLst>
              <a:gd name="adj1" fmla="val 5376291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8" idx="5"/>
          </p:cNvCxnSpPr>
          <p:nvPr/>
        </p:nvCxnSpPr>
        <p:spPr>
          <a:xfrm rot="5400000" flipH="1" flipV="1">
            <a:off x="5857309" y="3764100"/>
            <a:ext cx="104956" cy="2246542"/>
          </a:xfrm>
          <a:prstGeom prst="curvedConnector4">
            <a:avLst>
              <a:gd name="adj1" fmla="val -816771"/>
              <a:gd name="adj2" fmla="val 1000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30" idx="5"/>
            <a:endCxn id="29" idx="5"/>
          </p:cNvCxnSpPr>
          <p:nvPr/>
        </p:nvCxnSpPr>
        <p:spPr>
          <a:xfrm rot="5400000">
            <a:off x="8562590" y="3676216"/>
            <a:ext cx="12700" cy="2527266"/>
          </a:xfrm>
          <a:prstGeom prst="curvedConnector3">
            <a:avLst>
              <a:gd name="adj1" fmla="val 5286291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30" idx="3"/>
          </p:cNvCxnSpPr>
          <p:nvPr/>
        </p:nvCxnSpPr>
        <p:spPr>
          <a:xfrm rot="5400000" flipH="1">
            <a:off x="8264931" y="3750340"/>
            <a:ext cx="104956" cy="2274065"/>
          </a:xfrm>
          <a:prstGeom prst="curvedConnector4">
            <a:avLst>
              <a:gd name="adj1" fmla="val -816771"/>
              <a:gd name="adj2" fmla="val 98437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850176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117917" y="1588565"/>
            <a:ext cx="965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Host 1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6630401" y="1588565"/>
            <a:ext cx="965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Host 2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9157667" y="1588565"/>
            <a:ext cx="965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Host 3</a:t>
            </a:r>
          </a:p>
        </p:txBody>
      </p:sp>
      <p:grpSp>
        <p:nvGrpSpPr>
          <p:cNvPr id="8" name="Group 7"/>
          <p:cNvGrpSpPr/>
          <p:nvPr/>
        </p:nvGrpSpPr>
        <p:grpSpPr>
          <a:xfrm flipH="1">
            <a:off x="10002721" y="54422"/>
            <a:ext cx="2103283" cy="1651863"/>
            <a:chOff x="1219200" y="4876799"/>
            <a:chExt cx="5181605" cy="1384995"/>
          </a:xfrm>
        </p:grpSpPr>
        <p:sp>
          <p:nvSpPr>
            <p:cNvPr id="9" name="Rectangular Callout 8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34328"/>
                <a:gd name="adj2" fmla="val 14376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9205" y="5041930"/>
              <a:ext cx="5181600" cy="1096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Unique port for each application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 flipH="1">
            <a:off x="9903222" y="5129303"/>
            <a:ext cx="2170594" cy="1510676"/>
            <a:chOff x="1219200" y="4876799"/>
            <a:chExt cx="5181605" cy="1384995"/>
          </a:xfrm>
        </p:grpSpPr>
        <p:sp>
          <p:nvSpPr>
            <p:cNvPr id="118" name="Rectangular Callout 117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45547"/>
                <a:gd name="adj2" fmla="val -7421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219205" y="4915498"/>
              <a:ext cx="5181600" cy="875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Applications share the same network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 flipH="1">
            <a:off x="5474940" y="34981"/>
            <a:ext cx="3116610" cy="1508561"/>
            <a:chOff x="1219200" y="4876799"/>
            <a:chExt cx="5181605" cy="1384995"/>
          </a:xfrm>
        </p:grpSpPr>
        <p:sp>
          <p:nvSpPr>
            <p:cNvPr id="121" name="Rectangular Callout 120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7852"/>
                <a:gd name="adj2" fmla="val 14760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219205" y="4915498"/>
              <a:ext cx="5181600" cy="1271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Server applications communicate with multiple clients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827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0" grpId="0" animBg="1"/>
      <p:bldP spid="2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46D68-732C-7062-D51C-176130B09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D5966-56BB-06A0-28B5-8FC15C345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SACK: Selective Acknowledgment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6841A-1344-2387-0590-E8814010B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68E6C-2407-AB31-A04E-72EE5DA52D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9948" y="1600200"/>
            <a:ext cx="8041133" cy="5105400"/>
          </a:xfrm>
        </p:spPr>
        <p:txBody>
          <a:bodyPr/>
          <a:lstStyle/>
          <a:p>
            <a:r>
              <a:rPr lang="en-US" dirty="0"/>
              <a:t>Problem: duplicate ACKs only tell us about 1 missing packet</a:t>
            </a:r>
          </a:p>
          <a:p>
            <a:pPr lvl="1"/>
            <a:r>
              <a:rPr lang="en-US" dirty="0"/>
              <a:t>Multiple rounds of dup ACKs needed to fill all holes</a:t>
            </a:r>
          </a:p>
          <a:p>
            <a:endParaRPr lang="en-US" dirty="0"/>
          </a:p>
          <a:p>
            <a:r>
              <a:rPr lang="en-US" dirty="0"/>
              <a:t>Solution: selective ACK</a:t>
            </a:r>
          </a:p>
          <a:p>
            <a:pPr lvl="1"/>
            <a:r>
              <a:rPr lang="en-US" dirty="0"/>
              <a:t>Include received, out-of-order sequence numbers in TCP header</a:t>
            </a:r>
          </a:p>
          <a:p>
            <a:pPr lvl="1"/>
            <a:r>
              <a:rPr lang="en-US" dirty="0"/>
              <a:t>Explicitly tells the sender about holes in the sequence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BDF614-74CA-A351-A09E-55313DED6191}"/>
              </a:ext>
            </a:extLst>
          </p:cNvPr>
          <p:cNvCxnSpPr/>
          <p:nvPr/>
        </p:nvCxnSpPr>
        <p:spPr>
          <a:xfrm>
            <a:off x="9347952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D53163E-74E6-2545-8B3B-FEB2B5FAAACC}"/>
              </a:ext>
            </a:extLst>
          </p:cNvPr>
          <p:cNvCxnSpPr/>
          <p:nvPr/>
        </p:nvCxnSpPr>
        <p:spPr>
          <a:xfrm>
            <a:off x="11782891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6D614A-2FCE-9D9C-AA4C-16B32DE5046F}"/>
              </a:ext>
            </a:extLst>
          </p:cNvPr>
          <p:cNvGrpSpPr/>
          <p:nvPr/>
        </p:nvGrpSpPr>
        <p:grpSpPr>
          <a:xfrm>
            <a:off x="9446303" y="2859686"/>
            <a:ext cx="1669583" cy="493918"/>
            <a:chOff x="2850395" y="3694550"/>
            <a:chExt cx="3506867" cy="493918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D3C4C16-647C-08B7-1705-C189CBE19D12}"/>
                </a:ext>
              </a:extLst>
            </p:cNvPr>
            <p:cNvCxnSpPr/>
            <p:nvPr/>
          </p:nvCxnSpPr>
          <p:spPr>
            <a:xfrm>
              <a:off x="2850395" y="3694550"/>
              <a:ext cx="3506867" cy="4026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917422-81C9-E09E-144D-FBA2551A7EFE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11A7A4F-7D2A-1DCF-ACD1-1A483E72FD65}"/>
              </a:ext>
            </a:extLst>
          </p:cNvPr>
          <p:cNvGrpSpPr/>
          <p:nvPr/>
        </p:nvGrpSpPr>
        <p:grpSpPr>
          <a:xfrm>
            <a:off x="9435774" y="3151957"/>
            <a:ext cx="2290108" cy="552330"/>
            <a:chOff x="2850395" y="3694550"/>
            <a:chExt cx="4810245" cy="552330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612E30E-E364-EE82-1E1D-704C69431CC7}"/>
                </a:ext>
              </a:extLst>
            </p:cNvPr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AFD0688-ED18-4242-AB66-5FB2D2047D5C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9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D65EDD-FD63-E30E-D371-61D8FFB9CDD3}"/>
              </a:ext>
            </a:extLst>
          </p:cNvPr>
          <p:cNvGrpSpPr/>
          <p:nvPr/>
        </p:nvGrpSpPr>
        <p:grpSpPr>
          <a:xfrm>
            <a:off x="9448679" y="3416692"/>
            <a:ext cx="2290108" cy="552330"/>
            <a:chOff x="2850395" y="3694550"/>
            <a:chExt cx="4810245" cy="552330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E2EFA5B-7925-0FDB-D5AD-98624771C28A}"/>
                </a:ext>
              </a:extLst>
            </p:cNvPr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27C2058-0265-06DE-2F51-D4C1DD6F5B8A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10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9805278-83D4-3820-A616-CD1F8F5BC5AD}"/>
              </a:ext>
            </a:extLst>
          </p:cNvPr>
          <p:cNvGrpSpPr/>
          <p:nvPr/>
        </p:nvGrpSpPr>
        <p:grpSpPr>
          <a:xfrm>
            <a:off x="9435393" y="3691776"/>
            <a:ext cx="2290108" cy="552330"/>
            <a:chOff x="2850395" y="3694550"/>
            <a:chExt cx="4810245" cy="552330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B978AC00-3076-C528-130A-80F39AF023EA}"/>
                </a:ext>
              </a:extLst>
            </p:cNvPr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63C13DE-149B-5D31-D499-44B93E5FAAE0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11</a:t>
              </a:r>
            </a:p>
          </p:txBody>
        </p:sp>
      </p:grpSp>
      <p:sp>
        <p:nvSpPr>
          <p:cNvPr id="40" name="Multiply 39">
            <a:extLst>
              <a:ext uri="{FF2B5EF4-FFF2-40B4-BE49-F238E27FC236}">
                <a16:creationId xmlns:a16="http://schemas.microsoft.com/office/drawing/2014/main" id="{B7FA4EF6-6622-D619-D588-F5E8F1568A41}"/>
              </a:ext>
            </a:extLst>
          </p:cNvPr>
          <p:cNvSpPr/>
          <p:nvPr/>
        </p:nvSpPr>
        <p:spPr>
          <a:xfrm rot="812648">
            <a:off x="11048502" y="3111638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BECB998-09C7-B679-8B1B-A4ECF3721DBF}"/>
              </a:ext>
            </a:extLst>
          </p:cNvPr>
          <p:cNvGrpSpPr/>
          <p:nvPr/>
        </p:nvGrpSpPr>
        <p:grpSpPr>
          <a:xfrm>
            <a:off x="9413920" y="2724696"/>
            <a:ext cx="2294686" cy="636828"/>
            <a:chOff x="6382206" y="2724696"/>
            <a:chExt cx="2294686" cy="63682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A906112-31EF-C77D-B8B6-4F73A3B807C6}"/>
                </a:ext>
              </a:extLst>
            </p:cNvPr>
            <p:cNvCxnSpPr/>
            <p:nvPr/>
          </p:nvCxnSpPr>
          <p:spPr>
            <a:xfrm flipH="1">
              <a:off x="6386784" y="2724696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74350FB-1E87-C74C-97DF-FA7BD89D0860}"/>
                </a:ext>
              </a:extLst>
            </p:cNvPr>
            <p:cNvSpPr txBox="1"/>
            <p:nvPr/>
          </p:nvSpPr>
          <p:spPr>
            <a:xfrm rot="20848332">
              <a:off x="6382206" y="2899859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18C7125-5E0D-0FA8-E4B2-4E0791AA094B}"/>
              </a:ext>
            </a:extLst>
          </p:cNvPr>
          <p:cNvGrpSpPr/>
          <p:nvPr/>
        </p:nvGrpSpPr>
        <p:grpSpPr>
          <a:xfrm>
            <a:off x="9446303" y="1733141"/>
            <a:ext cx="1669583" cy="493918"/>
            <a:chOff x="2850395" y="3694550"/>
            <a:chExt cx="3506867" cy="493918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8ECA083-0415-1A04-CECF-0C1E3088C11B}"/>
                </a:ext>
              </a:extLst>
            </p:cNvPr>
            <p:cNvCxnSpPr/>
            <p:nvPr/>
          </p:nvCxnSpPr>
          <p:spPr>
            <a:xfrm>
              <a:off x="2850395" y="3694550"/>
              <a:ext cx="3506867" cy="4026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A1F9266-7F04-7F89-DCE1-D20355FEFD91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39885CB-8FEE-3202-14A3-B620C8250100}"/>
              </a:ext>
            </a:extLst>
          </p:cNvPr>
          <p:cNvGrpSpPr/>
          <p:nvPr/>
        </p:nvGrpSpPr>
        <p:grpSpPr>
          <a:xfrm>
            <a:off x="9435774" y="2025412"/>
            <a:ext cx="2290108" cy="552330"/>
            <a:chOff x="2850395" y="3694550"/>
            <a:chExt cx="4810245" cy="552330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D75DF07F-FC2B-3B51-099E-C150F7B7EA27}"/>
                </a:ext>
              </a:extLst>
            </p:cNvPr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3A85864-24E8-7F28-6BA5-7CB5BCEF90FB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5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2BEDE16-046A-9EE2-DBBD-0FCC93FB861B}"/>
              </a:ext>
            </a:extLst>
          </p:cNvPr>
          <p:cNvGrpSpPr/>
          <p:nvPr/>
        </p:nvGrpSpPr>
        <p:grpSpPr>
          <a:xfrm>
            <a:off x="9448680" y="2290147"/>
            <a:ext cx="1653969" cy="493918"/>
            <a:chOff x="2850395" y="3694550"/>
            <a:chExt cx="3474070" cy="493918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81B32D90-D0C5-B821-379D-1C84B29DDFDE}"/>
                </a:ext>
              </a:extLst>
            </p:cNvPr>
            <p:cNvCxnSpPr/>
            <p:nvPr/>
          </p:nvCxnSpPr>
          <p:spPr>
            <a:xfrm>
              <a:off x="2850395" y="3694550"/>
              <a:ext cx="3408095" cy="391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531E312-5BB8-1E91-912E-3BC042BA6F9B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000439A-E52D-E03B-05F7-8F3FB45F21AF}"/>
              </a:ext>
            </a:extLst>
          </p:cNvPr>
          <p:cNvGrpSpPr/>
          <p:nvPr/>
        </p:nvGrpSpPr>
        <p:grpSpPr>
          <a:xfrm>
            <a:off x="9435393" y="2565231"/>
            <a:ext cx="2290108" cy="552330"/>
            <a:chOff x="2850395" y="3694550"/>
            <a:chExt cx="4810245" cy="55233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2B94F6A9-BADD-71F9-AC06-A29D053ACA0F}"/>
                </a:ext>
              </a:extLst>
            </p:cNvPr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26F11F0-90B5-BA0E-B9D4-F6DFA32843BF}"/>
                </a:ext>
              </a:extLst>
            </p:cNvPr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sp>
        <p:nvSpPr>
          <p:cNvPr id="61" name="Multiply 60">
            <a:extLst>
              <a:ext uri="{FF2B5EF4-FFF2-40B4-BE49-F238E27FC236}">
                <a16:creationId xmlns:a16="http://schemas.microsoft.com/office/drawing/2014/main" id="{C9FFE1A7-9EE7-D8FB-1B87-991FB0DB11D4}"/>
              </a:ext>
            </a:extLst>
          </p:cNvPr>
          <p:cNvSpPr/>
          <p:nvPr/>
        </p:nvSpPr>
        <p:spPr>
          <a:xfrm rot="812648">
            <a:off x="11048502" y="1985093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Multiply 62">
            <a:extLst>
              <a:ext uri="{FF2B5EF4-FFF2-40B4-BE49-F238E27FC236}">
                <a16:creationId xmlns:a16="http://schemas.microsoft.com/office/drawing/2014/main" id="{6C64DC14-AE06-C2F6-C6BF-9AD441861969}"/>
              </a:ext>
            </a:extLst>
          </p:cNvPr>
          <p:cNvSpPr/>
          <p:nvPr/>
        </p:nvSpPr>
        <p:spPr>
          <a:xfrm rot="812648">
            <a:off x="11048503" y="2509059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30AAC46-D43D-F2C3-9C5E-C3E53EACD305}"/>
              </a:ext>
            </a:extLst>
          </p:cNvPr>
          <p:cNvGrpSpPr/>
          <p:nvPr/>
        </p:nvGrpSpPr>
        <p:grpSpPr>
          <a:xfrm>
            <a:off x="9413920" y="3243899"/>
            <a:ext cx="2294686" cy="650305"/>
            <a:chOff x="6382206" y="3243898"/>
            <a:chExt cx="2294686" cy="650305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893DFEB7-334F-F654-77C0-621E5A1F3D59}"/>
                </a:ext>
              </a:extLst>
            </p:cNvPr>
            <p:cNvCxnSpPr/>
            <p:nvPr/>
          </p:nvCxnSpPr>
          <p:spPr>
            <a:xfrm flipH="1">
              <a:off x="6386784" y="3243898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E112646-051C-50CB-9D1B-86214F39E941}"/>
                </a:ext>
              </a:extLst>
            </p:cNvPr>
            <p:cNvSpPr txBox="1"/>
            <p:nvPr/>
          </p:nvSpPr>
          <p:spPr>
            <a:xfrm rot="20848332">
              <a:off x="6382206" y="3432538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89401AD-7AC0-8BF3-A660-6566B4ADDD5D}"/>
              </a:ext>
            </a:extLst>
          </p:cNvPr>
          <p:cNvGrpSpPr/>
          <p:nvPr/>
        </p:nvGrpSpPr>
        <p:grpSpPr>
          <a:xfrm>
            <a:off x="9413919" y="3748927"/>
            <a:ext cx="2311582" cy="1208265"/>
            <a:chOff x="6382205" y="3748926"/>
            <a:chExt cx="2311582" cy="1208265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FE736963-C850-1C6F-F46A-81FB3E88FFC0}"/>
                </a:ext>
              </a:extLst>
            </p:cNvPr>
            <p:cNvCxnSpPr/>
            <p:nvPr/>
          </p:nvCxnSpPr>
          <p:spPr>
            <a:xfrm flipH="1">
              <a:off x="6386784" y="3748926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3041807-F9F2-102A-8160-A606DB2EF13E}"/>
                </a:ext>
              </a:extLst>
            </p:cNvPr>
            <p:cNvCxnSpPr/>
            <p:nvPr/>
          </p:nvCxnSpPr>
          <p:spPr>
            <a:xfrm flipH="1">
              <a:off x="6403679" y="4032372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FF4D2D00-3B74-B1FD-F4DA-E9291E015977}"/>
                </a:ext>
              </a:extLst>
            </p:cNvPr>
            <p:cNvCxnSpPr/>
            <p:nvPr/>
          </p:nvCxnSpPr>
          <p:spPr>
            <a:xfrm flipH="1">
              <a:off x="6386784" y="4312258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CAAA155-FB98-DE26-1C96-BD7C496C44C3}"/>
                </a:ext>
              </a:extLst>
            </p:cNvPr>
            <p:cNvSpPr txBox="1"/>
            <p:nvPr/>
          </p:nvSpPr>
          <p:spPr>
            <a:xfrm rot="20848332">
              <a:off x="6382925" y="3932203"/>
              <a:ext cx="10171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DD24535-BCD8-E0B4-B84C-2CED2CEE0CD0}"/>
                </a:ext>
              </a:extLst>
            </p:cNvPr>
            <p:cNvSpPr txBox="1"/>
            <p:nvPr/>
          </p:nvSpPr>
          <p:spPr>
            <a:xfrm rot="20848332">
              <a:off x="6382206" y="4212964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B59C403-E680-ED04-AD81-7963C9EB59F5}"/>
                </a:ext>
              </a:extLst>
            </p:cNvPr>
            <p:cNvSpPr txBox="1"/>
            <p:nvPr/>
          </p:nvSpPr>
          <p:spPr>
            <a:xfrm rot="20848332">
              <a:off x="6382205" y="4495526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376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3289B-3DD1-5A25-4DDB-1E234B192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CA42E-0ADA-46CB-068E-D81D6F4B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Options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6D2FDF-B538-EFED-645D-9BF00C2B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4777F-766B-E562-42B4-E77872FCC8D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Maximum segment size (MSS)</a:t>
            </a:r>
          </a:p>
          <a:p>
            <a:pPr lvl="1"/>
            <a:r>
              <a:rPr lang="en-US" dirty="0"/>
              <a:t>Essentially, what is the hosts MTU</a:t>
            </a:r>
          </a:p>
          <a:p>
            <a:pPr lvl="1"/>
            <a:r>
              <a:rPr lang="en-US" dirty="0"/>
              <a:t>Saves on path discovery overhead</a:t>
            </a:r>
          </a:p>
        </p:txBody>
      </p:sp>
    </p:spTree>
    <p:extLst>
      <p:ext uri="{BB962C8B-B14F-4D97-AF65-F5344CB8AC3E}">
        <p14:creationId xmlns:p14="http://schemas.microsoft.com/office/powerpoint/2010/main" val="377676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Layering, Revisited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5692" y="1251303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91528" y="2773292"/>
            <a:ext cx="394420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50150" y="2062148"/>
            <a:ext cx="1964286" cy="474096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Application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49924" y="2536244"/>
            <a:ext cx="1964513" cy="474096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49923" y="3006413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49922" y="3480509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 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50151" y="3954605"/>
            <a:ext cx="1964513" cy="474096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Physical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07052" y="4001256"/>
            <a:ext cx="987193" cy="469132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ontent Placeholder 5"/>
          <p:cNvSpPr txBox="1">
            <a:spLocks/>
          </p:cNvSpPr>
          <p:nvPr/>
        </p:nvSpPr>
        <p:spPr>
          <a:xfrm>
            <a:off x="2329424" y="1519645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Host 1</a:t>
            </a:r>
          </a:p>
        </p:txBody>
      </p:sp>
      <p:sp>
        <p:nvSpPr>
          <p:cNvPr id="42" name="Content Placeholder 5"/>
          <p:cNvSpPr txBox="1">
            <a:spLocks/>
          </p:cNvSpPr>
          <p:nvPr/>
        </p:nvSpPr>
        <p:spPr>
          <a:xfrm>
            <a:off x="5381954" y="1549192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Router</a:t>
            </a:r>
          </a:p>
        </p:txBody>
      </p:sp>
      <p:sp>
        <p:nvSpPr>
          <p:cNvPr id="43" name="Content Placeholder 5"/>
          <p:cNvSpPr txBox="1">
            <a:spLocks/>
          </p:cNvSpPr>
          <p:nvPr/>
        </p:nvSpPr>
        <p:spPr>
          <a:xfrm>
            <a:off x="8638738" y="1519645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Host 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96187" y="3976639"/>
            <a:ext cx="985346" cy="469132"/>
          </a:xfrm>
          <a:prstGeom prst="rect">
            <a:avLst/>
          </a:prstGeom>
          <a:pattFill prst="ltHorz">
            <a:fgClr>
              <a:schemeClr val="tx1"/>
            </a:fgClr>
            <a:bgClr>
              <a:srgbClr val="FF0000"/>
            </a:bgClr>
          </a:pattFill>
          <a:ln w="57150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106919" y="3992141"/>
            <a:ext cx="1974614" cy="4691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5120572" y="3992141"/>
            <a:ext cx="1950860" cy="469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>
                <a:solidFill>
                  <a:schemeClr val="bg1"/>
                </a:solidFill>
              </a:rPr>
              <a:t>Physical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299273" y="3749767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7299273" y="4245018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7299273" y="3238135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092091" y="2306448"/>
            <a:ext cx="3946478" cy="2954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5"/>
          <p:cNvSpPr>
            <a:spLocks noGrp="1"/>
          </p:cNvSpPr>
          <p:nvPr>
            <p:ph sz="quarter" idx="1"/>
          </p:nvPr>
        </p:nvSpPr>
        <p:spPr>
          <a:xfrm>
            <a:off x="1523995" y="4682170"/>
            <a:ext cx="9144005" cy="2023430"/>
          </a:xfrm>
        </p:spPr>
        <p:txBody>
          <a:bodyPr>
            <a:normAutofit/>
          </a:bodyPr>
          <a:lstStyle/>
          <a:p>
            <a:r>
              <a:rPr lang="en-US" dirty="0"/>
              <a:t>Lowest level end-to-end protocol (in theory)</a:t>
            </a:r>
          </a:p>
          <a:p>
            <a:pPr lvl="1"/>
            <a:r>
              <a:rPr lang="en-US" dirty="0"/>
              <a:t>Transport header only read by source and destination</a:t>
            </a:r>
          </a:p>
          <a:p>
            <a:pPr lvl="1"/>
            <a:r>
              <a:rPr lang="en-US" dirty="0"/>
              <a:t>Routers view transport header as payload</a:t>
            </a:r>
          </a:p>
        </p:txBody>
      </p:sp>
      <p:sp>
        <p:nvSpPr>
          <p:cNvPr id="66" name="Rectangle 65"/>
          <p:cNvSpPr/>
          <p:nvPr/>
        </p:nvSpPr>
        <p:spPr>
          <a:xfrm>
            <a:off x="8227698" y="2078761"/>
            <a:ext cx="1964515" cy="474096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Application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8227701" y="2552857"/>
            <a:ext cx="1964513" cy="474096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Transport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227700" y="3023026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227699" y="3497122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 Link</a:t>
            </a:r>
          </a:p>
        </p:txBody>
      </p:sp>
      <p:sp>
        <p:nvSpPr>
          <p:cNvPr id="70" name="Rectangle 69"/>
          <p:cNvSpPr/>
          <p:nvPr/>
        </p:nvSpPr>
        <p:spPr>
          <a:xfrm>
            <a:off x="8227697" y="3971218"/>
            <a:ext cx="1964516" cy="474096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Physical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106921" y="3028447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106920" y="3502543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 Link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4069494" y="3749767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069494" y="4245018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4069494" y="3238135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 flipH="1">
            <a:off x="5106919" y="1203690"/>
            <a:ext cx="3887237" cy="954107"/>
            <a:chOff x="1219200" y="4876799"/>
            <a:chExt cx="5181606" cy="1384995"/>
          </a:xfrm>
        </p:grpSpPr>
        <p:sp>
          <p:nvSpPr>
            <p:cNvPr id="62" name="Rectangular Callout 61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33012"/>
                <a:gd name="adj2" fmla="val 10389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219205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Layers communicate peer-to-peer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594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Datagram Protocol (UDP)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55135" y="2888361"/>
            <a:ext cx="8839200" cy="380637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Simple, connectionless datagram</a:t>
            </a:r>
          </a:p>
          <a:p>
            <a:pPr lvl="1"/>
            <a:r>
              <a:rPr lang="en-US" dirty="0"/>
              <a:t>C sockets: SOCK_DGRAM</a:t>
            </a:r>
          </a:p>
          <a:p>
            <a:r>
              <a:rPr lang="en-US" dirty="0"/>
              <a:t>Port numbers enable </a:t>
            </a:r>
            <a:r>
              <a:rPr lang="en-US" dirty="0" err="1"/>
              <a:t>demultiplexing</a:t>
            </a:r>
            <a:endParaRPr lang="en-US" dirty="0"/>
          </a:p>
          <a:p>
            <a:pPr lvl="1"/>
            <a:r>
              <a:rPr lang="en-US" dirty="0"/>
              <a:t>16 bits = 65535 possible ports</a:t>
            </a:r>
          </a:p>
          <a:p>
            <a:pPr lvl="1"/>
            <a:r>
              <a:rPr lang="en-US" dirty="0"/>
              <a:t>Port 0 is invalid</a:t>
            </a:r>
          </a:p>
          <a:p>
            <a:r>
              <a:rPr lang="en-US" dirty="0"/>
              <a:t>Checksum for error detection</a:t>
            </a:r>
          </a:p>
          <a:p>
            <a:pPr lvl="1"/>
            <a:r>
              <a:rPr lang="en-US" dirty="0"/>
              <a:t>Detects (some) corrupt packets</a:t>
            </a:r>
          </a:p>
          <a:p>
            <a:pPr lvl="1"/>
            <a:r>
              <a:rPr lang="en-US" dirty="0"/>
              <a:t>Does not detect dropped, duplicated, or reordered packets</a:t>
            </a:r>
          </a:p>
        </p:txBody>
      </p:sp>
      <p:sp>
        <p:nvSpPr>
          <p:cNvPr id="8" name="Rectangle 7"/>
          <p:cNvSpPr/>
          <p:nvPr/>
        </p:nvSpPr>
        <p:spPr>
          <a:xfrm>
            <a:off x="6152944" y="194564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Port</a:t>
            </a:r>
          </a:p>
        </p:txBody>
      </p:sp>
      <p:sp>
        <p:nvSpPr>
          <p:cNvPr id="9" name="Rectangle 8"/>
          <p:cNvSpPr/>
          <p:nvPr/>
        </p:nvSpPr>
        <p:spPr>
          <a:xfrm>
            <a:off x="2188205" y="146137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3499" y="146137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511776" y="146137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87652" y="2324536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Payload Length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487651" y="1945919"/>
            <a:ext cx="3665293" cy="377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Port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52944" y="2323688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</p:spTree>
    <p:extLst>
      <p:ext uri="{BB962C8B-B14F-4D97-AF65-F5344CB8AC3E}">
        <p14:creationId xmlns:p14="http://schemas.microsoft.com/office/powerpoint/2010/main" val="51851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3196-A5DD-594E-F657-9DDB0CB45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Usage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E3C073-4337-A32F-6675-A6680E3D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441E5D-0D6F-EA04-413D-B10B7A74B4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2327564"/>
            <a:ext cx="11785600" cy="146957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import socket</a:t>
            </a:r>
          </a:p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sock = </a:t>
            </a:r>
            <a:r>
              <a:rPr lang="en-US" sz="2000" dirty="0" err="1">
                <a:latin typeface="Aptos Mono" panose="020F0502020204030204" pitchFamily="49" charset="0"/>
              </a:rPr>
              <a:t>socket.socket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 err="1">
                <a:latin typeface="Aptos Mono" panose="020F0502020204030204" pitchFamily="49" charset="0"/>
              </a:rPr>
              <a:t>socket.AF_INET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 err="1">
                <a:latin typeface="Aptos Mono" panose="020F0502020204030204" pitchFamily="49" charset="0"/>
              </a:rPr>
              <a:t>socket.SOCK_DGRAM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sock.sendto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“message”</a:t>
            </a:r>
            <a:r>
              <a:rPr lang="en-US" sz="2000" dirty="0">
                <a:latin typeface="Aptos Mono" panose="020F0502020204030204" pitchFamily="49" charset="0"/>
              </a:rPr>
              <a:t>, 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“127.0.0.1”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3456</a:t>
            </a:r>
            <a:r>
              <a:rPr lang="en-US" sz="2000" dirty="0">
                <a:latin typeface="Aptos Mono" panose="020F0502020204030204" pitchFamily="49" charset="0"/>
              </a:rPr>
              <a:t>))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1A0BE5C-D007-F92E-84CA-599A27FCC01C}"/>
              </a:ext>
            </a:extLst>
          </p:cNvPr>
          <p:cNvSpPr txBox="1">
            <a:spLocks/>
          </p:cNvSpPr>
          <p:nvPr/>
        </p:nvSpPr>
        <p:spPr>
          <a:xfrm>
            <a:off x="203200" y="4530436"/>
            <a:ext cx="11785600" cy="17555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import socket</a:t>
            </a:r>
          </a:p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sock = </a:t>
            </a:r>
            <a:r>
              <a:rPr lang="en-US" sz="2000" dirty="0" err="1">
                <a:latin typeface="Aptos Mono" panose="020F0502020204030204" pitchFamily="49" charset="0"/>
              </a:rPr>
              <a:t>socket.socket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 err="1">
                <a:latin typeface="Aptos Mono" panose="020F0502020204030204" pitchFamily="49" charset="0"/>
              </a:rPr>
              <a:t>socket.AF_INET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 err="1">
                <a:latin typeface="Aptos Mono" panose="020F0502020204030204" pitchFamily="49" charset="0"/>
              </a:rPr>
              <a:t>socket.SOCK_DGRAM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Font typeface="Wingdings"/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sock.bind</a:t>
            </a:r>
            <a:r>
              <a:rPr lang="en-US" sz="2000" dirty="0">
                <a:latin typeface="Aptos Mono" panose="020F0502020204030204" pitchFamily="49" charset="0"/>
              </a:rPr>
              <a:t>((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“0.0.0.0”</a:t>
            </a:r>
            <a:r>
              <a:rPr lang="en-US" sz="2000" dirty="0">
                <a:latin typeface="Aptos Mono" panose="020F0502020204030204" pitchFamily="49" charset="0"/>
              </a:rPr>
              <a:t>, 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3456</a:t>
            </a:r>
            <a:r>
              <a:rPr lang="en-US" sz="2000" dirty="0">
                <a:latin typeface="Aptos Mono" panose="020F0502020204030204" pitchFamily="49" charset="0"/>
              </a:rPr>
              <a:t>))</a:t>
            </a:r>
          </a:p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data, </a:t>
            </a:r>
            <a:r>
              <a:rPr lang="en-US" sz="2000" dirty="0" err="1">
                <a:latin typeface="Aptos Mono" panose="020F0502020204030204" pitchFamily="49" charset="0"/>
              </a:rPr>
              <a:t>addr</a:t>
            </a:r>
            <a:r>
              <a:rPr lang="en-US" sz="2000" dirty="0">
                <a:latin typeface="Aptos Mono" panose="020F0502020204030204" pitchFamily="49" charset="0"/>
              </a:rPr>
              <a:t> = </a:t>
            </a:r>
            <a:r>
              <a:rPr lang="en-US" sz="2000" dirty="0" err="1">
                <a:latin typeface="Aptos Mono" panose="020F0502020204030204" pitchFamily="49" charset="0"/>
              </a:rPr>
              <a:t>sock.recvfrom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65535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</a:p>
          <a:p>
            <a:pPr marL="0" indent="0">
              <a:buFont typeface="Wingdings"/>
              <a:buNone/>
            </a:pPr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53C5E16-A7D5-38A6-9C6F-6340454D11B9}"/>
              </a:ext>
            </a:extLst>
          </p:cNvPr>
          <p:cNvSpPr txBox="1">
            <a:spLocks/>
          </p:cNvSpPr>
          <p:nvPr/>
        </p:nvSpPr>
        <p:spPr>
          <a:xfrm>
            <a:off x="203200" y="1641609"/>
            <a:ext cx="8839200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Sending on a client socket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E665912-220A-D2DB-1F4E-196BB8824E00}"/>
              </a:ext>
            </a:extLst>
          </p:cNvPr>
          <p:cNvSpPr txBox="1">
            <a:spLocks/>
          </p:cNvSpPr>
          <p:nvPr/>
        </p:nvSpPr>
        <p:spPr>
          <a:xfrm>
            <a:off x="203200" y="3844480"/>
            <a:ext cx="8839200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Receiving on a server socket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C8BD32A1-3624-0E73-81B4-1A106FC7F923}"/>
              </a:ext>
            </a:extLst>
          </p:cNvPr>
          <p:cNvSpPr/>
          <p:nvPr/>
        </p:nvSpPr>
        <p:spPr>
          <a:xfrm>
            <a:off x="8990279" y="1463908"/>
            <a:ext cx="2998521" cy="2454661"/>
          </a:xfrm>
          <a:prstGeom prst="wedgeRectCallout">
            <a:avLst>
              <a:gd name="adj1" fmla="val -116576"/>
              <a:gd name="adj2" fmla="val 264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 “connection”, UDP sockets are mostly stateless.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One UDP socket may send to many destinations.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717AEF1C-D065-96B3-E498-4347E11AE35B}"/>
              </a:ext>
            </a:extLst>
          </p:cNvPr>
          <p:cNvSpPr/>
          <p:nvPr/>
        </p:nvSpPr>
        <p:spPr>
          <a:xfrm>
            <a:off x="8794667" y="4243196"/>
            <a:ext cx="3228110" cy="1431106"/>
          </a:xfrm>
          <a:prstGeom prst="wedgeRectCallout">
            <a:avLst>
              <a:gd name="adj1" fmla="val -165402"/>
              <a:gd name="adj2" fmla="val 410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OS needs to be told what port this application is listening to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F3CBFEA9-4A7A-9451-B92E-7E049A34C9B6}"/>
              </a:ext>
            </a:extLst>
          </p:cNvPr>
          <p:cNvSpPr/>
          <p:nvPr/>
        </p:nvSpPr>
        <p:spPr>
          <a:xfrm>
            <a:off x="6044540" y="5797363"/>
            <a:ext cx="3846616" cy="977284"/>
          </a:xfrm>
          <a:prstGeom prst="wedgeRectCallout">
            <a:avLst>
              <a:gd name="adj1" fmla="val -72902"/>
              <a:gd name="adj2" fmla="val -330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One UDP socket may receive from multiple destinations</a:t>
            </a:r>
          </a:p>
        </p:txBody>
      </p:sp>
    </p:spTree>
    <p:extLst>
      <p:ext uri="{BB962C8B-B14F-4D97-AF65-F5344CB8AC3E}">
        <p14:creationId xmlns:p14="http://schemas.microsoft.com/office/powerpoint/2010/main" val="22664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926B5-52CE-AC93-21F0-180E75E8B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UDP Socket Semantics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808A9D-3DC1-F9BD-EF9E-4B77A6A32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A1B77-1613-17DB-ABD8-AE81618E12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2133601"/>
            <a:ext cx="4971472" cy="12330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sock.sendto</a:t>
            </a:r>
            <a:r>
              <a:rPr lang="en-US" sz="2000" dirty="0">
                <a:latin typeface="Aptos Mono" panose="020F0502020204030204" pitchFamily="49" charset="0"/>
              </a:rPr>
              <a:t>(msg1, destination)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sock.sendto</a:t>
            </a:r>
            <a:r>
              <a:rPr lang="en-US" sz="2000" dirty="0">
                <a:latin typeface="Aptos Mono" panose="020F0502020204030204" pitchFamily="49" charset="0"/>
              </a:rPr>
              <a:t>(msg2, destination)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latin typeface="Aptos Mono" panose="020F0502020204030204" pitchFamily="49" charset="0"/>
              </a:rPr>
              <a:t>sock.sendto</a:t>
            </a:r>
            <a:r>
              <a:rPr lang="en-US" sz="2000" dirty="0">
                <a:latin typeface="Aptos Mono" panose="020F0502020204030204" pitchFamily="49" charset="0"/>
              </a:rPr>
              <a:t>(msg3, destination)</a:t>
            </a:r>
            <a:endParaRPr lang="en-US" sz="20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935433B-03C4-CF39-9ECA-E0A57518B073}"/>
              </a:ext>
            </a:extLst>
          </p:cNvPr>
          <p:cNvGrpSpPr/>
          <p:nvPr/>
        </p:nvGrpSpPr>
        <p:grpSpPr>
          <a:xfrm>
            <a:off x="3667992" y="4391884"/>
            <a:ext cx="3830780" cy="484909"/>
            <a:chOff x="1108365" y="3186545"/>
            <a:chExt cx="3830780" cy="4849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3B79AD8-BC8E-F47E-38A9-AC3567A9BF66}"/>
                </a:ext>
              </a:extLst>
            </p:cNvPr>
            <p:cNvSpPr/>
            <p:nvPr/>
          </p:nvSpPr>
          <p:spPr>
            <a:xfrm>
              <a:off x="1108365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C8730F-6FC2-4A52-CB55-D0D3FCEB4C1D}"/>
                </a:ext>
              </a:extLst>
            </p:cNvPr>
            <p:cNvSpPr/>
            <p:nvPr/>
          </p:nvSpPr>
          <p:spPr>
            <a:xfrm>
              <a:off x="1939637" y="3186545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F190616-93B6-0D81-FE37-DB303DAB6A7A}"/>
                </a:ext>
              </a:extLst>
            </p:cNvPr>
            <p:cNvSpPr/>
            <p:nvPr/>
          </p:nvSpPr>
          <p:spPr>
            <a:xfrm>
              <a:off x="2770908" y="3186545"/>
              <a:ext cx="2168237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2DAB764-CCA4-DDF3-2785-4125269FA6CD}"/>
              </a:ext>
            </a:extLst>
          </p:cNvPr>
          <p:cNvGrpSpPr/>
          <p:nvPr/>
        </p:nvGrpSpPr>
        <p:grpSpPr>
          <a:xfrm>
            <a:off x="3671455" y="5153882"/>
            <a:ext cx="5992090" cy="484909"/>
            <a:chOff x="1111828" y="3948543"/>
            <a:chExt cx="5992090" cy="48490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B2840D-56CD-05AA-5761-14A61B7F98EB}"/>
                </a:ext>
              </a:extLst>
            </p:cNvPr>
            <p:cNvSpPr/>
            <p:nvPr/>
          </p:nvSpPr>
          <p:spPr>
            <a:xfrm>
              <a:off x="1111828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7C30BA1-F753-3CEC-CE18-3FAE51112C1C}"/>
                </a:ext>
              </a:extLst>
            </p:cNvPr>
            <p:cNvSpPr/>
            <p:nvPr/>
          </p:nvSpPr>
          <p:spPr>
            <a:xfrm>
              <a:off x="1943100" y="3948543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2716E97-C581-1774-89F9-371AB3A47C84}"/>
                </a:ext>
              </a:extLst>
            </p:cNvPr>
            <p:cNvSpPr/>
            <p:nvPr/>
          </p:nvSpPr>
          <p:spPr>
            <a:xfrm>
              <a:off x="2774371" y="3948543"/>
              <a:ext cx="4329547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msg2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169520F-080B-9742-6A0F-F1FCE1D397F3}"/>
              </a:ext>
            </a:extLst>
          </p:cNvPr>
          <p:cNvGrpSpPr/>
          <p:nvPr/>
        </p:nvGrpSpPr>
        <p:grpSpPr>
          <a:xfrm>
            <a:off x="3667992" y="5908950"/>
            <a:ext cx="4932217" cy="484909"/>
            <a:chOff x="1108365" y="4682830"/>
            <a:chExt cx="4932217" cy="48490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50270FA-13E8-DABA-CF84-A56BE22F0247}"/>
                </a:ext>
              </a:extLst>
            </p:cNvPr>
            <p:cNvSpPr/>
            <p:nvPr/>
          </p:nvSpPr>
          <p:spPr>
            <a:xfrm>
              <a:off x="1108365" y="4682830"/>
              <a:ext cx="831272" cy="48490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Src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F6779A-9A54-2B91-0BAA-9BE36E31E268}"/>
                </a:ext>
              </a:extLst>
            </p:cNvPr>
            <p:cNvSpPr/>
            <p:nvPr/>
          </p:nvSpPr>
          <p:spPr>
            <a:xfrm>
              <a:off x="1939637" y="4682830"/>
              <a:ext cx="831272" cy="484909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Dst</a:t>
              </a:r>
              <a:r>
                <a:rPr lang="en-US" dirty="0"/>
                <a:t> </a:t>
              </a:r>
              <a:r>
                <a:rPr lang="en-US" dirty="0" err="1"/>
                <a:t>Prt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B3A208E-EE54-8A04-0DCC-40AAB77FE8B6}"/>
                </a:ext>
              </a:extLst>
            </p:cNvPr>
            <p:cNvSpPr/>
            <p:nvPr/>
          </p:nvSpPr>
          <p:spPr>
            <a:xfrm>
              <a:off x="2770908" y="4682830"/>
              <a:ext cx="3269674" cy="484909"/>
            </a:xfrm>
            <a:prstGeom prst="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msg3</a:t>
              </a:r>
            </a:p>
          </p:txBody>
        </p:sp>
      </p:grp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FE875656-1429-2912-9AFE-27ACCD56C0F2}"/>
              </a:ext>
            </a:extLst>
          </p:cNvPr>
          <p:cNvSpPr txBox="1">
            <a:spLocks/>
          </p:cNvSpPr>
          <p:nvPr/>
        </p:nvSpPr>
        <p:spPr>
          <a:xfrm>
            <a:off x="203200" y="1554525"/>
            <a:ext cx="4881418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Sending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3B82D61-E1AC-1AA9-5F6A-553BA9695EFB}"/>
              </a:ext>
            </a:extLst>
          </p:cNvPr>
          <p:cNvSpPr txBox="1">
            <a:spLocks/>
          </p:cNvSpPr>
          <p:nvPr/>
        </p:nvSpPr>
        <p:spPr>
          <a:xfrm>
            <a:off x="9663545" y="1561070"/>
            <a:ext cx="2124365" cy="6386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Receiving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641B169-D181-0D31-187A-A3BA9ED09290}"/>
              </a:ext>
            </a:extLst>
          </p:cNvPr>
          <p:cNvSpPr txBox="1">
            <a:spLocks/>
          </p:cNvSpPr>
          <p:nvPr/>
        </p:nvSpPr>
        <p:spPr>
          <a:xfrm>
            <a:off x="5583382" y="2133601"/>
            <a:ext cx="6114474" cy="1233053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dirty="0">
                <a:latin typeface="Aptos Mono" panose="020F0502020204030204" pitchFamily="49" charset="0"/>
              </a:rPr>
              <a:t>data, </a:t>
            </a:r>
            <a:r>
              <a:rPr lang="en-US" sz="2000" dirty="0" err="1">
                <a:latin typeface="Aptos Mono" panose="020F0502020204030204" pitchFamily="49" charset="0"/>
              </a:rPr>
              <a:t>addr</a:t>
            </a:r>
            <a:r>
              <a:rPr lang="en-US" sz="2000" dirty="0">
                <a:latin typeface="Aptos Mono" panose="020F0502020204030204" pitchFamily="49" charset="0"/>
              </a:rPr>
              <a:t> = </a:t>
            </a:r>
            <a:r>
              <a:rPr lang="en-US" sz="2000" dirty="0" err="1">
                <a:latin typeface="Aptos Mono" panose="020F0502020204030204" pitchFamily="49" charset="0"/>
              </a:rPr>
              <a:t>sock.recvfrom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2048</a:t>
            </a:r>
            <a:r>
              <a:rPr lang="en-US" sz="2000" dirty="0">
                <a:latin typeface="Aptos Mono" panose="020F0502020204030204" pitchFamily="49" charset="0"/>
              </a:rPr>
              <a:t>) 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#msg1</a:t>
            </a:r>
          </a:p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data, </a:t>
            </a:r>
            <a:r>
              <a:rPr lang="en-US" sz="2000" dirty="0" err="1">
                <a:latin typeface="Aptos Mono" panose="020F0502020204030204" pitchFamily="49" charset="0"/>
              </a:rPr>
              <a:t>addr</a:t>
            </a:r>
            <a:r>
              <a:rPr lang="en-US" sz="2000" dirty="0">
                <a:latin typeface="Aptos Mono" panose="020F0502020204030204" pitchFamily="49" charset="0"/>
              </a:rPr>
              <a:t> = </a:t>
            </a:r>
            <a:r>
              <a:rPr lang="en-US" sz="2000" dirty="0" err="1">
                <a:latin typeface="Aptos Mono" panose="020F0502020204030204" pitchFamily="49" charset="0"/>
              </a:rPr>
              <a:t>sock.recvfrom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2048</a:t>
            </a:r>
            <a:r>
              <a:rPr lang="en-US" sz="2000" dirty="0">
                <a:latin typeface="Aptos Mono" panose="020F0502020204030204" pitchFamily="49" charset="0"/>
              </a:rPr>
              <a:t>) 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#msg2</a:t>
            </a:r>
            <a:endParaRPr lang="en-US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000" dirty="0">
                <a:latin typeface="Aptos Mono" panose="020F0502020204030204" pitchFamily="49" charset="0"/>
              </a:rPr>
              <a:t>data, </a:t>
            </a:r>
            <a:r>
              <a:rPr lang="en-US" sz="2000" dirty="0" err="1">
                <a:latin typeface="Aptos Mono" panose="020F0502020204030204" pitchFamily="49" charset="0"/>
              </a:rPr>
              <a:t>addr</a:t>
            </a:r>
            <a:r>
              <a:rPr lang="en-US" sz="2000" dirty="0">
                <a:latin typeface="Aptos Mono" panose="020F0502020204030204" pitchFamily="49" charset="0"/>
              </a:rPr>
              <a:t> = </a:t>
            </a:r>
            <a:r>
              <a:rPr lang="en-US" sz="2000" dirty="0" err="1">
                <a:latin typeface="Aptos Mono" panose="020F0502020204030204" pitchFamily="49" charset="0"/>
              </a:rPr>
              <a:t>sock.recvfrom</a:t>
            </a:r>
            <a:r>
              <a:rPr lang="en-US" sz="2000" dirty="0">
                <a:latin typeface="Aptos Mono" panose="020F050202020403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latin typeface="Aptos Mono" panose="020F0502020204030204" pitchFamily="49" charset="0"/>
              </a:rPr>
              <a:t>2048</a:t>
            </a:r>
            <a:r>
              <a:rPr lang="en-US" sz="2000" dirty="0">
                <a:latin typeface="Aptos Mono" panose="020F0502020204030204" pitchFamily="49" charset="0"/>
              </a:rPr>
              <a:t>)</a:t>
            </a:r>
            <a:r>
              <a:rPr lang="en-US" sz="2000" dirty="0">
                <a:solidFill>
                  <a:srgbClr val="00B050"/>
                </a:solidFill>
                <a:latin typeface="Aptos Mono" panose="020F0502020204030204" pitchFamily="49" charset="0"/>
              </a:rPr>
              <a:t> #msg3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EB8DCC9C-2D6A-E5DC-F567-0D61FC5D0ABC}"/>
              </a:ext>
            </a:extLst>
          </p:cNvPr>
          <p:cNvSpPr/>
          <p:nvPr/>
        </p:nvSpPr>
        <p:spPr>
          <a:xfrm rot="5400000">
            <a:off x="4383559" y="3327151"/>
            <a:ext cx="231408" cy="1662545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AAD23F-F0C9-DDE0-2D60-278F34B38511}"/>
              </a:ext>
            </a:extLst>
          </p:cNvPr>
          <p:cNvSpPr txBox="1"/>
          <p:nvPr/>
        </p:nvSpPr>
        <p:spPr>
          <a:xfrm>
            <a:off x="3827444" y="3673387"/>
            <a:ext cx="134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UDP Header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21E646-C9D7-8104-D4F2-2C0E3A91D185}"/>
              </a:ext>
            </a:extLst>
          </p:cNvPr>
          <p:cNvSpPr txBox="1"/>
          <p:nvPr/>
        </p:nvSpPr>
        <p:spPr>
          <a:xfrm>
            <a:off x="2261694" y="4449672"/>
            <a:ext cx="1385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Datagram 1: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D7B9FF-F6B2-C825-723C-143947464831}"/>
              </a:ext>
            </a:extLst>
          </p:cNvPr>
          <p:cNvSpPr txBox="1"/>
          <p:nvPr/>
        </p:nvSpPr>
        <p:spPr>
          <a:xfrm>
            <a:off x="2261694" y="5211670"/>
            <a:ext cx="1385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Datagram 2: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F011C5-937C-CB6B-E15D-0DE1E5E9F6CB}"/>
              </a:ext>
            </a:extLst>
          </p:cNvPr>
          <p:cNvSpPr txBox="1"/>
          <p:nvPr/>
        </p:nvSpPr>
        <p:spPr>
          <a:xfrm>
            <a:off x="2261694" y="5966738"/>
            <a:ext cx="1385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Datagram 3: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F1FEA84-4105-CC5A-7942-1E1D9B0232FF}"/>
              </a:ext>
            </a:extLst>
          </p:cNvPr>
          <p:cNvCxnSpPr>
            <a:cxnSpLocks/>
          </p:cNvCxnSpPr>
          <p:nvPr/>
        </p:nvCxnSpPr>
        <p:spPr>
          <a:xfrm flipV="1">
            <a:off x="5709765" y="2466116"/>
            <a:ext cx="104702" cy="21128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B125716-89EB-64F1-2058-2C268470BDE4}"/>
              </a:ext>
            </a:extLst>
          </p:cNvPr>
          <p:cNvCxnSpPr>
            <a:cxnSpLocks/>
          </p:cNvCxnSpPr>
          <p:nvPr/>
        </p:nvCxnSpPr>
        <p:spPr>
          <a:xfrm flipV="1">
            <a:off x="6013234" y="2882753"/>
            <a:ext cx="0" cy="25135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A601FF7-CD0F-720B-F58F-BF0F85099DC1}"/>
              </a:ext>
            </a:extLst>
          </p:cNvPr>
          <p:cNvCxnSpPr>
            <a:cxnSpLocks/>
          </p:cNvCxnSpPr>
          <p:nvPr/>
        </p:nvCxnSpPr>
        <p:spPr>
          <a:xfrm flipH="1" flipV="1">
            <a:off x="6223177" y="3301612"/>
            <a:ext cx="282325" cy="284979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06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 animBg="1"/>
      <p:bldP spid="23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93969</TotalTime>
  <Words>3351</Words>
  <Application>Microsoft Office PowerPoint</Application>
  <PresentationFormat>Widescreen</PresentationFormat>
  <Paragraphs>866</Paragraphs>
  <Slides>51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Aptos Mono</vt:lpstr>
      <vt:lpstr>Arial</vt:lpstr>
      <vt:lpstr>Calibri</vt:lpstr>
      <vt:lpstr>Tw Cen MT</vt:lpstr>
      <vt:lpstr>Wingdings</vt:lpstr>
      <vt:lpstr>Wingdings 2</vt:lpstr>
      <vt:lpstr>Median</vt:lpstr>
      <vt:lpstr>CS 4700 Network Fundamentals</vt:lpstr>
      <vt:lpstr>Transport Layer</vt:lpstr>
      <vt:lpstr>Outline</vt:lpstr>
      <vt:lpstr>The Case for Multiplexing</vt:lpstr>
      <vt:lpstr>Demultiplexing Traffic</vt:lpstr>
      <vt:lpstr>Layering, Revisited</vt:lpstr>
      <vt:lpstr>User Datagram Protocol (UDP)</vt:lpstr>
      <vt:lpstr>Usage Example</vt:lpstr>
      <vt:lpstr>UDP Socket Semantics</vt:lpstr>
      <vt:lpstr>UDP Socket Semantics</vt:lpstr>
      <vt:lpstr>Uses for UDP</vt:lpstr>
      <vt:lpstr>Outline</vt:lpstr>
      <vt:lpstr>Transmission Control Protocol</vt:lpstr>
      <vt:lpstr>TCP Header Fields</vt:lpstr>
      <vt:lpstr>Usage Example</vt:lpstr>
      <vt:lpstr>TCP Socket Semantics</vt:lpstr>
      <vt:lpstr>TCP Socket Semantics</vt:lpstr>
      <vt:lpstr>TCP Socket Semantics</vt:lpstr>
      <vt:lpstr>Phases of TCP</vt:lpstr>
      <vt:lpstr>Connection Setup</vt:lpstr>
      <vt:lpstr>Three Way Handshake</vt:lpstr>
      <vt:lpstr>Why Random Initial Sequence Numbers?</vt:lpstr>
      <vt:lpstr>Phases of TCP</vt:lpstr>
      <vt:lpstr>Data Transfer</vt:lpstr>
      <vt:lpstr>Bidirectional Communication</vt:lpstr>
      <vt:lpstr>Review from Layer 2: Stop and Wait Protocol</vt:lpstr>
      <vt:lpstr>Review from Layer 2: Sliding Window</vt:lpstr>
      <vt:lpstr>Flow Control </vt:lpstr>
      <vt:lpstr>Flow Control: View from the Sender Side</vt:lpstr>
      <vt:lpstr>PowerPoint Presentation</vt:lpstr>
      <vt:lpstr>What Should the Receiver ACK?</vt:lpstr>
      <vt:lpstr>Sequence Numbers, Revisited</vt:lpstr>
      <vt:lpstr>PowerPoint Presentation</vt:lpstr>
      <vt:lpstr>Phases of TCP</vt:lpstr>
      <vt:lpstr>Connection Tear Down</vt:lpstr>
      <vt:lpstr>Error Detection and Recovery in TCP</vt:lpstr>
      <vt:lpstr>Error Detection</vt:lpstr>
      <vt:lpstr>PowerPoint Presentation</vt:lpstr>
      <vt:lpstr>PowerPoint Presentation</vt:lpstr>
      <vt:lpstr>PowerPoint Presentation</vt:lpstr>
      <vt:lpstr>Error Detection</vt:lpstr>
      <vt:lpstr>Retransmission Time Outs (RTO)</vt:lpstr>
      <vt:lpstr>Round Trip Time Estimation</vt:lpstr>
      <vt:lpstr>RTT Sample Ambiguity</vt:lpstr>
      <vt:lpstr>TCP Options</vt:lpstr>
      <vt:lpstr>Common TCP Options</vt:lpstr>
      <vt:lpstr>Utilization, Revisited</vt:lpstr>
      <vt:lpstr>Window Scaling</vt:lpstr>
      <vt:lpstr>Sequence Number Scaling</vt:lpstr>
      <vt:lpstr>SACK: Selective Acknowledgment</vt:lpstr>
      <vt:lpstr>Other Common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1198</cp:revision>
  <cp:lastPrinted>2012-08-22T04:00:45Z</cp:lastPrinted>
  <dcterms:created xsi:type="dcterms:W3CDTF">2012-01-03T02:22:46Z</dcterms:created>
  <dcterms:modified xsi:type="dcterms:W3CDTF">2026-02-17T18:33:03Z</dcterms:modified>
</cp:coreProperties>
</file>